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5" r:id="rId5"/>
    <p:sldId id="259" r:id="rId6"/>
    <p:sldId id="260" r:id="rId7"/>
    <p:sldId id="262" r:id="rId8"/>
    <p:sldId id="269" r:id="rId9"/>
    <p:sldId id="270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1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5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6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2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2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0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7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7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E47A2E-96E9-4523-A0D1-1B2E0A7AFB8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06CB88-25F8-436E-8FBF-0F3CB987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lu-zhang-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11D4-2646-4DEB-AB20-30E5164E0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– 2016 orders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D7D9D-A443-459C-A039-AA7613F5C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Intelligence  Analyst Candidate:</a:t>
            </a:r>
            <a:r>
              <a:rPr lang="zh-CN" altLang="en-US" dirty="0"/>
              <a:t> </a:t>
            </a:r>
            <a:r>
              <a:rPr lang="en-US" altLang="zh-CN" dirty="0"/>
              <a:t>Lu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2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D34D-F45B-4198-B160-5CB34450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6" y="1279159"/>
            <a:ext cx="4643717" cy="1752599"/>
          </a:xfrm>
        </p:spPr>
        <p:txBody>
          <a:bodyPr>
            <a:normAutofit/>
          </a:bodyPr>
          <a:lstStyle/>
          <a:p>
            <a:r>
              <a:rPr lang="en-US" sz="2400" dirty="0"/>
              <a:t>1% of orders got payment rejected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3BBAB-5D2F-4A85-88C3-F3F6E3A0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54" y="3103475"/>
            <a:ext cx="2366122" cy="2166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9F66FA-9F69-48C6-9D45-B0E1D7EB6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897" y="3448616"/>
            <a:ext cx="4503644" cy="7814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06EEF60-7B05-47EA-9FDE-FC2599E65DF7}"/>
              </a:ext>
            </a:extLst>
          </p:cNvPr>
          <p:cNvSpPr txBox="1">
            <a:spLocks/>
          </p:cNvSpPr>
          <p:nvPr/>
        </p:nvSpPr>
        <p:spPr>
          <a:xfrm>
            <a:off x="6813176" y="1279158"/>
            <a:ext cx="4643717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8% of orders received discounts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453DCD-7982-4701-8799-8D124B311B0E}"/>
              </a:ext>
            </a:extLst>
          </p:cNvPr>
          <p:cNvSpPr txBox="1">
            <a:spLocks/>
          </p:cNvSpPr>
          <p:nvPr/>
        </p:nvSpPr>
        <p:spPr>
          <a:xfrm>
            <a:off x="4014412" y="194429"/>
            <a:ext cx="4643717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dirty="0"/>
              <a:t>Discount and Reject</a:t>
            </a:r>
          </a:p>
        </p:txBody>
      </p:sp>
    </p:spTree>
    <p:extLst>
      <p:ext uri="{BB962C8B-B14F-4D97-AF65-F5344CB8AC3E}">
        <p14:creationId xmlns:p14="http://schemas.microsoft.com/office/powerpoint/2010/main" val="176992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9628-6138-4D90-9123-6E724BF8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81000"/>
            <a:ext cx="10018713" cy="1752599"/>
          </a:xfrm>
        </p:spPr>
        <p:txBody>
          <a:bodyPr/>
          <a:lstStyle/>
          <a:p>
            <a:r>
              <a:rPr lang="en-US" dirty="0"/>
              <a:t>About Candidate Lu Zhang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3D4B-7569-40B8-AC92-7F5B43B0D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01" y="1842249"/>
            <a:ext cx="10248575" cy="2882153"/>
          </a:xfrm>
        </p:spPr>
        <p:txBody>
          <a:bodyPr/>
          <a:lstStyle/>
          <a:p>
            <a:r>
              <a:rPr lang="en-US" altLang="zh-CN" dirty="0"/>
              <a:t>Skilled business intelligence specialist with 3+ years of experience </a:t>
            </a:r>
          </a:p>
          <a:p>
            <a:r>
              <a:rPr lang="en-US" altLang="zh-CN" dirty="0"/>
              <a:t>Proficient in SQL, Python, R and various BI tools</a:t>
            </a:r>
          </a:p>
          <a:p>
            <a:r>
              <a:rPr lang="en-US" altLang="zh-CN" dirty="0"/>
              <a:t>Strong in translating data into insights and automating repetitive business processes with code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2"/>
              </a:rPr>
              <a:t>https://www.linkedin.com/in/lu-zhang-/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9628-6138-4D90-9123-6E724BF8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16" y="2528048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dirty="0"/>
              <a:t>EDA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3D4B-7569-40B8-AC92-7F5B43B0D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3962400"/>
            <a:ext cx="9494929" cy="2702861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/>
              <a:t>Import libraries and datasets</a:t>
            </a:r>
          </a:p>
          <a:p>
            <a:r>
              <a:rPr lang="en-US" sz="2300" dirty="0"/>
              <a:t>Check missing values, duplicates, understand datatypes</a:t>
            </a:r>
          </a:p>
          <a:p>
            <a:r>
              <a:rPr lang="en-US" sz="2300" dirty="0"/>
              <a:t>Data wrangling</a:t>
            </a:r>
          </a:p>
          <a:p>
            <a:r>
              <a:rPr lang="en-US" sz="2300" dirty="0"/>
              <a:t>Check distribution</a:t>
            </a:r>
          </a:p>
          <a:p>
            <a:r>
              <a:rPr lang="en-US" sz="2300" dirty="0"/>
              <a:t>Check correlation</a:t>
            </a:r>
          </a:p>
          <a:p>
            <a:r>
              <a:rPr lang="en-US" sz="2300" dirty="0"/>
              <a:t>Feature engineering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FF735F-2B1C-4B83-BFE2-AEE26B4D60A9}"/>
              </a:ext>
            </a:extLst>
          </p:cNvPr>
          <p:cNvSpPr txBox="1">
            <a:spLocks/>
          </p:cNvSpPr>
          <p:nvPr/>
        </p:nvSpPr>
        <p:spPr>
          <a:xfrm>
            <a:off x="1708428" y="1"/>
            <a:ext cx="10018713" cy="1174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Questions to Solve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505CCE-C1C1-4592-AB91-594D1CA82650}"/>
              </a:ext>
            </a:extLst>
          </p:cNvPr>
          <p:cNvSpPr txBox="1">
            <a:spLocks/>
          </p:cNvSpPr>
          <p:nvPr/>
        </p:nvSpPr>
        <p:spPr>
          <a:xfrm>
            <a:off x="2133600" y="1308844"/>
            <a:ext cx="9789459" cy="1429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Get the top 10 spenders in 2016</a:t>
            </a:r>
          </a:p>
          <a:p>
            <a:r>
              <a:rPr lang="en-US" sz="2300" dirty="0"/>
              <a:t>Get second highest order </a:t>
            </a:r>
            <a:r>
              <a:rPr lang="en-US" sz="2300" dirty="0" err="1"/>
              <a:t>item_total</a:t>
            </a:r>
            <a:r>
              <a:rPr lang="en-US" sz="2300" dirty="0"/>
              <a:t> for each user if the user purchased more than once</a:t>
            </a:r>
          </a:p>
          <a:p>
            <a:r>
              <a:rPr lang="en-US" dirty="0"/>
              <a:t>What factors determine the </a:t>
            </a:r>
            <a:r>
              <a:rPr lang="en-US" dirty="0" err="1"/>
              <a:t>shipping_cost</a:t>
            </a:r>
            <a:r>
              <a:rPr lang="en-US" dirty="0"/>
              <a:t> amount</a:t>
            </a:r>
            <a:endParaRPr lang="en-US" sz="2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8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B508-6884-415E-BFA6-68ACE902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75" y="748883"/>
            <a:ext cx="4423431" cy="1211361"/>
          </a:xfrm>
        </p:spPr>
        <p:txBody>
          <a:bodyPr>
            <a:normAutofit/>
          </a:bodyPr>
          <a:lstStyle/>
          <a:p>
            <a:r>
              <a:rPr lang="en-US" sz="2400" dirty="0"/>
              <a:t>Top 10 spenders in 2016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D4089-CCDB-4755-AF8A-C0BD67A5A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071" y="1976156"/>
            <a:ext cx="2295838" cy="3209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5436B7-14CF-46CA-912D-907C8DF69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098" y="1976156"/>
            <a:ext cx="2352299" cy="364975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2CCC09D-9D04-429B-BDFB-F182BBCB0970}"/>
              </a:ext>
            </a:extLst>
          </p:cNvPr>
          <p:cNvSpPr txBox="1">
            <a:spLocks/>
          </p:cNvSpPr>
          <p:nvPr/>
        </p:nvSpPr>
        <p:spPr>
          <a:xfrm>
            <a:off x="7315200" y="467775"/>
            <a:ext cx="4025154" cy="12113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2400" dirty="0"/>
            </a:br>
            <a:r>
              <a:rPr lang="en-US" sz="2400" dirty="0"/>
              <a:t>Second highest order </a:t>
            </a:r>
            <a:r>
              <a:rPr lang="en-US" sz="2400" dirty="0" err="1"/>
              <a:t>item_total</a:t>
            </a:r>
            <a:r>
              <a:rPr lang="en-US" sz="2400" dirty="0"/>
              <a:t> for each user(Partial List) </a:t>
            </a:r>
          </a:p>
        </p:txBody>
      </p:sp>
    </p:spTree>
    <p:extLst>
      <p:ext uri="{BB962C8B-B14F-4D97-AF65-F5344CB8AC3E}">
        <p14:creationId xmlns:p14="http://schemas.microsoft.com/office/powerpoint/2010/main" val="102551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B508-6884-415E-BFA6-68ACE902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75" y="748883"/>
            <a:ext cx="10018713" cy="1211361"/>
          </a:xfrm>
        </p:spPr>
        <p:txBody>
          <a:bodyPr>
            <a:normAutofit/>
          </a:bodyPr>
          <a:lstStyle/>
          <a:p>
            <a:r>
              <a:rPr lang="en-US" sz="2400" dirty="0"/>
              <a:t>US shipping cost: $10 for item total under $155, $15 for above $155</a:t>
            </a:r>
            <a:br>
              <a:rPr lang="en-US" sz="2400" dirty="0"/>
            </a:br>
            <a:r>
              <a:rPr lang="en-US" sz="2400" dirty="0"/>
              <a:t>CA shipping cost: $20 for item total under $155, $25 for above $155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9F255-D196-49F5-9C89-A95AABEAE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79" y="2577354"/>
            <a:ext cx="3193709" cy="138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4A80E-D8AB-4B96-84E6-8BCBF1FB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774" y="2157550"/>
            <a:ext cx="3193709" cy="2145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3592C4-7493-4BF3-8562-54A95D173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15" y="2779693"/>
            <a:ext cx="2649173" cy="1298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64A89B-61A0-4349-90BA-6285B1DC2D94}"/>
              </a:ext>
            </a:extLst>
          </p:cNvPr>
          <p:cNvSpPr txBox="1"/>
          <p:nvPr/>
        </p:nvSpPr>
        <p:spPr>
          <a:xfrm>
            <a:off x="1190034" y="4536141"/>
            <a:ext cx="3193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</a:t>
            </a:r>
            <a:r>
              <a:rPr lang="en-US" sz="1200" dirty="0" err="1"/>
              <a:t>Crosstable</a:t>
            </a:r>
            <a:r>
              <a:rPr lang="en-US" sz="1200" dirty="0"/>
              <a:t> of country by shipping cost, we can see shipping cost for CA is always 20 or 25 and for US is always 10 or 15.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0E593-78FA-436E-A8F7-50021E0E223C}"/>
              </a:ext>
            </a:extLst>
          </p:cNvPr>
          <p:cNvSpPr txBox="1"/>
          <p:nvPr/>
        </p:nvSpPr>
        <p:spPr>
          <a:xfrm>
            <a:off x="4780300" y="4536141"/>
            <a:ext cx="3870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Boxplot of shipping cost by item total colored by country, we can see for both country, once passing a certain amount of somewhere between 100 and 125, the shipping cost goes to the next level.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2FC9D5-61D8-4473-A0AF-A3525BF9D96B}"/>
              </a:ext>
            </a:extLst>
          </p:cNvPr>
          <p:cNvSpPr txBox="1"/>
          <p:nvPr/>
        </p:nvSpPr>
        <p:spPr>
          <a:xfrm>
            <a:off x="8650940" y="4536141"/>
            <a:ext cx="341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min and max item total of each shipping cost, we can conclude that the splitting point is $115.</a:t>
            </a:r>
          </a:p>
        </p:txBody>
      </p:sp>
    </p:spTree>
    <p:extLst>
      <p:ext uri="{BB962C8B-B14F-4D97-AF65-F5344CB8AC3E}">
        <p14:creationId xmlns:p14="http://schemas.microsoft.com/office/powerpoint/2010/main" val="352040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B508-6884-415E-BFA6-68ACE902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134" y="282718"/>
            <a:ext cx="10018713" cy="1752599"/>
          </a:xfrm>
        </p:spPr>
        <p:txBody>
          <a:bodyPr>
            <a:normAutofit/>
          </a:bodyPr>
          <a:lstStyle/>
          <a:p>
            <a:r>
              <a:rPr lang="en-US" sz="2400" dirty="0"/>
              <a:t>Deal amount is normally distributed. Most orders are around $125.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2E2B7D-2418-49C8-9AC7-583A7FB2F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052" y="2035317"/>
            <a:ext cx="5929895" cy="38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8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D34D-F45B-4198-B160-5CB34450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76" y="784621"/>
            <a:ext cx="10018713" cy="1752599"/>
          </a:xfrm>
        </p:spPr>
        <p:txBody>
          <a:bodyPr>
            <a:normAutofit/>
          </a:bodyPr>
          <a:lstStyle/>
          <a:p>
            <a:r>
              <a:rPr lang="en-US" sz="2400" dirty="0"/>
              <a:t>Total item amount and days spent on site are strongly positively correlated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62375-2DD9-4551-B5BB-E33261A5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76" y="3033903"/>
            <a:ext cx="5228383" cy="3385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056E74-E33D-4A10-ABED-1B2ADFBD0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69" y="2377587"/>
            <a:ext cx="8079798" cy="3867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E15DB4-9862-4B7C-9E93-8B93E7F227A7}"/>
              </a:ext>
            </a:extLst>
          </p:cNvPr>
          <p:cNvSpPr txBox="1">
            <a:spLocks/>
          </p:cNvSpPr>
          <p:nvPr/>
        </p:nvSpPr>
        <p:spPr>
          <a:xfrm>
            <a:off x="1525502" y="-145321"/>
            <a:ext cx="4643717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dirty="0"/>
              <a:t>Item Total vs Days on 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85504-2D0D-4404-B8FB-4A1CB31BF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733" y="3534621"/>
            <a:ext cx="3702867" cy="922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B2698-E6A3-44F5-AC6A-0C58501BA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892" y="5272912"/>
            <a:ext cx="3648547" cy="910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FDB1ED-E97E-4896-B965-AEDE9D014A7D}"/>
              </a:ext>
            </a:extLst>
          </p:cNvPr>
          <p:cNvSpPr txBox="1"/>
          <p:nvPr/>
        </p:nvSpPr>
        <p:spPr>
          <a:xfrm>
            <a:off x="7478163" y="3023404"/>
            <a:ext cx="4242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Users who spent short time on site but spent relatively more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00467-0FFB-40BE-B9E6-B3DBDD32A8F6}"/>
              </a:ext>
            </a:extLst>
          </p:cNvPr>
          <p:cNvSpPr txBox="1"/>
          <p:nvPr/>
        </p:nvSpPr>
        <p:spPr>
          <a:xfrm>
            <a:off x="7478163" y="4815602"/>
            <a:ext cx="4242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Users who spent long time on site but spent relatively less</a:t>
            </a:r>
          </a:p>
        </p:txBody>
      </p:sp>
    </p:spTree>
    <p:extLst>
      <p:ext uri="{BB962C8B-B14F-4D97-AF65-F5344CB8AC3E}">
        <p14:creationId xmlns:p14="http://schemas.microsoft.com/office/powerpoint/2010/main" val="361867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D34D-F45B-4198-B160-5CB34450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55041"/>
            <a:ext cx="10237694" cy="1752599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- Age group of (41, 46] contributes the most sales. </a:t>
            </a:r>
            <a:br>
              <a:rPr lang="en-US" sz="2200" dirty="0"/>
            </a:br>
            <a:r>
              <a:rPr lang="en-US" sz="2200" dirty="0"/>
              <a:t>- Item amount mean increases when age increases.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453DCD-7982-4701-8799-8D124B311B0E}"/>
              </a:ext>
            </a:extLst>
          </p:cNvPr>
          <p:cNvSpPr txBox="1">
            <a:spLocks/>
          </p:cNvSpPr>
          <p:nvPr/>
        </p:nvSpPr>
        <p:spPr>
          <a:xfrm>
            <a:off x="600635" y="0"/>
            <a:ext cx="4643717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dirty="0"/>
              <a:t>Item Total vs 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99E064-ED20-4ADF-930D-5D82F98B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952" y="2894607"/>
            <a:ext cx="5818095" cy="33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5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D34D-F45B-4198-B160-5CB34450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69247"/>
            <a:ext cx="10237694" cy="1959435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dirty="0"/>
              <a:t>- No obvious seasonality is found. Order amount doesn’t change much over months. For the second half of the year, item total remains high while the first half is slightly more unstable. </a:t>
            </a:r>
            <a:br>
              <a:rPr lang="en-US" sz="2200" dirty="0"/>
            </a:br>
            <a:r>
              <a:rPr lang="en-US" sz="2200" dirty="0"/>
              <a:t>- Order amount doesn't change much over days (less months have day 31</a:t>
            </a:r>
            <a:r>
              <a:rPr lang="en-US" sz="2200" baseline="30000" dirty="0"/>
              <a:t>st</a:t>
            </a:r>
            <a:r>
              <a:rPr lang="en-US" sz="2200" dirty="0"/>
              <a:t> that’s why there is a drop at the end).</a:t>
            </a:r>
            <a:br>
              <a:rPr lang="en-US" sz="2200" dirty="0"/>
            </a:br>
            <a:r>
              <a:rPr lang="en-US" sz="2200" dirty="0"/>
              <a:t>- Evening time has slightly more sales than daytime but no obvious peak hour.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453DCD-7982-4701-8799-8D124B311B0E}"/>
              </a:ext>
            </a:extLst>
          </p:cNvPr>
          <p:cNvSpPr txBox="1">
            <a:spLocks/>
          </p:cNvSpPr>
          <p:nvPr/>
        </p:nvSpPr>
        <p:spPr>
          <a:xfrm>
            <a:off x="600635" y="0"/>
            <a:ext cx="4643717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dirty="0"/>
              <a:t>Item Total vs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B5F1B-A45F-41CA-B868-106552FF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8" y="3367081"/>
            <a:ext cx="3339223" cy="22476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0B0FA5-25BA-4D62-8979-188B4B4A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22" y="3367081"/>
            <a:ext cx="3451413" cy="2321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BAA38-52CC-4AFF-B0DA-702523B97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010" y="3367081"/>
            <a:ext cx="3339223" cy="229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0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D34D-F45B-4198-B160-5CB34450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69247"/>
            <a:ext cx="10237694" cy="919529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- CA has higher mean of item total than US</a:t>
            </a:r>
            <a:br>
              <a:rPr lang="en-US" sz="2200" dirty="0"/>
            </a:br>
            <a:r>
              <a:rPr lang="en-US" sz="2200" dirty="0"/>
              <a:t>- No obvious difference between genders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453DCD-7982-4701-8799-8D124B311B0E}"/>
              </a:ext>
            </a:extLst>
          </p:cNvPr>
          <p:cNvSpPr txBox="1">
            <a:spLocks/>
          </p:cNvSpPr>
          <p:nvPr/>
        </p:nvSpPr>
        <p:spPr>
          <a:xfrm>
            <a:off x="1030941" y="-206188"/>
            <a:ext cx="6078071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dirty="0"/>
              <a:t>Item Total vs Country and Gender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7460E-722B-45A5-B632-1038DBE8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687" y="4942345"/>
            <a:ext cx="1927454" cy="1152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FE5D1-65F4-4326-9F90-39693D80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45" y="5101293"/>
            <a:ext cx="3353684" cy="1130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9ADF1-1FB5-4CAE-8EF3-CDEAED9A6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260" y="2538116"/>
            <a:ext cx="3379169" cy="2284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AB2938-897E-481F-A559-842B20BBD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229" y="2680448"/>
            <a:ext cx="3036030" cy="20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118</TotalTime>
  <Words>472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Case Study – 2016 orders</vt:lpstr>
      <vt:lpstr>EDA Process</vt:lpstr>
      <vt:lpstr>Top 10 spenders in 2016 </vt:lpstr>
      <vt:lpstr>US shipping cost: $10 for item total under $155, $15 for above $155 CA shipping cost: $20 for item total under $155, $25 for above $155  </vt:lpstr>
      <vt:lpstr>Deal amount is normally distributed. Most orders are around $125.</vt:lpstr>
      <vt:lpstr>Total item amount and days spent on site are strongly positively correlated</vt:lpstr>
      <vt:lpstr>- Age group of (41, 46] contributes the most sales.  - Item amount mean increases when age increases. </vt:lpstr>
      <vt:lpstr>- No obvious seasonality is found. Order amount doesn’t change much over months. For the second half of the year, item total remains high while the first half is slightly more unstable.  - Order amount doesn't change much over days (less months have day 31st that’s why there is a drop at the end). - Evening time has slightly more sales than daytime but no obvious peak hour. </vt:lpstr>
      <vt:lpstr>- CA has higher mean of item total than US - No obvious difference between genders</vt:lpstr>
      <vt:lpstr>1% of orders got payment rejected</vt:lpstr>
      <vt:lpstr>About Candidate Lu Zhang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Zhang</dc:creator>
  <cp:lastModifiedBy>Lu Zhang</cp:lastModifiedBy>
  <cp:revision>18</cp:revision>
  <dcterms:created xsi:type="dcterms:W3CDTF">2020-05-22T03:45:47Z</dcterms:created>
  <dcterms:modified xsi:type="dcterms:W3CDTF">2020-05-22T05:56:31Z</dcterms:modified>
</cp:coreProperties>
</file>