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3"/>
  </p:notesMasterIdLst>
  <p:sldIdLst>
    <p:sldId id="311" r:id="rId2"/>
    <p:sldId id="270" r:id="rId3"/>
    <p:sldId id="256" r:id="rId4"/>
    <p:sldId id="269" r:id="rId5"/>
    <p:sldId id="344" r:id="rId6"/>
    <p:sldId id="347" r:id="rId7"/>
    <p:sldId id="349" r:id="rId8"/>
    <p:sldId id="357" r:id="rId9"/>
    <p:sldId id="348" r:id="rId10"/>
    <p:sldId id="358" r:id="rId11"/>
    <p:sldId id="259" r:id="rId12"/>
    <p:sldId id="350" r:id="rId13"/>
    <p:sldId id="355" r:id="rId14"/>
    <p:sldId id="352" r:id="rId15"/>
    <p:sldId id="351" r:id="rId16"/>
    <p:sldId id="331" r:id="rId17"/>
    <p:sldId id="354" r:id="rId18"/>
    <p:sldId id="353" r:id="rId19"/>
    <p:sldId id="317" r:id="rId20"/>
    <p:sldId id="328" r:id="rId21"/>
    <p:sldId id="325" r:id="rId22"/>
  </p:sldIdLst>
  <p:sldSz cx="12192000" cy="6858000"/>
  <p:notesSz cx="6858000" cy="9144000"/>
  <p:custDataLst>
    <p:tags r:id="rId2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>
          <p15:clr>
            <a:srgbClr val="A4A3A4"/>
          </p15:clr>
        </p15:guide>
        <p15:guide id="2" orient="horz" pos="4292">
          <p15:clr>
            <a:srgbClr val="A4A3A4"/>
          </p15:clr>
        </p15:guide>
        <p15:guide id="3" orient="horz" pos="3339">
          <p15:clr>
            <a:srgbClr val="A4A3A4"/>
          </p15:clr>
        </p15:guide>
        <p15:guide id="4" orient="horz" pos="2614">
          <p15:clr>
            <a:srgbClr val="A4A3A4"/>
          </p15:clr>
        </p15:guide>
        <p15:guide id="5" orient="horz" pos="1933">
          <p15:clr>
            <a:srgbClr val="A4A3A4"/>
          </p15:clr>
        </p15:guide>
        <p15:guide id="6" pos="2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875"/>
    <a:srgbClr val="0072A9"/>
    <a:srgbClr val="D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1539" autoAdjust="0"/>
  </p:normalViewPr>
  <p:slideViewPr>
    <p:cSldViewPr snapToGrid="0">
      <p:cViewPr varScale="1">
        <p:scale>
          <a:sx n="62" d="100"/>
          <a:sy n="62" d="100"/>
        </p:scale>
        <p:origin x="720" y="2"/>
      </p:cViewPr>
      <p:guideLst>
        <p:guide orient="horz" pos="142"/>
        <p:guide orient="horz" pos="4292"/>
        <p:guide orient="horz" pos="3339"/>
        <p:guide orient="horz" pos="2614"/>
        <p:guide orient="horz" pos="1933"/>
        <p:guide pos="2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6A5BD-8BA7-4900-AB15-0D3ECCC954E6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42B7-71B7-4C3E-9855-0D0DE388A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8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81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异步执行输出，异步状态输出，异步通知输出，控制台流输出，目标流输出，日志流输出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98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943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>
              <a:lnSpc>
                <a:spcPts val="2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285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984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20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>
              <a:lnSpc>
                <a:spcPts val="2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427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254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>
              <a:lnSpc>
                <a:spcPts val="2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783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57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59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004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26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07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526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678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>
              <a:lnSpc>
                <a:spcPts val="2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783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173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>
              <a:lnSpc>
                <a:spcPts val="2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550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>
              <a:lnSpc>
                <a:spcPts val="2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028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931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2F76A-C1AA-4EC0-BFE4-456E154108CF}" type="datetime1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5BE2B-728A-4539-B86A-F2CEE53DE5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4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FA291-CE43-4010-B423-AD5700F8B4DB}" type="datetime1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F9EC1-C088-4DAC-AB69-D10F40584B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4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ED048-0A89-43B0-8527-5F4834558635}" type="datetime1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597D9-2D04-4C83-915B-79D3B5D496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6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EC3A9-B632-4780-B656-F89F75024DDA}" type="datetime1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8769B-FD91-4354-84DF-C542D236D27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6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7094F-99ED-4D5A-82F5-CD8D0D85B1EC}" type="datetime1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2487E-DA75-40AD-AFB9-B7E6678009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2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EBFBA-F496-4974-9FCB-519E6BC5DF11}" type="datetime1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19AB3-A56A-40DC-B315-4C9AF1D9AE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9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CBADE-B2C4-4CCC-A239-2696C3776400}" type="datetime1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9823B-989B-4FE0-A31C-A45838B716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3D382-3A7B-49B1-9E79-D401A437791A}" type="datetime1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C2566-FD93-41C5-8007-9C6D9D8DF8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1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26570-4848-4B6A-8136-B01806F85BC6}" type="datetime1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35794" y="6538912"/>
            <a:ext cx="2662311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D55DC8D-C4F0-4F0D-B826-92573808DA5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61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E36E3-9708-42ED-8CAF-709AA8F4F038}" type="datetime1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07F97-2FC2-4714-850C-6700199D61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E80AF-D58C-4FD2-8112-D66506F9BDDF}" type="datetime1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9D1E1-5454-45C3-93DA-86C3DA9ECB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2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31D3B5E-CA64-4384-BB01-32B0BBD0EB62}" type="datetime1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A430D88-0AE5-4EDA-BDD3-1B97B5FCD56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197718" y="2423604"/>
            <a:ext cx="97600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</a:t>
            </a:r>
            <a:r>
              <a:rPr lang="en-US" altLang="zh-CN" sz="40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40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操作系统的多进程调试方法与系统实现</a:t>
            </a:r>
          </a:p>
        </p:txBody>
      </p:sp>
      <p:grpSp>
        <p:nvGrpSpPr>
          <p:cNvPr id="59" name="组合 58"/>
          <p:cNvGrpSpPr>
            <a:grpSpLocks/>
          </p:cNvGrpSpPr>
          <p:nvPr/>
        </p:nvGrpSpPr>
        <p:grpSpPr bwMode="auto">
          <a:xfrm>
            <a:off x="4154488" y="3831753"/>
            <a:ext cx="3846512" cy="361950"/>
            <a:chOff x="4154888" y="3453573"/>
            <a:chExt cx="3846874" cy="361046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2128045" y="4248500"/>
            <a:ext cx="2967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答辩人：张露元</a:t>
            </a: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438439" y="4212359"/>
            <a:ext cx="31624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导    师：吴竞邦</a:t>
            </a: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6603293" y="4854574"/>
            <a:ext cx="3874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学    号：</a:t>
            </a:r>
            <a:r>
              <a:rPr lang="en-US" altLang="zh-CN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2130072064</a:t>
            </a:r>
            <a:endParaRPr lang="zh-CN" altLang="en-US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2164054" y="4891913"/>
            <a:ext cx="42743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 专    业：计算机技术</a:t>
            </a:r>
          </a:p>
        </p:txBody>
      </p:sp>
      <p:sp>
        <p:nvSpPr>
          <p:cNvPr id="9" name="矩形 8"/>
          <p:cNvSpPr/>
          <p:nvPr/>
        </p:nvSpPr>
        <p:spPr>
          <a:xfrm>
            <a:off x="1141583" y="1892626"/>
            <a:ext cx="9891551" cy="3696475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10553270" y="5155004"/>
            <a:ext cx="959728" cy="868194"/>
            <a:chOff x="2666985" y="682103"/>
            <a:chExt cx="1109138" cy="1131217"/>
          </a:xfrm>
        </p:grpSpPr>
        <p:sp>
          <p:nvSpPr>
            <p:cNvPr id="40" name="矩形 39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678012" y="1450584"/>
            <a:ext cx="927141" cy="846754"/>
            <a:chOff x="2666985" y="682103"/>
            <a:chExt cx="1109138" cy="1131217"/>
          </a:xfrm>
        </p:grpSpPr>
        <p:sp>
          <p:nvSpPr>
            <p:cNvPr id="45" name="矩形 44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4" name="Picture 19" descr="C:\Users\TSH-PC\Desktop\微信图片_20170710220557.jpg">
            <a:extLst>
              <a:ext uri="{FF2B5EF4-FFF2-40B4-BE49-F238E27FC236}">
                <a16:creationId xmlns:a16="http://schemas.microsoft.com/office/drawing/2014/main" id="{56743B43-E540-4144-94A2-18B7E6E5C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57" y="449890"/>
            <a:ext cx="925936" cy="86615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">
            <a:extLst>
              <a:ext uri="{FF2B5EF4-FFF2-40B4-BE49-F238E27FC236}">
                <a16:creationId xmlns:a16="http://schemas.microsoft.com/office/drawing/2014/main" id="{D3D6F625-774A-469E-99BD-E13CEF7D7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593" y="690035"/>
            <a:ext cx="92151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113E6A"/>
                </a:solidFill>
                <a:latin typeface="微软雅黑" panose="020B0503020204020204" pitchFamily="34" charset="-122"/>
              </a:rPr>
              <a:t>北京工商大学</a:t>
            </a:r>
            <a:r>
              <a:rPr lang="en-US" altLang="zh-CN" sz="2400" dirty="0">
                <a:solidFill>
                  <a:srgbClr val="113E6A"/>
                </a:solidFill>
                <a:latin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rgbClr val="113E6A"/>
                </a:solidFill>
                <a:latin typeface="微软雅黑" panose="020B0503020204020204" pitchFamily="34" charset="-122"/>
              </a:rPr>
              <a:t>届硕士学位论文答辩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CFE115F-D5ED-4ACD-8D9D-5593D80C66A8}"/>
              </a:ext>
            </a:extLst>
          </p:cNvPr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715D06-FBB1-48E4-8DAF-5A0CCE0C8C69}"/>
              </a:ext>
            </a:extLst>
          </p:cNvPr>
          <p:cNvSpPr/>
          <p:nvPr/>
        </p:nvSpPr>
        <p:spPr>
          <a:xfrm>
            <a:off x="0" y="6523038"/>
            <a:ext cx="1156652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8B9640-FB52-4F1C-93B8-73097FC7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13592" y="254000"/>
            <a:ext cx="8878407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02737" y="82550"/>
            <a:ext cx="3148022" cy="585788"/>
            <a:chOff x="503436" y="82976"/>
            <a:chExt cx="3146852" cy="584775"/>
          </a:xfrm>
        </p:grpSpPr>
        <p:sp>
          <p:nvSpPr>
            <p:cNvPr id="7251" name="文本框 3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2850188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研究内容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03436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3200" dirty="0">
                  <a:solidFill>
                    <a:srgbClr val="044875"/>
                  </a:solidFill>
                  <a:latin typeface="Impact" pitchFamily="34" charset="0"/>
                </a:rPr>
                <a:t>02</a:t>
              </a:r>
              <a:endParaRPr lang="zh-CN" altLang="en-US" sz="3200" dirty="0">
                <a:solidFill>
                  <a:srgbClr val="044875"/>
                </a:solidFill>
                <a:latin typeface="Impact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1" y="6621463"/>
            <a:ext cx="1156652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934B0EE-F07C-44D0-A16A-8F39973F0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07" y="2476085"/>
            <a:ext cx="7604844" cy="369636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27B6C26-7E23-4BBF-B08D-B51EE759B653}"/>
              </a:ext>
            </a:extLst>
          </p:cNvPr>
          <p:cNvSpPr txBox="1"/>
          <p:nvPr/>
        </p:nvSpPr>
        <p:spPr>
          <a:xfrm>
            <a:off x="304800" y="2292272"/>
            <a:ext cx="4238306" cy="2782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返回信息的解析和处理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识别返回信息的类型</a:t>
            </a:r>
            <a:endParaRPr lang="en-US" altLang="zh-CN" b="1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返回信息是否有编号（</a:t>
            </a:r>
            <a:r>
              <a:rPr lang="en-US" altLang="zh-CN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保存，获取</a:t>
            </a:r>
            <a:endParaRPr lang="en-US" altLang="zh-CN" b="1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237629-8CB5-4455-A2D7-6D842F1CB3A9}"/>
              </a:ext>
            </a:extLst>
          </p:cNvPr>
          <p:cNvSpPr txBox="1"/>
          <p:nvPr/>
        </p:nvSpPr>
        <p:spPr>
          <a:xfrm>
            <a:off x="430227" y="891608"/>
            <a:ext cx="6498387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的多个用户进程的符号表切换</a:t>
            </a:r>
            <a:endParaRPr lang="en-US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87C2DC-532E-4DB5-A9B7-BACB8455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354F4D-071D-4A74-A322-BFDDB24E1C0F}"/>
              </a:ext>
            </a:extLst>
          </p:cNvPr>
          <p:cNvSpPr/>
          <p:nvPr/>
        </p:nvSpPr>
        <p:spPr>
          <a:xfrm>
            <a:off x="9257016" y="3215811"/>
            <a:ext cx="2835667" cy="111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AC5CE61-9E85-41AB-AAD1-E3B748B91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413" y="2553336"/>
            <a:ext cx="7944760" cy="290737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2303CDE-6CB4-4DF8-9EB7-AFEC15CEB97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626357" y="2303503"/>
            <a:ext cx="7260843" cy="36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5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itchFamily="34" charset="0"/>
              </a:rPr>
              <a:t>3</a:t>
            </a:r>
            <a:endParaRPr lang="zh-CN" altLang="en-US" sz="115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788416" y="3437475"/>
            <a:ext cx="76977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一种静态断点调试和动态跟踪结合的方法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958428-9E6D-4ADB-89D0-EE6C0AC2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>
                <a:solidFill>
                  <a:schemeClr val="tx1"/>
                </a:solidFill>
              </a:rPr>
              <a:pPr/>
              <a:t>11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13592" y="254000"/>
            <a:ext cx="8878407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02737" y="82550"/>
            <a:ext cx="3148022" cy="585788"/>
            <a:chOff x="503436" y="82976"/>
            <a:chExt cx="3146852" cy="584775"/>
          </a:xfrm>
        </p:grpSpPr>
        <p:sp>
          <p:nvSpPr>
            <p:cNvPr id="7251" name="文本框 3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2850188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研究内容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03436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3200" dirty="0">
                  <a:solidFill>
                    <a:srgbClr val="044875"/>
                  </a:solidFill>
                  <a:latin typeface="Impact" pitchFamily="34" charset="0"/>
                </a:rPr>
                <a:t>03</a:t>
              </a:r>
              <a:endParaRPr lang="zh-CN" altLang="en-US" sz="3200" dirty="0">
                <a:solidFill>
                  <a:srgbClr val="044875"/>
                </a:solidFill>
                <a:latin typeface="Impact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1" y="6621463"/>
            <a:ext cx="1156652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A01ECD-8485-4A35-ABFE-C47C13CE7CAC}"/>
              </a:ext>
            </a:extLst>
          </p:cNvPr>
          <p:cNvSpPr txBox="1"/>
          <p:nvPr/>
        </p:nvSpPr>
        <p:spPr>
          <a:xfrm>
            <a:off x="895973" y="856535"/>
            <a:ext cx="977457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为了获取到更多的调试信息，并对被调试操作系统中执行的函数各项信息进行动态观测；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我们实现了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一种静态断点调试和动态跟踪结合的方法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的静态断点调试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kprobe</a:t>
            </a:r>
            <a:r>
              <a: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的动态跟踪调试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结合到了一起。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8DA896-B37E-4180-AD92-69336E6A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C71E03-97E8-47EB-827D-2FDC7A8244B6}"/>
              </a:ext>
            </a:extLst>
          </p:cNvPr>
          <p:cNvSpPr/>
          <p:nvPr/>
        </p:nvSpPr>
        <p:spPr>
          <a:xfrm>
            <a:off x="1008090" y="2167734"/>
            <a:ext cx="10093977" cy="180049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9pPr>
          </a:lstStyle>
          <a:p>
            <a:pPr marL="285750" marR="0" lvl="0" indent="-28575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的数据输出：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 eaLnBrk="1" fontAlgn="auto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为了在调试界面进行</a:t>
            </a:r>
            <a:r>
              <a:rPr lang="en-US" altLang="zh-CN" sz="17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调试， </a:t>
            </a:r>
            <a:r>
              <a:rPr lang="en-US" altLang="zh-CN" sz="17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en-US" altLang="zh-CN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调试数据需要</a:t>
            </a:r>
            <a:r>
              <a:rPr lang="zh-CN" altLang="en-US" sz="17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输出到 </a:t>
            </a:r>
            <a:r>
              <a:rPr lang="en-US" altLang="zh-CN" sz="17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VSCode</a:t>
            </a:r>
            <a:r>
              <a:rPr lang="zh-CN" altLang="en-US" sz="17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342900" marR="0" lvl="0" indent="-342900" eaLnBrk="1" fontAlgn="auto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zh-CN" altLang="en-US" sz="17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专用串口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进行信息输出。</a:t>
            </a:r>
          </a:p>
          <a:p>
            <a:pPr marL="342900" marR="0" lvl="0" indent="-342900" eaLnBrk="1" fontAlgn="auto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为了和原有的</a:t>
            </a:r>
            <a:r>
              <a:rPr lang="en-US" altLang="zh-CN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断点配合使用，</a:t>
            </a:r>
            <a:r>
              <a:rPr lang="en-US" altLang="zh-CN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7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处理模块将调试数据输入</a:t>
            </a:r>
            <a:r>
              <a:rPr lang="en-US" altLang="zh-CN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，再由</a:t>
            </a:r>
            <a:r>
              <a:rPr lang="en-US" altLang="zh-CN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输送到 </a:t>
            </a:r>
            <a:r>
              <a:rPr lang="en-US" altLang="zh-CN" sz="17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VSCode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A3AD58A-3AB5-4309-9929-51AB281D2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59" y="4394598"/>
            <a:ext cx="11720282" cy="180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58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13592" y="254000"/>
            <a:ext cx="8878407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02737" y="82550"/>
            <a:ext cx="3148022" cy="585788"/>
            <a:chOff x="503436" y="82976"/>
            <a:chExt cx="3146852" cy="584775"/>
          </a:xfrm>
        </p:grpSpPr>
        <p:sp>
          <p:nvSpPr>
            <p:cNvPr id="7251" name="文本框 3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2850188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研究内容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03436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3200" dirty="0">
                  <a:solidFill>
                    <a:srgbClr val="044875"/>
                  </a:solidFill>
                  <a:latin typeface="Impact" pitchFamily="34" charset="0"/>
                </a:rPr>
                <a:t>03</a:t>
              </a:r>
              <a:endParaRPr lang="zh-CN" altLang="en-US" sz="3200" dirty="0">
                <a:solidFill>
                  <a:srgbClr val="044875"/>
                </a:solidFill>
                <a:latin typeface="Impact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1" y="6621463"/>
            <a:ext cx="1156652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03DDD09-8DEB-4498-A1BF-383265B54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7" y="3376078"/>
            <a:ext cx="11583203" cy="205595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22955C5-7B40-449D-9173-71DFA72ECE71}"/>
              </a:ext>
            </a:extLst>
          </p:cNvPr>
          <p:cNvSpPr txBox="1"/>
          <p:nvPr/>
        </p:nvSpPr>
        <p:spPr>
          <a:xfrm>
            <a:off x="447342" y="1287205"/>
            <a:ext cx="12004937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  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整合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Qemu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中运行的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 Server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两种调试信息（通过编写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扩展脚本），向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调试适配器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AD2B42F-F787-4F3D-BCD5-E4EDA8BB077F}"/>
              </a:ext>
            </a:extLst>
          </p:cNvPr>
          <p:cNvSpPr txBox="1"/>
          <p:nvPr/>
        </p:nvSpPr>
        <p:spPr>
          <a:xfrm>
            <a:off x="447342" y="2111373"/>
            <a:ext cx="11177867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调试适配器分析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传来的数据包，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根据数据包内的标识符识别出调试信息的类型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，发送给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插件中对应的处理模块。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C19E12-29A1-4FF3-BBEB-F412AA2B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9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 dirty="0">
                <a:solidFill>
                  <a:schemeClr val="bg1"/>
                </a:solidFill>
                <a:latin typeface="Impact" pitchFamily="34" charset="0"/>
              </a:rPr>
              <a:t>4</a:t>
            </a:r>
            <a:endParaRPr lang="zh-CN" altLang="en-US" sz="115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788416" y="3437475"/>
            <a:ext cx="76977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</a:t>
            </a:r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Rust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操作系统的调试工具设计与实现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0BE911-C6B9-443F-B806-8C9A9553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>
                <a:solidFill>
                  <a:schemeClr val="tx1"/>
                </a:solidFill>
              </a:rPr>
              <a:pPr/>
              <a:t>14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97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13592" y="254000"/>
            <a:ext cx="8878407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02737" y="82550"/>
            <a:ext cx="3148022" cy="585788"/>
            <a:chOff x="503436" y="82976"/>
            <a:chExt cx="3146852" cy="584775"/>
          </a:xfrm>
        </p:grpSpPr>
        <p:sp>
          <p:nvSpPr>
            <p:cNvPr id="7251" name="文本框 3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2850188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研究内容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03436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3200" dirty="0">
                  <a:solidFill>
                    <a:srgbClr val="044875"/>
                  </a:solidFill>
                  <a:latin typeface="Impact" pitchFamily="34" charset="0"/>
                </a:rPr>
                <a:t>04</a:t>
              </a:r>
              <a:endParaRPr lang="zh-CN" altLang="en-US" sz="3200" dirty="0">
                <a:solidFill>
                  <a:srgbClr val="044875"/>
                </a:solidFill>
                <a:latin typeface="Impact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1" y="6621463"/>
            <a:ext cx="1156652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9B94BC-C387-43BB-A5AB-DC84DC93FF57}"/>
              </a:ext>
            </a:extLst>
          </p:cNvPr>
          <p:cNvSpPr/>
          <p:nvPr/>
        </p:nvSpPr>
        <p:spPr>
          <a:xfrm>
            <a:off x="304800" y="845055"/>
            <a:ext cx="2823020" cy="51678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9pPr>
          </a:lstStyle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系统框架结构</a:t>
            </a:r>
            <a:r>
              <a:rPr lang="en-US" altLang="zh-CN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endParaRPr kumimoji="1"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远程开发环境</a:t>
            </a:r>
            <a:endParaRPr kumimoji="1"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kumimoji="1"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服务器：</a:t>
            </a:r>
          </a:p>
          <a:p>
            <a:pPr marL="628650" lvl="1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Qemu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lvl="1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lvl="1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源代码</a:t>
            </a:r>
          </a:p>
          <a:p>
            <a:pPr marL="171450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kumimoji="1"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客户端（浏览器）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628650" lvl="1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代码缓存</a:t>
            </a:r>
          </a:p>
          <a:p>
            <a:pPr marL="628650" lvl="1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调试界面</a:t>
            </a:r>
          </a:p>
          <a:p>
            <a:pPr marL="171450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kumimoji="1"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04800E-60E5-46D0-8ADB-9FBBF083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960" y="1388480"/>
            <a:ext cx="9064347" cy="437532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5D0F67-15F7-4CE1-AE6A-E9F80733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0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13592" y="254000"/>
            <a:ext cx="8878407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02737" y="82550"/>
            <a:ext cx="3148022" cy="585788"/>
            <a:chOff x="503436" y="82976"/>
            <a:chExt cx="3146852" cy="584775"/>
          </a:xfrm>
        </p:grpSpPr>
        <p:sp>
          <p:nvSpPr>
            <p:cNvPr id="7251" name="文本框 3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2850188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研究内容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03436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3200" dirty="0">
                  <a:solidFill>
                    <a:srgbClr val="044875"/>
                  </a:solidFill>
                  <a:latin typeface="Impact" pitchFamily="34" charset="0"/>
                </a:rPr>
                <a:t>04</a:t>
              </a:r>
              <a:endParaRPr lang="zh-CN" altLang="en-US" sz="3200" dirty="0">
                <a:solidFill>
                  <a:srgbClr val="044875"/>
                </a:solidFill>
                <a:latin typeface="Impact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1" y="6621463"/>
            <a:ext cx="1156652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D58F45-8842-7202-47EA-A1087E6A3D25}"/>
              </a:ext>
            </a:extLst>
          </p:cNvPr>
          <p:cNvSpPr txBox="1"/>
          <p:nvPr/>
        </p:nvSpPr>
        <p:spPr>
          <a:xfrm>
            <a:off x="80670" y="707539"/>
            <a:ext cx="28012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1600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GDB</a:t>
            </a:r>
            <a:r>
              <a:rPr lang="zh-CN" altLang="en-US" sz="1600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断点调试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2CDD7C-6967-4397-8507-8A94AA904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55" y="1223893"/>
            <a:ext cx="11392489" cy="501981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168B98E-5468-4C1D-8960-2AC384DC2EF3}"/>
              </a:ext>
            </a:extLst>
          </p:cNvPr>
          <p:cNvSpPr/>
          <p:nvPr/>
        </p:nvSpPr>
        <p:spPr>
          <a:xfrm>
            <a:off x="1109610" y="2101065"/>
            <a:ext cx="1428108" cy="15719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EA0453-D16B-483C-83D3-E64A8115B44D}"/>
              </a:ext>
            </a:extLst>
          </p:cNvPr>
          <p:cNvSpPr/>
          <p:nvPr/>
        </p:nvSpPr>
        <p:spPr>
          <a:xfrm>
            <a:off x="10279294" y="1649002"/>
            <a:ext cx="1287230" cy="328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9C688D-1A95-426E-BD9A-08BF30142F2B}"/>
              </a:ext>
            </a:extLst>
          </p:cNvPr>
          <p:cNvSpPr/>
          <p:nvPr/>
        </p:nvSpPr>
        <p:spPr>
          <a:xfrm>
            <a:off x="7313487" y="1878458"/>
            <a:ext cx="1287230" cy="328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50A6CD-CBE7-49C9-A8B1-2EB0AB59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2457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13592" y="254000"/>
            <a:ext cx="8878407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02737" y="82550"/>
            <a:ext cx="3148022" cy="585788"/>
            <a:chOff x="503436" y="82976"/>
            <a:chExt cx="3146852" cy="584775"/>
          </a:xfrm>
        </p:grpSpPr>
        <p:sp>
          <p:nvSpPr>
            <p:cNvPr id="7251" name="文本框 3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2850188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研究内容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03436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3200" dirty="0">
                  <a:solidFill>
                    <a:srgbClr val="044875"/>
                  </a:solidFill>
                  <a:latin typeface="Impact" pitchFamily="34" charset="0"/>
                </a:rPr>
                <a:t>04</a:t>
              </a:r>
              <a:endParaRPr lang="zh-CN" altLang="en-US" sz="3200" dirty="0">
                <a:solidFill>
                  <a:srgbClr val="044875"/>
                </a:solidFill>
                <a:latin typeface="Impact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1" y="6621463"/>
            <a:ext cx="1156652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C841FDD-4701-4232-81EB-DBC68B9B2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57648"/>
            <a:ext cx="11566525" cy="515071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2A541D9-99A4-4A8D-8B34-19A1507E2D43}"/>
              </a:ext>
            </a:extLst>
          </p:cNvPr>
          <p:cNvSpPr txBox="1"/>
          <p:nvPr/>
        </p:nvSpPr>
        <p:spPr>
          <a:xfrm>
            <a:off x="80670" y="707539"/>
            <a:ext cx="28012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1600" b="1" dirty="0" err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eBPF</a:t>
            </a:r>
            <a:r>
              <a:rPr lang="zh-CN" altLang="en-US" sz="1600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跟踪调试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B239EA-AE73-40B7-BBBC-3760DE6293D4}"/>
              </a:ext>
            </a:extLst>
          </p:cNvPr>
          <p:cNvSpPr/>
          <p:nvPr/>
        </p:nvSpPr>
        <p:spPr>
          <a:xfrm>
            <a:off x="9072081" y="1710647"/>
            <a:ext cx="2815119" cy="28408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38706B1-E49B-4A94-B9E3-96854672228F}"/>
              </a:ext>
            </a:extLst>
          </p:cNvPr>
          <p:cNvSpPr/>
          <p:nvPr/>
        </p:nvSpPr>
        <p:spPr>
          <a:xfrm>
            <a:off x="2869916" y="4616522"/>
            <a:ext cx="8303230" cy="1533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CDCBE8-9B95-4C9C-B4C0-E0EA36CC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365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 dirty="0">
                <a:solidFill>
                  <a:schemeClr val="bg1"/>
                </a:solidFill>
                <a:latin typeface="Impact" pitchFamily="34" charset="0"/>
              </a:rPr>
              <a:t>5</a:t>
            </a:r>
            <a:endParaRPr lang="zh-CN" altLang="en-US" sz="115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756332" y="3615122"/>
            <a:ext cx="76977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ABB722-D302-410F-9EA1-50C10D7D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>
                <a:solidFill>
                  <a:schemeClr val="tx1"/>
                </a:solidFill>
              </a:rPr>
              <a:pPr/>
              <a:t>18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51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7263" y="254000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409950" cy="585788"/>
            <a:chOff x="551544" y="82976"/>
            <a:chExt cx="3409770" cy="584775"/>
          </a:xfrm>
        </p:grpSpPr>
        <p:sp>
          <p:nvSpPr>
            <p:cNvPr id="13358" name="文本框 12"/>
            <p:cNvSpPr txBox="1">
              <a:spLocks noChangeArrowheads="1"/>
            </p:cNvSpPr>
            <p:nvPr/>
          </p:nvSpPr>
          <p:spPr bwMode="auto">
            <a:xfrm>
              <a:off x="66947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62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3200" dirty="0">
                  <a:solidFill>
                    <a:srgbClr val="044875"/>
                  </a:solidFill>
                  <a:latin typeface="Impact" pitchFamily="34" charset="0"/>
                </a:rPr>
                <a:t>05</a:t>
              </a:r>
              <a:endParaRPr lang="zh-CN" altLang="en-US" sz="3200" dirty="0">
                <a:solidFill>
                  <a:srgbClr val="044875"/>
                </a:solidFill>
                <a:latin typeface="Impact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33278FE-9DBA-4405-A610-41A73DA26D3A}"/>
              </a:ext>
            </a:extLst>
          </p:cNvPr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A3EA664-6A16-493B-8EAC-227F717AA47F}"/>
              </a:ext>
            </a:extLst>
          </p:cNvPr>
          <p:cNvSpPr/>
          <p:nvPr/>
        </p:nvSpPr>
        <p:spPr>
          <a:xfrm>
            <a:off x="-1" y="6621463"/>
            <a:ext cx="1156652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966FDD-60E1-6674-CBE7-2E1E87EEA5EC}"/>
              </a:ext>
            </a:extLst>
          </p:cNvPr>
          <p:cNvSpPr txBox="1"/>
          <p:nvPr/>
        </p:nvSpPr>
        <p:spPr>
          <a:xfrm>
            <a:off x="1005778" y="895783"/>
            <a:ext cx="10180444" cy="5670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取得成果：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）提出了一种基于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的多进程调试方法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设计断点组管理模块，边界监测点，使调试器能够感知操作系统特权级的变化，获取进程控制块中的进程标识符，实现对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操作系统的多进程切换和调试。 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）提出了一种静态断点和动态跟踪结合的方法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的静态断点调试和基于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的动态跟踪结合对操作系统进行调试，实现了两者调试信息流的整合。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）实现了面向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操作系统的源代码级调试器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通过调试者和被调试内核分离的设计来实现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QEMU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虚拟机或真实系统上的操作系统远程调试。内核在服务器上运行，用户在浏览器使用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插件发送调试相关的请求。能够使用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静态断点调试和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动态跟踪调试的功能解决遇到的程序漏洞。</a:t>
            </a:r>
          </a:p>
          <a:p>
            <a:pPr algn="just"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F4BF43-8E2F-4FAB-97B0-A0DA71A3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3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4">
            <a:extLst>
              <a:ext uri="{FF2B5EF4-FFF2-40B4-BE49-F238E27FC236}">
                <a16:creationId xmlns:a16="http://schemas.microsoft.com/office/drawing/2014/main" id="{FB37FA1C-32F5-411A-ADFF-48DD8FE52D85}"/>
              </a:ext>
            </a:extLst>
          </p:cNvPr>
          <p:cNvSpPr txBox="1"/>
          <p:nvPr/>
        </p:nvSpPr>
        <p:spPr>
          <a:xfrm>
            <a:off x="830263" y="529974"/>
            <a:ext cx="116205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spc="600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402B5AD-9404-4B78-BADB-8FC73F29A7AB}"/>
              </a:ext>
            </a:extLst>
          </p:cNvPr>
          <p:cNvGrpSpPr>
            <a:grpSpLocks/>
          </p:cNvGrpSpPr>
          <p:nvPr/>
        </p:nvGrpSpPr>
        <p:grpSpPr bwMode="auto">
          <a:xfrm>
            <a:off x="206184" y="467976"/>
            <a:ext cx="529190" cy="576599"/>
            <a:chOff x="2666985" y="682103"/>
            <a:chExt cx="1109138" cy="1131217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65A70F08-89EA-4202-86F4-210280DE042F}"/>
                </a:ext>
              </a:extLst>
            </p:cNvPr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BF3BECA3-749F-42BA-901D-EC2A883434AB}"/>
                </a:ext>
              </a:extLst>
            </p:cNvPr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212B61B7-263C-41EC-8B83-95177E86D5C4}"/>
                </a:ext>
              </a:extLst>
            </p:cNvPr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97F20E2D-5E07-41F1-AD8D-DAD3FE7820D8}"/>
              </a:ext>
            </a:extLst>
          </p:cNvPr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E57C3F1-6D44-4D9A-892F-65F0B9844277}"/>
              </a:ext>
            </a:extLst>
          </p:cNvPr>
          <p:cNvSpPr/>
          <p:nvPr/>
        </p:nvSpPr>
        <p:spPr>
          <a:xfrm>
            <a:off x="0" y="6523038"/>
            <a:ext cx="1156652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86DEC2-CD48-8EFB-5701-629BF4FC6741}"/>
              </a:ext>
            </a:extLst>
          </p:cNvPr>
          <p:cNvSpPr txBox="1"/>
          <p:nvPr/>
        </p:nvSpPr>
        <p:spPr>
          <a:xfrm>
            <a:off x="2293603" y="1237118"/>
            <a:ext cx="90281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dirty="0"/>
              <a:t>01 </a:t>
            </a:r>
            <a:r>
              <a:rPr lang="zh-CN" altLang="en-US" dirty="0"/>
              <a:t>研究意义与研究内容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02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GDB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的多进程调试方法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03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一种静态断点调试和动态跟踪结合的方法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r>
              <a:rPr lang="zh-CN" altLang="en-US" dirty="0"/>
              <a:t>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面向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Rust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操作系统的调试工具设计与实现</a:t>
            </a:r>
            <a:endParaRPr lang="en-US" altLang="zh-CN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/>
              <a:t>05 </a:t>
            </a:r>
            <a:r>
              <a:rPr lang="zh-CN" altLang="en-US" dirty="0"/>
              <a:t>总结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200" dirty="0"/>
              <a:t>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23F3E-146A-47F3-BFD9-2C7E1893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7263" y="254000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409950" cy="585788"/>
            <a:chOff x="551544" y="82976"/>
            <a:chExt cx="3409770" cy="584775"/>
          </a:xfrm>
        </p:grpSpPr>
        <p:sp>
          <p:nvSpPr>
            <p:cNvPr id="13358" name="文本框 12"/>
            <p:cNvSpPr txBox="1">
              <a:spLocks noChangeArrowheads="1"/>
            </p:cNvSpPr>
            <p:nvPr/>
          </p:nvSpPr>
          <p:spPr bwMode="auto">
            <a:xfrm>
              <a:off x="66947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科研成果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62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3200" dirty="0">
                  <a:solidFill>
                    <a:srgbClr val="044875"/>
                  </a:solidFill>
                  <a:latin typeface="Impact" pitchFamily="34" charset="0"/>
                </a:rPr>
                <a:t>05</a:t>
              </a:r>
              <a:endParaRPr lang="zh-CN" altLang="en-US" sz="3200" dirty="0">
                <a:solidFill>
                  <a:srgbClr val="044875"/>
                </a:solidFill>
                <a:latin typeface="Impact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33278FE-9DBA-4405-A610-41A73DA26D3A}"/>
              </a:ext>
            </a:extLst>
          </p:cNvPr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A3EA664-6A16-493B-8EAC-227F717AA47F}"/>
              </a:ext>
            </a:extLst>
          </p:cNvPr>
          <p:cNvSpPr/>
          <p:nvPr/>
        </p:nvSpPr>
        <p:spPr>
          <a:xfrm>
            <a:off x="-1" y="6621463"/>
            <a:ext cx="1156652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6E9A3A-3006-3E17-696E-5DEC190182F9}"/>
              </a:ext>
            </a:extLst>
          </p:cNvPr>
          <p:cNvSpPr txBox="1"/>
          <p:nvPr/>
        </p:nvSpPr>
        <p:spPr>
          <a:xfrm>
            <a:off x="380672" y="916204"/>
            <a:ext cx="11250972" cy="4654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J. Wu,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L. Zhang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 Y. Liu, "On the Design and Implementation of a Real-Time Testbed for Distributed TDMA-Based MAC Protocols in VANETs," in IEEE Access, vol. 9, pp. 122092-122106, 2021,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10.1109/ACCESS.2021.3108346.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Jingbang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Wu, Xiyu Chen,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Luyuan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Zhang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Shufen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Zhou,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Daoshun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Wang, "A Multi-Secret Reputation Adjustment Method in the Secret Sharing for Internet of Vehicles", Security and Communication Networks, vol. 2022, Article ID 1413976, 13 pages, 2022. https://doi.org/10.1155/2022/1413976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专利：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支持跨内核态和用户态的操作系统源代码级调试方法；吴竞邦，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张露元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，陈志扬，向勇 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已公开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6D121CE-D0D4-437A-A9C8-74AEE324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204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2120649" y="2528888"/>
            <a:ext cx="81708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6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请各位老师批评指正！</a:t>
            </a: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4154488" y="3452813"/>
            <a:ext cx="3846512" cy="361950"/>
            <a:chOff x="4154888" y="3453573"/>
            <a:chExt cx="3846874" cy="361046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600200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10290175" y="4325938"/>
            <a:ext cx="1109663" cy="1130300"/>
            <a:chOff x="2666985" y="682103"/>
            <a:chExt cx="1109138" cy="1131217"/>
          </a:xfrm>
        </p:grpSpPr>
        <p:sp>
          <p:nvSpPr>
            <p:cNvPr id="35" name="矩形 34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792163" y="1462088"/>
            <a:ext cx="1109662" cy="1131887"/>
            <a:chOff x="2666985" y="682103"/>
            <a:chExt cx="1109138" cy="1131217"/>
          </a:xfrm>
        </p:grpSpPr>
        <p:sp>
          <p:nvSpPr>
            <p:cNvPr id="39" name="矩形 38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F711140-E67F-49C6-A3C9-7428F56E1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778" y="3871686"/>
            <a:ext cx="2967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答辩人：张露元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D1B5896-2EFB-49EB-B057-08A2C435F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08" y="3845936"/>
            <a:ext cx="31624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导    师：吴竞邦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3F74C33-8A79-4F18-93EA-5CA52194EE04}"/>
              </a:ext>
            </a:extLst>
          </p:cNvPr>
          <p:cNvSpPr/>
          <p:nvPr/>
        </p:nvSpPr>
        <p:spPr>
          <a:xfrm>
            <a:off x="11566525" y="6523039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6667D3E-50F1-47C5-B9EE-94A7441EE4A2}"/>
              </a:ext>
            </a:extLst>
          </p:cNvPr>
          <p:cNvSpPr/>
          <p:nvPr/>
        </p:nvSpPr>
        <p:spPr>
          <a:xfrm>
            <a:off x="-1" y="6523039"/>
            <a:ext cx="1156652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3894946-2849-4A09-90A8-DA9734CD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itchFamily="34" charset="0"/>
              </a:rPr>
              <a:t>1</a:t>
            </a:r>
            <a:endParaRPr lang="zh-CN" altLang="en-US" sz="115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10" name="矩形 9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4946482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研究意义与研究内容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85FF06-FB56-443C-B76A-C49ED253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>
                <a:solidFill>
                  <a:schemeClr val="tx1"/>
                </a:solidFill>
              </a:rPr>
              <a:pPr/>
              <a:t>3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1151562" y="1163026"/>
            <a:ext cx="98888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fontAlgn="auto" hangingPunct="1">
              <a:spcBef>
                <a:spcPts val="2400"/>
              </a:spcBef>
              <a:spcAft>
                <a:spcPts val="240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ea"/>
                <a:ea typeface="+mj-ea"/>
              </a:rPr>
              <a:t>在我国大力发展自主中央处理器（</a:t>
            </a:r>
            <a:r>
              <a:rPr lang="en-US" altLang="zh-CN" dirty="0">
                <a:latin typeface="+mj-ea"/>
                <a:ea typeface="+mj-ea"/>
              </a:rPr>
              <a:t>CPU</a:t>
            </a:r>
            <a:r>
              <a:rPr lang="zh-CN" altLang="en-US" dirty="0">
                <a:latin typeface="+mj-ea"/>
                <a:ea typeface="+mj-ea"/>
              </a:rPr>
              <a:t>）与自主操作系统的大背景下，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RISC-V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与</a:t>
            </a:r>
            <a:r>
              <a:rPr lang="en-US" altLang="zh-CN" dirty="0" err="1">
                <a:solidFill>
                  <a:srgbClr val="FF0000"/>
                </a:solidFill>
                <a:latin typeface="+mj-ea"/>
                <a:ea typeface="+mj-ea"/>
              </a:rPr>
              <a:t>RustOS</a:t>
            </a:r>
            <a:r>
              <a:rPr lang="zh-CN" altLang="en-US" dirty="0">
                <a:latin typeface="+mj-ea"/>
                <a:ea typeface="+mj-ea"/>
              </a:rPr>
              <a:t>在学术界与产业界有大量的研究与开发工作，针对</a:t>
            </a:r>
            <a:r>
              <a:rPr lang="en-US" altLang="zh-CN" dirty="0">
                <a:latin typeface="+mj-ea"/>
                <a:ea typeface="+mj-ea"/>
              </a:rPr>
              <a:t>Rust</a:t>
            </a:r>
            <a:r>
              <a:rPr lang="zh-CN" altLang="en-US" dirty="0">
                <a:latin typeface="+mj-ea"/>
                <a:ea typeface="+mj-ea"/>
              </a:rPr>
              <a:t>操作系统的多进程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调试工具和方法相对缺乏，面对着诸多问题和挑战</a:t>
            </a:r>
            <a:r>
              <a:rPr lang="zh-CN" altLang="en-US" dirty="0">
                <a:latin typeface="+mj-ea"/>
                <a:ea typeface="+mj-ea"/>
              </a:rPr>
              <a:t>；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63194" y="254001"/>
            <a:ext cx="7628805" cy="220780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50863" y="82550"/>
            <a:ext cx="4296346" cy="584775"/>
            <a:chOff x="551544" y="82976"/>
            <a:chExt cx="4294750" cy="583763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099" y="111278"/>
              <a:ext cx="404619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研究意义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37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3200" dirty="0">
                  <a:solidFill>
                    <a:srgbClr val="044875"/>
                  </a:solidFill>
                  <a:latin typeface="Impact" pitchFamily="34" charset="0"/>
                </a:rPr>
                <a:t>01</a:t>
              </a:r>
              <a:endParaRPr lang="zh-CN" altLang="en-US" sz="3200" dirty="0">
                <a:solidFill>
                  <a:srgbClr val="044875"/>
                </a:solidFill>
                <a:latin typeface="Impact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9EFAB6-913B-4FA3-8D3F-28E8993660B1}"/>
              </a:ext>
            </a:extLst>
          </p:cNvPr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100AE94-45AE-4962-A608-1EE7CDC3527D}"/>
              </a:ext>
            </a:extLst>
          </p:cNvPr>
          <p:cNvSpPr/>
          <p:nvPr/>
        </p:nvSpPr>
        <p:spPr>
          <a:xfrm>
            <a:off x="0" y="6523038"/>
            <a:ext cx="121920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967381-9114-49C3-8996-591ECF92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1E4C48-9B7D-423F-8417-46A1BD68344F}"/>
              </a:ext>
            </a:extLst>
          </p:cNvPr>
          <p:cNvSpPr txBox="1"/>
          <p:nvPr/>
        </p:nvSpPr>
        <p:spPr>
          <a:xfrm>
            <a:off x="1053956" y="2716767"/>
            <a:ext cx="104149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操作系统分为用户态和内核态，源代码级调试器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无法感知操作系统中特权级的变化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，无法进行跨特权级的多进程调试。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GDB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调试器更适合在模拟器里使用，对于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真实硬件和生产环境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下，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GDB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开销较大，引入了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eBPF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技术。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缺少对用户友好的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操作系统源代码级调试器。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13592" y="254000"/>
            <a:ext cx="8878407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02737" y="82550"/>
            <a:ext cx="3148022" cy="585788"/>
            <a:chOff x="503436" y="82976"/>
            <a:chExt cx="3146852" cy="584775"/>
          </a:xfrm>
        </p:grpSpPr>
        <p:sp>
          <p:nvSpPr>
            <p:cNvPr id="7251" name="文本框 3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2850188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研究内容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03436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3200" dirty="0">
                  <a:solidFill>
                    <a:srgbClr val="044875"/>
                  </a:solidFill>
                  <a:latin typeface="Impact" pitchFamily="34" charset="0"/>
                </a:rPr>
                <a:t>01</a:t>
              </a:r>
              <a:endParaRPr lang="zh-CN" altLang="en-US" sz="3200" dirty="0">
                <a:solidFill>
                  <a:srgbClr val="044875"/>
                </a:solidFill>
                <a:latin typeface="Impact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1" y="6621463"/>
            <a:ext cx="1156652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516F1D-10F6-499D-8E8A-F84088EBA6B1}"/>
              </a:ext>
            </a:extLst>
          </p:cNvPr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1611B12-0C4A-4266-9A76-F3C5E334AA80}"/>
              </a:ext>
            </a:extLst>
          </p:cNvPr>
          <p:cNvSpPr txBox="1"/>
          <p:nvPr/>
        </p:nvSpPr>
        <p:spPr bwMode="auto">
          <a:xfrm>
            <a:off x="660363" y="1413416"/>
            <a:ext cx="9824414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0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QEMU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sz="20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，提供多进程调试方法，支持对</a:t>
            </a:r>
            <a:r>
              <a:rPr lang="en-US" altLang="zh-CN" sz="20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Rust</a:t>
            </a:r>
            <a:r>
              <a:rPr lang="zh-CN" altLang="en-US" sz="20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操作系统的多进程调试</a:t>
            </a:r>
            <a:r>
              <a:rPr lang="en-US" altLang="zh-CN" sz="20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断点组切换，特权级检测，多进程支持</a:t>
            </a:r>
          </a:p>
          <a:p>
            <a:pPr marL="285750" indent="-28575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0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sz="20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，提供一种静态断点的调试和动态跟踪结合的方法，支持动态获取调试信息；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设计实现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处理模块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，数据流整合</a:t>
            </a:r>
          </a:p>
          <a:p>
            <a:pPr marL="285750" indent="-28575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、基于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VSCode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构建远程开发环境，支持断点调试与性能检测的功能结合。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VSCode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的数据流整合，支持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Qemu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8B3849-CE44-453F-9C1C-F9E0185D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11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 dirty="0">
                <a:solidFill>
                  <a:schemeClr val="bg1"/>
                </a:solidFill>
                <a:latin typeface="Impact" pitchFamily="34" charset="0"/>
              </a:rPr>
              <a:t>2</a:t>
            </a:r>
            <a:endParaRPr lang="zh-CN" altLang="en-US" sz="115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10" name="矩形 9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3432175" y="3319840"/>
            <a:ext cx="80138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GDB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的多进程调试方法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C0A628-0381-437D-A91E-E1318065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>
                <a:solidFill>
                  <a:schemeClr val="tx1"/>
                </a:solidFill>
              </a:rPr>
              <a:pPr/>
              <a:t>6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67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13592" y="254000"/>
            <a:ext cx="8878407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02737" y="82550"/>
            <a:ext cx="3148022" cy="585788"/>
            <a:chOff x="503436" y="82976"/>
            <a:chExt cx="3146852" cy="584775"/>
          </a:xfrm>
        </p:grpSpPr>
        <p:sp>
          <p:nvSpPr>
            <p:cNvPr id="7251" name="文本框 3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2850188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研究内容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03436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3200" dirty="0">
                  <a:solidFill>
                    <a:srgbClr val="044875"/>
                  </a:solidFill>
                  <a:latin typeface="Impact" pitchFamily="34" charset="0"/>
                </a:rPr>
                <a:t>02</a:t>
              </a:r>
              <a:endParaRPr lang="zh-CN" altLang="en-US" sz="3200" dirty="0">
                <a:solidFill>
                  <a:srgbClr val="044875"/>
                </a:solidFill>
                <a:latin typeface="Impact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1" y="6621463"/>
            <a:ext cx="1156652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1F2163-C2C0-4D90-8317-85F0CE2827C5}"/>
              </a:ext>
            </a:extLst>
          </p:cNvPr>
          <p:cNvSpPr txBox="1"/>
          <p:nvPr/>
        </p:nvSpPr>
        <p:spPr>
          <a:xfrm>
            <a:off x="380684" y="1690532"/>
            <a:ext cx="969971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断点组管理模块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的概念，在各个进程在切换的时候，能够缓存调试信息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自动断点机制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，使调试器能够感知到被调试操作系统进行了特权级切换，从而实现跨特权级的源代码级操作系统调试。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E4CB123-C175-41C6-98EF-2A1316AA0C9C}"/>
              </a:ext>
            </a:extLst>
          </p:cNvPr>
          <p:cNvSpPr txBox="1"/>
          <p:nvPr/>
        </p:nvSpPr>
        <p:spPr>
          <a:xfrm>
            <a:off x="449622" y="1132135"/>
            <a:ext cx="89267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，支持跨内核态和用户态的源代码调试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241A5CE-D6D1-4556-A942-484CC6DD6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7" y="3141481"/>
            <a:ext cx="5885033" cy="244200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39A46C4-70FB-4C6D-9C04-75FEB8725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788" y="3329158"/>
            <a:ext cx="6156085" cy="2623311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5ABA5D-4224-4E96-9545-D7A7AFC1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84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13592" y="254000"/>
            <a:ext cx="8878407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02737" y="82550"/>
            <a:ext cx="3148022" cy="585788"/>
            <a:chOff x="503436" y="82976"/>
            <a:chExt cx="3146852" cy="584775"/>
          </a:xfrm>
        </p:grpSpPr>
        <p:sp>
          <p:nvSpPr>
            <p:cNvPr id="7251" name="文本框 3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2850188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研究内容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03436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3200" dirty="0">
                  <a:solidFill>
                    <a:srgbClr val="044875"/>
                  </a:solidFill>
                  <a:latin typeface="Impact" pitchFamily="34" charset="0"/>
                </a:rPr>
                <a:t>02</a:t>
              </a:r>
              <a:endParaRPr lang="zh-CN" altLang="en-US" sz="3200" dirty="0">
                <a:solidFill>
                  <a:srgbClr val="044875"/>
                </a:solidFill>
                <a:latin typeface="Impact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1" y="6621463"/>
            <a:ext cx="1156652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E4CB123-C175-41C6-98EF-2A1316AA0C9C}"/>
              </a:ext>
            </a:extLst>
          </p:cNvPr>
          <p:cNvSpPr txBox="1"/>
          <p:nvPr/>
        </p:nvSpPr>
        <p:spPr>
          <a:xfrm>
            <a:off x="449622" y="1132135"/>
            <a:ext cx="89267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用户态进入内核态的调试选项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5ABA5D-4224-4E96-9545-D7A7AFC1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553E95-ADCD-47D1-ABEE-8BC87409C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588" y="3545304"/>
            <a:ext cx="5139517" cy="25854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BD7776E-7911-4AC1-9C12-AC7304581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510" y="1756162"/>
            <a:ext cx="4373295" cy="211205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36C5FD43-80E2-4006-9EC4-52F33E15050C}"/>
              </a:ext>
            </a:extLst>
          </p:cNvPr>
          <p:cNvSpPr txBox="1"/>
          <p:nvPr/>
        </p:nvSpPr>
        <p:spPr>
          <a:xfrm>
            <a:off x="5407707" y="2057597"/>
            <a:ext cx="615881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被调试操作系统运行过程中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特权级切换过于频繁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A223592-51CF-46AA-B761-579B64656BDB}"/>
              </a:ext>
            </a:extLst>
          </p:cNvPr>
          <p:cNvSpPr txBox="1"/>
          <p:nvPr/>
        </p:nvSpPr>
        <p:spPr>
          <a:xfrm>
            <a:off x="499771" y="4044513"/>
            <a:ext cx="615881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设置调试选项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在操作系统需要进行特权级切换的时候，由用户决定调试器是否跟随进入内核态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在特权级切换之前设断点，单步后切换符号表和断点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59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13592" y="254000"/>
            <a:ext cx="8878407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02737" y="82550"/>
            <a:ext cx="3148022" cy="585788"/>
            <a:chOff x="503436" y="82976"/>
            <a:chExt cx="3146852" cy="584775"/>
          </a:xfrm>
        </p:grpSpPr>
        <p:sp>
          <p:nvSpPr>
            <p:cNvPr id="7251" name="文本框 3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2850188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研究内容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03436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3200" dirty="0">
                  <a:solidFill>
                    <a:srgbClr val="044875"/>
                  </a:solidFill>
                  <a:latin typeface="Impact" pitchFamily="34" charset="0"/>
                </a:rPr>
                <a:t>02</a:t>
              </a:r>
              <a:endParaRPr lang="zh-CN" altLang="en-US" sz="3200" dirty="0">
                <a:solidFill>
                  <a:srgbClr val="044875"/>
                </a:solidFill>
                <a:latin typeface="Impact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1" y="6621463"/>
            <a:ext cx="1156652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934B0EE-F07C-44D0-A16A-8F39973F0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07" y="2476085"/>
            <a:ext cx="7604844" cy="369636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27B6C26-7E23-4BBF-B08D-B51EE759B653}"/>
              </a:ext>
            </a:extLst>
          </p:cNvPr>
          <p:cNvSpPr txBox="1"/>
          <p:nvPr/>
        </p:nvSpPr>
        <p:spPr>
          <a:xfrm>
            <a:off x="518928" y="2408884"/>
            <a:ext cx="3966738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符号表的切换需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根据进程名来切换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获取下一个要执行进程的名称。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237629-8CB5-4455-A2D7-6D842F1CB3A9}"/>
              </a:ext>
            </a:extLst>
          </p:cNvPr>
          <p:cNvSpPr txBox="1"/>
          <p:nvPr/>
        </p:nvSpPr>
        <p:spPr>
          <a:xfrm>
            <a:off x="430227" y="891608"/>
            <a:ext cx="6498387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的多个用户进程的符号表切换</a:t>
            </a:r>
            <a:endParaRPr lang="en-US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87C2DC-532E-4DB5-A9B7-BACB8455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173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323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5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1160</Words>
  <Application>Microsoft Office PowerPoint</Application>
  <PresentationFormat>宽屏</PresentationFormat>
  <Paragraphs>173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Calibri Light</vt:lpstr>
      <vt:lpstr>Impact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3234</dc:title>
  <dc:creator/>
  <cp:lastModifiedBy/>
  <cp:revision>1</cp:revision>
  <dcterms:created xsi:type="dcterms:W3CDTF">2017-02-22T09:41:47Z</dcterms:created>
  <dcterms:modified xsi:type="dcterms:W3CDTF">2024-04-08T12:35:16Z</dcterms:modified>
</cp:coreProperties>
</file>