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2"/>
  </p:notesMasterIdLst>
  <p:sldIdLst>
    <p:sldId id="311" r:id="rId2"/>
    <p:sldId id="270" r:id="rId3"/>
    <p:sldId id="256" r:id="rId4"/>
    <p:sldId id="269" r:id="rId5"/>
    <p:sldId id="359" r:id="rId6"/>
    <p:sldId id="347" r:id="rId7"/>
    <p:sldId id="360" r:id="rId8"/>
    <p:sldId id="349" r:id="rId9"/>
    <p:sldId id="348" r:id="rId10"/>
    <p:sldId id="358" r:id="rId11"/>
    <p:sldId id="350" r:id="rId12"/>
    <p:sldId id="355" r:id="rId13"/>
    <p:sldId id="352" r:id="rId14"/>
    <p:sldId id="351" r:id="rId15"/>
    <p:sldId id="331" r:id="rId16"/>
    <p:sldId id="354" r:id="rId17"/>
    <p:sldId id="353" r:id="rId18"/>
    <p:sldId id="317" r:id="rId19"/>
    <p:sldId id="328" r:id="rId20"/>
    <p:sldId id="325" r:id="rId21"/>
  </p:sldIdLst>
  <p:sldSz cx="12192000" cy="6858000"/>
  <p:notesSz cx="6858000" cy="9144000"/>
  <p:custDataLst>
    <p:tags r:id="rId2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>
          <p15:clr>
            <a:srgbClr val="A4A3A4"/>
          </p15:clr>
        </p15:guide>
        <p15:guide id="2" orient="horz" pos="4292">
          <p15:clr>
            <a:srgbClr val="A4A3A4"/>
          </p15:clr>
        </p15:guide>
        <p15:guide id="3" orient="horz" pos="3339">
          <p15:clr>
            <a:srgbClr val="A4A3A4"/>
          </p15:clr>
        </p15:guide>
        <p15:guide id="4" orient="horz" pos="2614">
          <p15:clr>
            <a:srgbClr val="A4A3A4"/>
          </p15:clr>
        </p15:guide>
        <p15:guide id="5" orient="horz" pos="1933">
          <p15:clr>
            <a:srgbClr val="A4A3A4"/>
          </p15:clr>
        </p15:guide>
        <p15:guide id="6" pos="2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A9"/>
    <a:srgbClr val="044875"/>
    <a:srgbClr val="D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87668" autoAdjust="0"/>
  </p:normalViewPr>
  <p:slideViewPr>
    <p:cSldViewPr snapToGrid="0">
      <p:cViewPr>
        <p:scale>
          <a:sx n="54" d="100"/>
          <a:sy n="54" d="100"/>
        </p:scale>
        <p:origin x="1026" y="138"/>
      </p:cViewPr>
      <p:guideLst>
        <p:guide orient="horz" pos="142"/>
        <p:guide orient="horz" pos="4292"/>
        <p:guide orient="horz" pos="3339"/>
        <p:guide orient="horz" pos="2614"/>
        <p:guide orient="horz" pos="1933"/>
        <p:guide pos="2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6A5BD-8BA7-4900-AB15-0D3ECCC954E6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42B7-71B7-4C3E-9855-0D0DE388A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88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81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进程控制块中包含了我们需要的进程名称，所以接下来要进行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进程控制块信息的获取和解析，也就是对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GDB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返回信息的解析和处理，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98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304800" algn="just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为了获取到更多的调试信息，并对被调试操作系统中执行的函数各项信息进行动态观测；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just">
              <a:lnSpc>
                <a:spcPts val="2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285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984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820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 algn="just">
              <a:lnSpc>
                <a:spcPts val="2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427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254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 algn="just">
              <a:lnSpc>
                <a:spcPts val="2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783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57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59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26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004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207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526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678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 algn="just">
              <a:lnSpc>
                <a:spcPts val="2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044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173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304800" algn="just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在介绍研究方法之前，首先介绍一下我们的源代码及调试期设计架构。在调研了各种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轻量级集成开发环境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以后，我们</a:t>
            </a:r>
            <a:r>
              <a:rPr lang="zh-CN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选择使用</a:t>
            </a:r>
            <a:r>
              <a:rPr lang="en-US" altLang="zh-CN" sz="12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Visual Studio Code</a:t>
            </a:r>
            <a:r>
              <a:rPr lang="zh-CN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来设计和实现一个操作系统在线调试环境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304800" algn="just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12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vscode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，我们实现了如下的系统架构，基于</a:t>
            </a:r>
            <a:r>
              <a:rPr lang="en-US" altLang="zh-CN" sz="12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vscode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开发了一个源代码级调试器，它通过调试适配器协议与调试适配器进行通信，再由这个调试适配器与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进行通信，完成对操作系统的调试。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457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304800" algn="just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首先，介绍一下基于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GDB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的多进程调试方法，在该方法的研究过程中，主要解决了以下问题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304800" algn="just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操作系统中包括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用户态代码和内核态代码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应不同的特权级，在编译过后，不同的特权级会对应不同的符号表，不同的用户进程也对应着不同的符号表，而符号表则保存了各种调试信息，符号表的切换会导致断点调试信息的丢失，所以我们提出了断点组管理模块的概念，在调试器中，不仅保存了符号表，还保存了不同进程地址空间中的断点信息，每一个进程地址空间都会对应一个断点组，该断点组会随着进程的切换而切换。在解决这一问题后，我们发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等调试器无法感知被调操作系统特权级切换，为此，我们设置了一个自动断点机制。。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550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在解决上述问题以后，接下来要实现多个用户进程的调试，如下图所示，如果用户希望从用户进程切换到</a:t>
            </a:r>
            <a:r>
              <a:rPr lang="en-US" altLang="zh-CN" dirty="0"/>
              <a:t>C</a:t>
            </a:r>
            <a:r>
              <a:rPr lang="zh-CN" altLang="en-US" dirty="0"/>
              <a:t>，由于符号表是根据进程名称来切换的，那么调试器就需要获取到用户进程</a:t>
            </a:r>
            <a:r>
              <a:rPr lang="en-US" altLang="zh-CN" dirty="0"/>
              <a:t>C</a:t>
            </a:r>
            <a:r>
              <a:rPr lang="zh-CN" altLang="en-US" dirty="0"/>
              <a:t>的进程名称，主要需要进行流程：在切换过程中，被调试操作系统会经过系统调用进入内核态，他会触发内核入口断点，进行符号表和断点组的切换，接下来调试器要在内核代码合适的位置，给</a:t>
            </a:r>
            <a:r>
              <a:rPr lang="en-US" altLang="zh-CN" dirty="0"/>
              <a:t>GDB</a:t>
            </a:r>
            <a:r>
              <a:rPr lang="zh-CN" altLang="en-US" dirty="0"/>
              <a:t>发送命令，获取下一个要运行的进程名称，并在内核出口断点位置进行符号表的替换，之后调试器就会跟随操作系统对用户进程</a:t>
            </a:r>
            <a:r>
              <a:rPr lang="en-US" altLang="zh-CN" dirty="0"/>
              <a:t>C</a:t>
            </a:r>
            <a:r>
              <a:rPr lang="zh-CN" altLang="en-US" dirty="0"/>
              <a:t>进行调试。其中最主要的内容就是在内核代码中发送</a:t>
            </a:r>
            <a:r>
              <a:rPr lang="en-US" altLang="zh-CN" dirty="0"/>
              <a:t>GDB</a:t>
            </a:r>
            <a:r>
              <a:rPr lang="zh-CN" altLang="en-US" dirty="0"/>
              <a:t>命令获取进程名称的工作，也就是进程控制块信息的获取和解析，下面主要进行介绍。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931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2F76A-C1AA-4EC0-BFE4-456E154108CF}" type="datetime1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5BE2B-728A-4539-B86A-F2CEE53DE5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4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FA291-CE43-4010-B423-AD5700F8B4DB}" type="datetime1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F9EC1-C088-4DAC-AB69-D10F40584B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4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ED048-0A89-43B0-8527-5F4834558635}" type="datetime1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597D9-2D04-4C83-915B-79D3B5D496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16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EC3A9-B632-4780-B656-F89F75024DDA}" type="datetime1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8769B-FD91-4354-84DF-C542D236D27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6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7094F-99ED-4D5A-82F5-CD8D0D85B1EC}" type="datetime1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2487E-DA75-40AD-AFB9-B7E6678009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2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EBFBA-F496-4974-9FCB-519E6BC5DF11}" type="datetime1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19AB3-A56A-40DC-B315-4C9AF1D9AE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99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CBADE-B2C4-4CCC-A239-2696C3776400}" type="datetime1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9823B-989B-4FE0-A31C-A45838B716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3D382-3A7B-49B1-9E79-D401A437791A}" type="datetime1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C2566-FD93-41C5-8007-9C6D9D8DF8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1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26570-4848-4B6A-8136-B01806F85BC6}" type="datetime1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35794" y="6538912"/>
            <a:ext cx="2662311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D55DC8D-C4F0-4F0D-B826-92573808DA5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61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E36E3-9708-42ED-8CAF-709AA8F4F038}" type="datetime1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07F97-2FC2-4714-850C-6700199D61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E80AF-D58C-4FD2-8112-D66506F9BDDF}" type="datetime1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9D1E1-5454-45C3-93DA-86C3DA9ECB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2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31D3B5E-CA64-4384-BB01-32B0BBD0EB62}" type="datetime1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A430D88-0AE5-4EDA-BDD3-1B97B5FCD56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197718" y="2423604"/>
            <a:ext cx="97600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</a:t>
            </a:r>
            <a:r>
              <a:rPr lang="en-US" altLang="zh-CN" sz="40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lang="zh-CN" altLang="en-US" sz="40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操作系统的多进程调试方法与系统实现</a:t>
            </a:r>
          </a:p>
        </p:txBody>
      </p:sp>
      <p:grpSp>
        <p:nvGrpSpPr>
          <p:cNvPr id="59" name="组合 58"/>
          <p:cNvGrpSpPr>
            <a:grpSpLocks/>
          </p:cNvGrpSpPr>
          <p:nvPr/>
        </p:nvGrpSpPr>
        <p:grpSpPr bwMode="auto">
          <a:xfrm>
            <a:off x="4154488" y="3831753"/>
            <a:ext cx="3846512" cy="361950"/>
            <a:chOff x="4154888" y="3453573"/>
            <a:chExt cx="3846874" cy="361046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2128045" y="4248500"/>
            <a:ext cx="2967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答辩人：张露元</a:t>
            </a: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438439" y="4212359"/>
            <a:ext cx="31624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导    师：吴竞邦</a:t>
            </a: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6603293" y="4854574"/>
            <a:ext cx="3874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学    号：</a:t>
            </a:r>
            <a:r>
              <a:rPr lang="en-US" altLang="zh-CN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2130072064</a:t>
            </a:r>
            <a:endParaRPr lang="zh-CN" altLang="en-US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2164054" y="4891913"/>
            <a:ext cx="42743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 专    业：计算机技术</a:t>
            </a:r>
          </a:p>
        </p:txBody>
      </p:sp>
      <p:sp>
        <p:nvSpPr>
          <p:cNvPr id="9" name="矩形 8"/>
          <p:cNvSpPr/>
          <p:nvPr/>
        </p:nvSpPr>
        <p:spPr>
          <a:xfrm>
            <a:off x="1141583" y="1892626"/>
            <a:ext cx="9891551" cy="3696475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10553270" y="5155004"/>
            <a:ext cx="959728" cy="868194"/>
            <a:chOff x="2666985" y="682103"/>
            <a:chExt cx="1109138" cy="1131217"/>
          </a:xfrm>
        </p:grpSpPr>
        <p:sp>
          <p:nvSpPr>
            <p:cNvPr id="40" name="矩形 39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678012" y="1450584"/>
            <a:ext cx="927141" cy="846754"/>
            <a:chOff x="2666985" y="682103"/>
            <a:chExt cx="1109138" cy="1131217"/>
          </a:xfrm>
        </p:grpSpPr>
        <p:sp>
          <p:nvSpPr>
            <p:cNvPr id="45" name="矩形 44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4" name="Picture 19" descr="C:\Users\TSH-PC\Desktop\微信图片_20170710220557.jpg">
            <a:extLst>
              <a:ext uri="{FF2B5EF4-FFF2-40B4-BE49-F238E27FC236}">
                <a16:creationId xmlns:a16="http://schemas.microsoft.com/office/drawing/2014/main" id="{56743B43-E540-4144-94A2-18B7E6E5C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57" y="449890"/>
            <a:ext cx="925936" cy="86615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">
            <a:extLst>
              <a:ext uri="{FF2B5EF4-FFF2-40B4-BE49-F238E27FC236}">
                <a16:creationId xmlns:a16="http://schemas.microsoft.com/office/drawing/2014/main" id="{D3D6F625-774A-469E-99BD-E13CEF7D7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593" y="690035"/>
            <a:ext cx="92151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113E6A"/>
                </a:solidFill>
                <a:latin typeface="微软雅黑" panose="020B0503020204020204" pitchFamily="34" charset="-122"/>
              </a:rPr>
              <a:t>北京工商大学</a:t>
            </a:r>
            <a:r>
              <a:rPr lang="en-US" altLang="zh-CN" sz="2400" dirty="0">
                <a:solidFill>
                  <a:srgbClr val="113E6A"/>
                </a:solidFill>
                <a:latin typeface="微软雅黑" panose="020B0503020204020204" pitchFamily="34" charset="-122"/>
              </a:rPr>
              <a:t>2024</a:t>
            </a:r>
            <a:r>
              <a:rPr lang="zh-CN" altLang="en-US" sz="2400" dirty="0">
                <a:solidFill>
                  <a:srgbClr val="113E6A"/>
                </a:solidFill>
                <a:latin typeface="微软雅黑" panose="020B0503020204020204" pitchFamily="34" charset="-122"/>
              </a:rPr>
              <a:t>届硕士学位论文答辩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CFE115F-D5ED-4ACD-8D9D-5593D80C66A8}"/>
              </a:ext>
            </a:extLst>
          </p:cNvPr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715D06-FBB1-48E4-8DAF-5A0CCE0C8C69}"/>
              </a:ext>
            </a:extLst>
          </p:cNvPr>
          <p:cNvSpPr/>
          <p:nvPr/>
        </p:nvSpPr>
        <p:spPr>
          <a:xfrm>
            <a:off x="0" y="6523038"/>
            <a:ext cx="1156652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8B9640-FB52-4F1C-93B8-73097FC7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74"/>
    </mc:Choice>
    <mc:Fallback xmlns="">
      <p:transition spd="slow" advTm="1437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13592" y="254000"/>
            <a:ext cx="8878407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02737" y="82550"/>
            <a:ext cx="3148022" cy="585788"/>
            <a:chOff x="503436" y="82976"/>
            <a:chExt cx="3146852" cy="584775"/>
          </a:xfrm>
        </p:grpSpPr>
        <p:sp>
          <p:nvSpPr>
            <p:cNvPr id="7251" name="文本框 3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2850188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研究内容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03436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3200" dirty="0">
                  <a:solidFill>
                    <a:srgbClr val="044875"/>
                  </a:solidFill>
                  <a:latin typeface="Impact" pitchFamily="34" charset="0"/>
                </a:rPr>
                <a:t>02</a:t>
              </a:r>
              <a:endParaRPr lang="zh-CN" altLang="en-US" sz="3200" dirty="0">
                <a:solidFill>
                  <a:srgbClr val="044875"/>
                </a:solidFill>
                <a:latin typeface="Impact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1" y="6621463"/>
            <a:ext cx="1156652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7B6C26-7E23-4BBF-B08D-B51EE759B653}"/>
              </a:ext>
            </a:extLst>
          </p:cNvPr>
          <p:cNvSpPr txBox="1"/>
          <p:nvPr/>
        </p:nvSpPr>
        <p:spPr>
          <a:xfrm>
            <a:off x="135919" y="659705"/>
            <a:ext cx="9135031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进程控制块信息的获取和解析    </a:t>
            </a:r>
            <a:r>
              <a:rPr lang="zh-CN" altLang="en-US" sz="2400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400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返回信息的解析和处理</a:t>
            </a:r>
            <a:endParaRPr lang="en-US" altLang="zh-CN" sz="2000" b="1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87C2DC-532E-4DB5-A9B7-BACB8455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D4EC21-9E91-4393-A43B-F46D72EA17D3}"/>
              </a:ext>
            </a:extLst>
          </p:cNvPr>
          <p:cNvSpPr txBox="1"/>
          <p:nvPr/>
        </p:nvSpPr>
        <p:spPr>
          <a:xfrm>
            <a:off x="1057107" y="1463842"/>
            <a:ext cx="2948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进程控制块（进程标识符）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C16E0C5-A079-4E4F-9DE1-AAD34AA18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77" y="1843871"/>
            <a:ext cx="3325258" cy="215220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1FD2BA0-958D-40E8-9462-53FEDC4800B6}"/>
              </a:ext>
            </a:extLst>
          </p:cNvPr>
          <p:cNvSpPr txBox="1"/>
          <p:nvPr/>
        </p:nvSpPr>
        <p:spPr>
          <a:xfrm>
            <a:off x="8355415" y="1459280"/>
            <a:ext cx="2948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获取控制台流的输出信息</a:t>
            </a:r>
            <a:endParaRPr lang="en-US" altLang="zh-CN" sz="1600" b="1" dirty="0">
              <a:solidFill>
                <a:srgbClr val="0072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0B4A91B-9A26-4E88-8DA1-B3BD6D603161}"/>
              </a:ext>
            </a:extLst>
          </p:cNvPr>
          <p:cNvSpPr txBox="1"/>
          <p:nvPr/>
        </p:nvSpPr>
        <p:spPr>
          <a:xfrm>
            <a:off x="5167489" y="3996079"/>
            <a:ext cx="2948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赋予编号，解析处理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716C87B-691E-47FE-A64D-C58DAA115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848" y="4415059"/>
            <a:ext cx="5173946" cy="182649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E491A707-7327-42D5-9930-F292D01FA5E0}"/>
              </a:ext>
            </a:extLst>
          </p:cNvPr>
          <p:cNvSpPr txBox="1"/>
          <p:nvPr/>
        </p:nvSpPr>
        <p:spPr>
          <a:xfrm>
            <a:off x="8884650" y="1931580"/>
            <a:ext cx="189020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异步执行输出</a:t>
            </a: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异步状态输出</a:t>
            </a: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异步通知输出</a:t>
            </a: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控制台流输出</a:t>
            </a: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目标流输出</a:t>
            </a: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日志流输出</a:t>
            </a:r>
            <a:endParaRPr lang="zh-CN" altLang="en-US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5B45C0A-809E-4604-B4E4-B0836B80FFFB}"/>
              </a:ext>
            </a:extLst>
          </p:cNvPr>
          <p:cNvSpPr/>
          <p:nvPr/>
        </p:nvSpPr>
        <p:spPr>
          <a:xfrm>
            <a:off x="1112599" y="1970091"/>
            <a:ext cx="1450369" cy="1439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7711BB74-E7C1-49D7-87E5-F2E86B7DECD0}"/>
              </a:ext>
            </a:extLst>
          </p:cNvPr>
          <p:cNvSpPr/>
          <p:nvPr/>
        </p:nvSpPr>
        <p:spPr>
          <a:xfrm>
            <a:off x="4366903" y="2509849"/>
            <a:ext cx="380647" cy="6395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E46F6A6-FD78-421A-A531-0D35DAB787D2}"/>
              </a:ext>
            </a:extLst>
          </p:cNvPr>
          <p:cNvSpPr txBox="1"/>
          <p:nvPr/>
        </p:nvSpPr>
        <p:spPr>
          <a:xfrm flipH="1">
            <a:off x="5167488" y="2149801"/>
            <a:ext cx="2276963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调试器调用函数</a:t>
            </a:r>
            <a:endParaRPr lang="en-US" altLang="zh-CN" sz="1600" b="1" dirty="0">
              <a:solidFill>
                <a:srgbClr val="0072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b="1" dirty="0">
              <a:solidFill>
                <a:srgbClr val="0072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600" b="1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1600" b="1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命令（编号）</a:t>
            </a:r>
            <a:endParaRPr lang="en-US" altLang="zh-CN" sz="1600" b="1" dirty="0">
              <a:solidFill>
                <a:srgbClr val="0072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b="1" dirty="0">
              <a:solidFill>
                <a:srgbClr val="0072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获取返回信息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25C278A7-F463-4CF8-822D-34F151A459B2}"/>
              </a:ext>
            </a:extLst>
          </p:cNvPr>
          <p:cNvSpPr/>
          <p:nvPr/>
        </p:nvSpPr>
        <p:spPr>
          <a:xfrm>
            <a:off x="7875147" y="2444430"/>
            <a:ext cx="380647" cy="6395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圆角右 31">
            <a:extLst>
              <a:ext uri="{FF2B5EF4-FFF2-40B4-BE49-F238E27FC236}">
                <a16:creationId xmlns:a16="http://schemas.microsoft.com/office/drawing/2014/main" id="{F69918CF-941E-463E-B1DF-81F6DB6C2220}"/>
              </a:ext>
            </a:extLst>
          </p:cNvPr>
          <p:cNvSpPr/>
          <p:nvPr/>
        </p:nvSpPr>
        <p:spPr>
          <a:xfrm rot="10800000">
            <a:off x="9271427" y="4249250"/>
            <a:ext cx="757676" cy="759331"/>
          </a:xfrm>
          <a:prstGeom prst="bentArrow">
            <a:avLst>
              <a:gd name="adj1" fmla="val 36886"/>
              <a:gd name="adj2" fmla="val 43542"/>
              <a:gd name="adj3" fmla="val 28328"/>
              <a:gd name="adj4" fmla="val 4993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695A379F-F823-422E-997A-86E64ADB2561}"/>
              </a:ext>
            </a:extLst>
          </p:cNvPr>
          <p:cNvSpPr/>
          <p:nvPr/>
        </p:nvSpPr>
        <p:spPr>
          <a:xfrm rot="10800000">
            <a:off x="3422512" y="5008582"/>
            <a:ext cx="380647" cy="6395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1C8D1DB-C374-43D7-8BBB-32C23B29C15C}"/>
              </a:ext>
            </a:extLst>
          </p:cNvPr>
          <p:cNvSpPr txBox="1"/>
          <p:nvPr/>
        </p:nvSpPr>
        <p:spPr>
          <a:xfrm flipH="1">
            <a:off x="465478" y="4815680"/>
            <a:ext cx="2848114" cy="1077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设计数据结构，保存到数组中</a:t>
            </a:r>
            <a:endParaRPr lang="en-US" altLang="zh-CN" sz="1600" b="1" dirty="0">
              <a:solidFill>
                <a:srgbClr val="0072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b="1" dirty="0">
              <a:solidFill>
                <a:srgbClr val="0072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获取进程控制块中的</a:t>
            </a:r>
            <a:endParaRPr lang="en-US" altLang="zh-CN" sz="1600" b="1" dirty="0">
              <a:solidFill>
                <a:srgbClr val="0072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进程标识符</a:t>
            </a:r>
            <a:endParaRPr lang="en-US" altLang="zh-CN" sz="1600" b="1" dirty="0">
              <a:solidFill>
                <a:srgbClr val="0072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6E4D5B1-6965-4D70-A9F0-4A96C567A95D}"/>
              </a:ext>
            </a:extLst>
          </p:cNvPr>
          <p:cNvSpPr/>
          <p:nvPr/>
        </p:nvSpPr>
        <p:spPr>
          <a:xfrm>
            <a:off x="8991127" y="2781431"/>
            <a:ext cx="1677257" cy="3209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FD7A36FD-8FF6-4517-8DA3-8F097139B3ED}"/>
              </a:ext>
            </a:extLst>
          </p:cNvPr>
          <p:cNvSpPr/>
          <p:nvPr/>
        </p:nvSpPr>
        <p:spPr>
          <a:xfrm>
            <a:off x="10894102" y="1887289"/>
            <a:ext cx="182166" cy="1801395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C3427F2-316A-4898-BE30-8B975DCF40AE}"/>
              </a:ext>
            </a:extLst>
          </p:cNvPr>
          <p:cNvSpPr txBox="1"/>
          <p:nvPr/>
        </p:nvSpPr>
        <p:spPr>
          <a:xfrm>
            <a:off x="11111143" y="1848631"/>
            <a:ext cx="738664" cy="2000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调试器输出</a:t>
            </a:r>
            <a:endParaRPr lang="en-US" altLang="zh-CN" dirty="0"/>
          </a:p>
          <a:p>
            <a:pPr algn="ctr"/>
            <a:r>
              <a:rPr lang="zh-CN" altLang="en-US" dirty="0"/>
              <a:t>调试信息的类型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25DF03A-54EF-42A6-A63E-45C8D5A2C7D1}"/>
              </a:ext>
            </a:extLst>
          </p:cNvPr>
          <p:cNvSpPr txBox="1"/>
          <p:nvPr/>
        </p:nvSpPr>
        <p:spPr>
          <a:xfrm>
            <a:off x="9920526" y="4560674"/>
            <a:ext cx="178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对于没有编号的</a:t>
            </a:r>
            <a:endParaRPr lang="en-US" altLang="zh-CN" dirty="0"/>
          </a:p>
          <a:p>
            <a:pPr algn="ctr"/>
            <a:r>
              <a:rPr lang="zh-CN" altLang="en-US" dirty="0"/>
              <a:t>多行调试信息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66A4536-DEC1-450E-A802-A042F1AE6539}"/>
              </a:ext>
            </a:extLst>
          </p:cNvPr>
          <p:cNvSpPr txBox="1"/>
          <p:nvPr/>
        </p:nvSpPr>
        <p:spPr>
          <a:xfrm>
            <a:off x="4321535" y="6251192"/>
            <a:ext cx="505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多行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DD14679-3568-4604-A6F9-0B2461DFA897}"/>
              </a:ext>
            </a:extLst>
          </p:cNvPr>
          <p:cNvSpPr txBox="1"/>
          <p:nvPr/>
        </p:nvSpPr>
        <p:spPr>
          <a:xfrm>
            <a:off x="5886338" y="6251191"/>
            <a:ext cx="491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一行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F8CF48C-B040-41F6-9069-B9BDBDBE9B98}"/>
              </a:ext>
            </a:extLst>
          </p:cNvPr>
          <p:cNvSpPr txBox="1"/>
          <p:nvPr/>
        </p:nvSpPr>
        <p:spPr>
          <a:xfrm>
            <a:off x="7952120" y="6241551"/>
            <a:ext cx="806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存入数组</a:t>
            </a:r>
          </a:p>
        </p:txBody>
      </p:sp>
    </p:spTree>
    <p:extLst>
      <p:ext uri="{BB962C8B-B14F-4D97-AF65-F5344CB8AC3E}">
        <p14:creationId xmlns:p14="http://schemas.microsoft.com/office/powerpoint/2010/main" val="349995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539"/>
    </mc:Choice>
    <mc:Fallback xmlns="">
      <p:transition spd="slow" advTm="1005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7" grpId="0" animBg="1"/>
      <p:bldP spid="28" grpId="0" animBg="1"/>
      <p:bldP spid="31" grpId="0" animBg="1"/>
      <p:bldP spid="33" grpId="0" animBg="1"/>
      <p:bldP spid="32" grpId="0" animBg="1"/>
      <p:bldP spid="35" grpId="0" animBg="1"/>
      <p:bldP spid="36" grpId="0" animBg="1"/>
      <p:bldP spid="37" grpId="0" animBg="1"/>
      <p:bldP spid="34" grpId="0" animBg="1"/>
      <p:bldP spid="38" grpId="0"/>
      <p:bldP spid="39" grpId="0"/>
      <p:bldP spid="40" grpId="0"/>
      <p:bldP spid="4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13592" y="254000"/>
            <a:ext cx="8878407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02737" y="82550"/>
            <a:ext cx="3148022" cy="585788"/>
            <a:chOff x="503436" y="82976"/>
            <a:chExt cx="3146852" cy="584775"/>
          </a:xfrm>
        </p:grpSpPr>
        <p:sp>
          <p:nvSpPr>
            <p:cNvPr id="7251" name="文本框 3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2850188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研究内容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03436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3200" dirty="0">
                  <a:solidFill>
                    <a:srgbClr val="044875"/>
                  </a:solidFill>
                  <a:latin typeface="Impact" pitchFamily="34" charset="0"/>
                </a:rPr>
                <a:t>03</a:t>
              </a:r>
              <a:endParaRPr lang="zh-CN" altLang="en-US" sz="3200" dirty="0">
                <a:solidFill>
                  <a:srgbClr val="044875"/>
                </a:solidFill>
                <a:latin typeface="Impact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1" y="6621463"/>
            <a:ext cx="1156652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A01ECD-8485-4A35-ABFE-C47C13CE7CAC}"/>
              </a:ext>
            </a:extLst>
          </p:cNvPr>
          <p:cNvSpPr txBox="1"/>
          <p:nvPr/>
        </p:nvSpPr>
        <p:spPr>
          <a:xfrm>
            <a:off x="941916" y="1512923"/>
            <a:ext cx="97745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被调试操作系统中执行的函数各项信息进行动态观测，将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的静态断点调试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kprobe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的动态跟踪调试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结合到了一起。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8DA896-B37E-4180-AD92-69336E6A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C71E03-97E8-47EB-827D-2FDC7A8244B6}"/>
              </a:ext>
            </a:extLst>
          </p:cNvPr>
          <p:cNvSpPr/>
          <p:nvPr/>
        </p:nvSpPr>
        <p:spPr>
          <a:xfrm>
            <a:off x="1008090" y="2614478"/>
            <a:ext cx="10093977" cy="180049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9pPr>
          </a:lstStyle>
          <a:p>
            <a:pPr marL="285750" marR="0" lvl="0" indent="-28575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的数据输出：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 eaLnBrk="1" fontAlgn="auto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r>
              <a:rPr lang="en-US" altLang="zh-CN" sz="17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zh-CN" altLang="en-US" sz="17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处理模块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，负责解析用户的需求。</a:t>
            </a:r>
          </a:p>
          <a:p>
            <a:pPr marL="342900" marR="0" lvl="0" indent="-342900" eaLnBrk="1" fontAlgn="auto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zh-CN" altLang="en-US" sz="17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专用串口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进行信息输出。</a:t>
            </a:r>
          </a:p>
          <a:p>
            <a:pPr marL="342900" marR="0" lvl="0" indent="-342900" eaLnBrk="1" fontAlgn="auto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为了和原有的</a:t>
            </a:r>
            <a:r>
              <a:rPr lang="en-US" altLang="zh-CN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断点配合使用，</a:t>
            </a:r>
            <a:r>
              <a:rPr lang="en-US" altLang="zh-CN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7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处理模块将调试数据输入</a:t>
            </a:r>
            <a:r>
              <a:rPr lang="en-US" altLang="zh-CN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，再由</a:t>
            </a:r>
            <a:r>
              <a:rPr lang="en-US" altLang="zh-CN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输送到 </a:t>
            </a:r>
            <a:r>
              <a:rPr lang="en-US" altLang="zh-CN" sz="17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VSCode</a:t>
            </a:r>
            <a:r>
              <a:rPr lang="zh-CN" altLang="en-US" sz="17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A3AD58A-3AB5-4309-9929-51AB281D2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99" y="4741132"/>
            <a:ext cx="10654802" cy="16368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A3DC64A-1F64-4E7C-BDDE-9DF804319493}"/>
              </a:ext>
            </a:extLst>
          </p:cNvPr>
          <p:cNvSpPr txBox="1"/>
          <p:nvPr/>
        </p:nvSpPr>
        <p:spPr>
          <a:xfrm>
            <a:off x="-372981" y="816698"/>
            <a:ext cx="79528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 algn="ctr" rtl="0">
              <a:buFont typeface="Wingdings" panose="05000000000000000000" pitchFamily="2" charset="2"/>
              <a:buChar char="l"/>
            </a:pPr>
            <a:r>
              <a:rPr lang="zh-CN" altLang="en-US" sz="24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一种静态断点调试和动态跟踪结合的方法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385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432"/>
    </mc:Choice>
    <mc:Fallback xmlns="">
      <p:transition spd="slow" advTm="684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13592" y="254000"/>
            <a:ext cx="8878407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02737" y="82550"/>
            <a:ext cx="3148022" cy="585788"/>
            <a:chOff x="503436" y="82976"/>
            <a:chExt cx="3146852" cy="584775"/>
          </a:xfrm>
        </p:grpSpPr>
        <p:sp>
          <p:nvSpPr>
            <p:cNvPr id="7251" name="文本框 3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2850188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研究内容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03436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3200" dirty="0">
                  <a:solidFill>
                    <a:srgbClr val="044875"/>
                  </a:solidFill>
                  <a:latin typeface="Impact" pitchFamily="34" charset="0"/>
                </a:rPr>
                <a:t>03</a:t>
              </a:r>
              <a:endParaRPr lang="zh-CN" altLang="en-US" sz="3200" dirty="0">
                <a:solidFill>
                  <a:srgbClr val="044875"/>
                </a:solidFill>
                <a:latin typeface="Impact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1" y="6621463"/>
            <a:ext cx="1156652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03DDD09-8DEB-4498-A1BF-383265B54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59" y="3693092"/>
            <a:ext cx="11583203" cy="205595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22955C5-7B40-449D-9173-71DFA72ECE71}"/>
              </a:ext>
            </a:extLst>
          </p:cNvPr>
          <p:cNvSpPr txBox="1"/>
          <p:nvPr/>
        </p:nvSpPr>
        <p:spPr>
          <a:xfrm>
            <a:off x="434603" y="1633292"/>
            <a:ext cx="12282339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  GDB</a:t>
            </a:r>
            <a:r>
              <a:rPr lang="zh-CN" altLang="en-US" b="1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整合</a:t>
            </a:r>
            <a:r>
              <a:rPr lang="en-US" altLang="zh-CN" b="1" dirty="0" err="1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Qemu</a:t>
            </a:r>
            <a:r>
              <a:rPr lang="zh-CN" altLang="en-US" b="1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中运行的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 Server ,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两种调试信息</a:t>
            </a:r>
            <a:r>
              <a:rPr lang="zh-CN" altLang="en-US" b="1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（通过编写</a:t>
            </a:r>
            <a:r>
              <a:rPr lang="en-US" altLang="zh-CN" b="1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扩展脚本），向调试适配器传送。</a:t>
            </a:r>
            <a:endParaRPr lang="en-US" altLang="zh-CN" b="1" dirty="0">
              <a:solidFill>
                <a:srgbClr val="0072A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AD2B42F-F787-4F3D-BCD5-E4EDA8BB077F}"/>
              </a:ext>
            </a:extLst>
          </p:cNvPr>
          <p:cNvSpPr txBox="1"/>
          <p:nvPr/>
        </p:nvSpPr>
        <p:spPr>
          <a:xfrm>
            <a:off x="447342" y="2138237"/>
            <a:ext cx="11177867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  </a:t>
            </a:r>
            <a:r>
              <a:rPr lang="zh-CN" altLang="en-US" b="1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调试适配器分析</a:t>
            </a:r>
            <a:r>
              <a:rPr lang="en-US" altLang="zh-CN" b="1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zh-CN" altLang="en-US" b="1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传来的数据包，根据数据包内的标识符识别出调试信息的类型，发送给</a:t>
            </a:r>
            <a:r>
              <a:rPr lang="en-US" altLang="zh-CN" b="1" dirty="0" err="1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VSCode</a:t>
            </a:r>
            <a:r>
              <a:rPr lang="zh-CN" altLang="en-US" b="1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插件中对应的处理模块。</a:t>
            </a:r>
            <a:endParaRPr lang="en-US" altLang="zh-CN" b="1" dirty="0">
              <a:solidFill>
                <a:srgbClr val="0072A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C19E12-29A1-4FF3-BBEB-F412AA2B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BC3FBF-3BA0-4B53-A39F-D2542470E303}"/>
              </a:ext>
            </a:extLst>
          </p:cNvPr>
          <p:cNvSpPr txBox="1"/>
          <p:nvPr/>
        </p:nvSpPr>
        <p:spPr>
          <a:xfrm>
            <a:off x="-372981" y="816698"/>
            <a:ext cx="79528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 algn="ctr" rtl="0">
              <a:buFont typeface="Wingdings" panose="05000000000000000000" pitchFamily="2" charset="2"/>
              <a:buChar char="l"/>
            </a:pPr>
            <a:r>
              <a:rPr lang="zh-CN" altLang="en-US" sz="24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一种静态断点调试和动态跟踪结合的方法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089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53"/>
    </mc:Choice>
    <mc:Fallback xmlns="">
      <p:transition spd="slow" advTm="4375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500" dirty="0">
                <a:solidFill>
                  <a:schemeClr val="bg1"/>
                </a:solidFill>
                <a:latin typeface="Impact" pitchFamily="34" charset="0"/>
              </a:rPr>
              <a:t>3</a:t>
            </a:r>
            <a:endParaRPr lang="zh-CN" altLang="en-US" sz="115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第</a:t>
            </a: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788416" y="3437475"/>
            <a:ext cx="76977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</a:t>
            </a:r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Rust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操作系统的调试工具设计与实现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0BE911-C6B9-443F-B806-8C9A9553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>
                <a:solidFill>
                  <a:schemeClr val="tx1"/>
                </a:solidFill>
              </a:rPr>
              <a:pPr/>
              <a:t>13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97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40"/>
    </mc:Choice>
    <mc:Fallback xmlns="">
      <p:transition spd="slow" advTm="634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13592" y="254000"/>
            <a:ext cx="8878407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02737" y="82550"/>
            <a:ext cx="3148022" cy="585788"/>
            <a:chOff x="503436" y="82976"/>
            <a:chExt cx="3146852" cy="584775"/>
          </a:xfrm>
        </p:grpSpPr>
        <p:sp>
          <p:nvSpPr>
            <p:cNvPr id="7251" name="文本框 3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2850188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研究内容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03436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3200" dirty="0">
                  <a:solidFill>
                    <a:srgbClr val="044875"/>
                  </a:solidFill>
                  <a:latin typeface="Impact" pitchFamily="34" charset="0"/>
                </a:rPr>
                <a:t>04</a:t>
              </a:r>
              <a:endParaRPr lang="zh-CN" altLang="en-US" sz="3200" dirty="0">
                <a:solidFill>
                  <a:srgbClr val="044875"/>
                </a:solidFill>
                <a:latin typeface="Impact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1" y="6621463"/>
            <a:ext cx="1156652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9B94BC-C387-43BB-A5AB-DC84DC93FF57}"/>
              </a:ext>
            </a:extLst>
          </p:cNvPr>
          <p:cNvSpPr/>
          <p:nvPr/>
        </p:nvSpPr>
        <p:spPr>
          <a:xfrm>
            <a:off x="304800" y="845055"/>
            <a:ext cx="2823020" cy="51678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9pPr>
          </a:lstStyle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系统框架结构</a:t>
            </a:r>
            <a:r>
              <a:rPr lang="en-US" altLang="zh-CN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endParaRPr kumimoji="1"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远程开发环境</a:t>
            </a:r>
            <a:endParaRPr kumimoji="1"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kumimoji="1"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服务器：</a:t>
            </a:r>
          </a:p>
          <a:p>
            <a:pPr marL="628650" lvl="1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Qemu</a:t>
            </a:r>
            <a:endParaRPr lang="zh-CN" altLang="en-US" sz="1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 lvl="1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endParaRPr lang="zh-CN" altLang="en-US" sz="1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 lvl="1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源代码</a:t>
            </a:r>
          </a:p>
          <a:p>
            <a:pPr marL="171450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kumimoji="1"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客户端（浏览器）</a:t>
            </a:r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628650" lvl="1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代码缓存</a:t>
            </a:r>
          </a:p>
          <a:p>
            <a:pPr marL="628650" lvl="1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调试界面</a:t>
            </a:r>
          </a:p>
          <a:p>
            <a:pPr marL="171450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kumimoji="1"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04800E-60E5-46D0-8ADB-9FBBF0835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960" y="1388480"/>
            <a:ext cx="9064347" cy="4375322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5D0F67-15F7-4CE1-AE6A-E9F80733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040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69"/>
    </mc:Choice>
    <mc:Fallback xmlns="">
      <p:transition spd="slow" advTm="569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13592" y="254000"/>
            <a:ext cx="8878407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02737" y="82550"/>
            <a:ext cx="3148022" cy="585788"/>
            <a:chOff x="503436" y="82976"/>
            <a:chExt cx="3146852" cy="584775"/>
          </a:xfrm>
        </p:grpSpPr>
        <p:sp>
          <p:nvSpPr>
            <p:cNvPr id="7251" name="文本框 3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2850188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研究内容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03436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3200" dirty="0">
                  <a:solidFill>
                    <a:srgbClr val="044875"/>
                  </a:solidFill>
                  <a:latin typeface="Impact" pitchFamily="34" charset="0"/>
                </a:rPr>
                <a:t>04</a:t>
              </a:r>
              <a:endParaRPr lang="zh-CN" altLang="en-US" sz="3200" dirty="0">
                <a:solidFill>
                  <a:srgbClr val="044875"/>
                </a:solidFill>
                <a:latin typeface="Impact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1" y="6621463"/>
            <a:ext cx="1156652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D58F45-8842-7202-47EA-A1087E6A3D25}"/>
              </a:ext>
            </a:extLst>
          </p:cNvPr>
          <p:cNvSpPr txBox="1"/>
          <p:nvPr/>
        </p:nvSpPr>
        <p:spPr>
          <a:xfrm>
            <a:off x="80670" y="707539"/>
            <a:ext cx="2801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2000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GDB</a:t>
            </a:r>
            <a:r>
              <a:rPr lang="zh-CN" altLang="en-US" sz="2000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断点调试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2CDD7C-6967-4397-8507-8A94AA904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55" y="1223893"/>
            <a:ext cx="11392489" cy="501981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168B98E-5468-4C1D-8960-2AC384DC2EF3}"/>
              </a:ext>
            </a:extLst>
          </p:cNvPr>
          <p:cNvSpPr/>
          <p:nvPr/>
        </p:nvSpPr>
        <p:spPr>
          <a:xfrm>
            <a:off x="1109610" y="2101065"/>
            <a:ext cx="1428108" cy="15719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EA0453-D16B-483C-83D3-E64A8115B44D}"/>
              </a:ext>
            </a:extLst>
          </p:cNvPr>
          <p:cNvSpPr/>
          <p:nvPr/>
        </p:nvSpPr>
        <p:spPr>
          <a:xfrm>
            <a:off x="10279294" y="1649002"/>
            <a:ext cx="1287230" cy="3287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9C688D-1A95-426E-BD9A-08BF30142F2B}"/>
              </a:ext>
            </a:extLst>
          </p:cNvPr>
          <p:cNvSpPr/>
          <p:nvPr/>
        </p:nvSpPr>
        <p:spPr>
          <a:xfrm>
            <a:off x="7313487" y="1878458"/>
            <a:ext cx="1287230" cy="3287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50A6CD-CBE7-49C9-A8B1-2EB0AB59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245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02"/>
    </mc:Choice>
    <mc:Fallback xmlns="">
      <p:transition spd="slow" advTm="3500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13592" y="254000"/>
            <a:ext cx="8878407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02737" y="82550"/>
            <a:ext cx="3148022" cy="585788"/>
            <a:chOff x="503436" y="82976"/>
            <a:chExt cx="3146852" cy="584775"/>
          </a:xfrm>
        </p:grpSpPr>
        <p:sp>
          <p:nvSpPr>
            <p:cNvPr id="7251" name="文本框 3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2850188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研究内容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03436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3200" dirty="0">
                  <a:solidFill>
                    <a:srgbClr val="044875"/>
                  </a:solidFill>
                  <a:latin typeface="Impact" pitchFamily="34" charset="0"/>
                </a:rPr>
                <a:t>04</a:t>
              </a:r>
              <a:endParaRPr lang="zh-CN" altLang="en-US" sz="3200" dirty="0">
                <a:solidFill>
                  <a:srgbClr val="044875"/>
                </a:solidFill>
                <a:latin typeface="Impact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1" y="6621463"/>
            <a:ext cx="1156652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C841FDD-4701-4232-81EB-DBC68B9B2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57648"/>
            <a:ext cx="11566525" cy="515071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2A541D9-99A4-4A8D-8B34-19A1507E2D43}"/>
              </a:ext>
            </a:extLst>
          </p:cNvPr>
          <p:cNvSpPr txBox="1"/>
          <p:nvPr/>
        </p:nvSpPr>
        <p:spPr>
          <a:xfrm>
            <a:off x="133765" y="707539"/>
            <a:ext cx="2801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2000" b="1" dirty="0" err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eBPF</a:t>
            </a:r>
            <a:r>
              <a:rPr lang="zh-CN" altLang="en-US" sz="2000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跟踪调试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B239EA-AE73-40B7-BBBC-3760DE6293D4}"/>
              </a:ext>
            </a:extLst>
          </p:cNvPr>
          <p:cNvSpPr/>
          <p:nvPr/>
        </p:nvSpPr>
        <p:spPr>
          <a:xfrm>
            <a:off x="9072081" y="1710647"/>
            <a:ext cx="2815119" cy="28408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38706B1-E49B-4A94-B9E3-96854672228F}"/>
              </a:ext>
            </a:extLst>
          </p:cNvPr>
          <p:cNvSpPr/>
          <p:nvPr/>
        </p:nvSpPr>
        <p:spPr>
          <a:xfrm>
            <a:off x="2869916" y="4616522"/>
            <a:ext cx="8303230" cy="1533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CDCBE8-9B95-4C9C-B4C0-E0EA36CC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36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12"/>
    </mc:Choice>
    <mc:Fallback xmlns="">
      <p:transition spd="slow" advTm="2931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500" dirty="0">
                <a:solidFill>
                  <a:schemeClr val="bg1"/>
                </a:solidFill>
                <a:latin typeface="Impact" pitchFamily="34" charset="0"/>
              </a:rPr>
              <a:t>4</a:t>
            </a:r>
            <a:endParaRPr lang="zh-CN" altLang="en-US" sz="115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第</a:t>
            </a: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756332" y="3615122"/>
            <a:ext cx="76977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ABB722-D302-410F-9EA1-50C10D7D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>
                <a:solidFill>
                  <a:schemeClr val="tx1"/>
                </a:solidFill>
              </a:rPr>
              <a:pPr/>
              <a:t>17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5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8"/>
    </mc:Choice>
    <mc:Fallback xmlns="">
      <p:transition spd="slow" advTm="109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97263" y="254000"/>
            <a:ext cx="8694737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409950" cy="585788"/>
            <a:chOff x="551544" y="82976"/>
            <a:chExt cx="3409770" cy="584775"/>
          </a:xfrm>
        </p:grpSpPr>
        <p:sp>
          <p:nvSpPr>
            <p:cNvPr id="13358" name="文本框 12"/>
            <p:cNvSpPr txBox="1">
              <a:spLocks noChangeArrowheads="1"/>
            </p:cNvSpPr>
            <p:nvPr/>
          </p:nvSpPr>
          <p:spPr bwMode="auto">
            <a:xfrm>
              <a:off x="66947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62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3200" dirty="0">
                  <a:solidFill>
                    <a:srgbClr val="044875"/>
                  </a:solidFill>
                  <a:latin typeface="Impact" pitchFamily="34" charset="0"/>
                </a:rPr>
                <a:t>05</a:t>
              </a:r>
              <a:endParaRPr lang="zh-CN" altLang="en-US" sz="3200" dirty="0">
                <a:solidFill>
                  <a:srgbClr val="044875"/>
                </a:solidFill>
                <a:latin typeface="Impact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33278FE-9DBA-4405-A610-41A73DA26D3A}"/>
              </a:ext>
            </a:extLst>
          </p:cNvPr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A3EA664-6A16-493B-8EAC-227F717AA47F}"/>
              </a:ext>
            </a:extLst>
          </p:cNvPr>
          <p:cNvSpPr/>
          <p:nvPr/>
        </p:nvSpPr>
        <p:spPr>
          <a:xfrm>
            <a:off x="-1" y="6621463"/>
            <a:ext cx="1156652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966FDD-60E1-6674-CBE7-2E1E87EEA5EC}"/>
              </a:ext>
            </a:extLst>
          </p:cNvPr>
          <p:cNvSpPr txBox="1"/>
          <p:nvPr/>
        </p:nvSpPr>
        <p:spPr>
          <a:xfrm>
            <a:off x="1005778" y="895783"/>
            <a:ext cx="10180444" cy="5670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取得成果：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）提出了一种基于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的多进程调试方法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设计断点组管理模块，边界监测点，使调试器能够感知操作系统特权级的变化，获取进程控制块中的进程标识符，实现对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操作系统的多进程切换和调试。 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）提出了一种静态断点和动态跟踪结合的方法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的静态断点调试和基于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的动态跟踪结合对操作系统进行调试，实现了两者调试信息流的整合。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）实现了面向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操作系统的源代码级调试器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通过调试者和被调试内核分离的设计来实现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QEMU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虚拟机或真实系统上的操作系统远程调试。内核在服务器上运行，用户在浏览器使用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插件发送调试相关的请求。能够使用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静态断点调试和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动态跟踪调试的功能解决遇到的程序漏洞。</a:t>
            </a:r>
          </a:p>
          <a:p>
            <a:pPr algn="just"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F4BF43-8E2F-4FAB-97B0-A0DA71A3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63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375"/>
    </mc:Choice>
    <mc:Fallback xmlns="">
      <p:transition spd="slow" advTm="8937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97263" y="254000"/>
            <a:ext cx="8694737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409950" cy="585788"/>
            <a:chOff x="551544" y="82976"/>
            <a:chExt cx="3409770" cy="584775"/>
          </a:xfrm>
        </p:grpSpPr>
        <p:sp>
          <p:nvSpPr>
            <p:cNvPr id="13358" name="文本框 12"/>
            <p:cNvSpPr txBox="1">
              <a:spLocks noChangeArrowheads="1"/>
            </p:cNvSpPr>
            <p:nvPr/>
          </p:nvSpPr>
          <p:spPr bwMode="auto">
            <a:xfrm>
              <a:off x="66947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科研成果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62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3200" dirty="0">
                  <a:solidFill>
                    <a:srgbClr val="044875"/>
                  </a:solidFill>
                  <a:latin typeface="Impact" pitchFamily="34" charset="0"/>
                </a:rPr>
                <a:t>05</a:t>
              </a:r>
              <a:endParaRPr lang="zh-CN" altLang="en-US" sz="3200" dirty="0">
                <a:solidFill>
                  <a:srgbClr val="044875"/>
                </a:solidFill>
                <a:latin typeface="Impact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33278FE-9DBA-4405-A610-41A73DA26D3A}"/>
              </a:ext>
            </a:extLst>
          </p:cNvPr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A3EA664-6A16-493B-8EAC-227F717AA47F}"/>
              </a:ext>
            </a:extLst>
          </p:cNvPr>
          <p:cNvSpPr/>
          <p:nvPr/>
        </p:nvSpPr>
        <p:spPr>
          <a:xfrm>
            <a:off x="-1" y="6621463"/>
            <a:ext cx="1156652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6E9A3A-3006-3E17-696E-5DEC190182F9}"/>
              </a:ext>
            </a:extLst>
          </p:cNvPr>
          <p:cNvSpPr txBox="1"/>
          <p:nvPr/>
        </p:nvSpPr>
        <p:spPr>
          <a:xfrm>
            <a:off x="380672" y="916204"/>
            <a:ext cx="11250972" cy="4654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J. Wu,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L. Zhang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 Y. Liu, "On the Design and Implementation of a Real-Time Testbed for Distributed TDMA-Based MAC Protocols in VANETs," in IEEE Access, vol. 9, pp. 122092-122106, 2021,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10.1109/ACCESS.2021.3108346.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Jingbang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Wu, Xiyu Chen,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Luyuan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Zhang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Shufen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Zhou,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Daoshun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Wang, "A Multi-Secret Reputation Adjustment Method in the Secret Sharing for Internet of Vehicles", Security and Communication Networks, vol. 2022, Article ID 1413976, 13 pages, 2022. https://doi.org/10.1155/2022/1413976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专利：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支持跨内核态和用户态的操作系统源代码级调试方法；吴竞邦，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张露元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，陈志扬，向勇 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已公开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6D121CE-D0D4-437A-A9C8-74AEE324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20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0"/>
    </mc:Choice>
    <mc:Fallback xmlns="">
      <p:transition spd="slow" advTm="56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4">
            <a:extLst>
              <a:ext uri="{FF2B5EF4-FFF2-40B4-BE49-F238E27FC236}">
                <a16:creationId xmlns:a16="http://schemas.microsoft.com/office/drawing/2014/main" id="{FB37FA1C-32F5-411A-ADFF-48DD8FE52D85}"/>
              </a:ext>
            </a:extLst>
          </p:cNvPr>
          <p:cNvSpPr txBox="1"/>
          <p:nvPr/>
        </p:nvSpPr>
        <p:spPr>
          <a:xfrm>
            <a:off x="830263" y="529974"/>
            <a:ext cx="116205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spc="600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B402B5AD-9404-4B78-BADB-8FC73F29A7AB}"/>
              </a:ext>
            </a:extLst>
          </p:cNvPr>
          <p:cNvGrpSpPr>
            <a:grpSpLocks/>
          </p:cNvGrpSpPr>
          <p:nvPr/>
        </p:nvGrpSpPr>
        <p:grpSpPr bwMode="auto">
          <a:xfrm>
            <a:off x="206184" y="467976"/>
            <a:ext cx="529190" cy="576599"/>
            <a:chOff x="2666985" y="682103"/>
            <a:chExt cx="1109138" cy="1131217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65A70F08-89EA-4202-86F4-210280DE042F}"/>
                </a:ext>
              </a:extLst>
            </p:cNvPr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BF3BECA3-749F-42BA-901D-EC2A883434AB}"/>
                </a:ext>
              </a:extLst>
            </p:cNvPr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212B61B7-263C-41EC-8B83-95177E86D5C4}"/>
                </a:ext>
              </a:extLst>
            </p:cNvPr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97F20E2D-5E07-41F1-AD8D-DAD3FE7820D8}"/>
              </a:ext>
            </a:extLst>
          </p:cNvPr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E57C3F1-6D44-4D9A-892F-65F0B9844277}"/>
              </a:ext>
            </a:extLst>
          </p:cNvPr>
          <p:cNvSpPr/>
          <p:nvPr/>
        </p:nvSpPr>
        <p:spPr>
          <a:xfrm>
            <a:off x="0" y="6523038"/>
            <a:ext cx="1156652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86DEC2-CD48-8EFB-5701-629BF4FC6741}"/>
              </a:ext>
            </a:extLst>
          </p:cNvPr>
          <p:cNvSpPr txBox="1"/>
          <p:nvPr/>
        </p:nvSpPr>
        <p:spPr>
          <a:xfrm>
            <a:off x="2538413" y="1507829"/>
            <a:ext cx="90281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dirty="0"/>
              <a:t>01 </a:t>
            </a:r>
            <a:r>
              <a:rPr lang="zh-CN" altLang="en-US" dirty="0"/>
              <a:t>研究意义与研究内容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r>
              <a:rPr lang="zh-CN" altLang="en-US" dirty="0"/>
              <a:t>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面向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Rust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操作系统的多进程调试方法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r>
              <a:rPr lang="zh-CN" altLang="en-US" dirty="0"/>
              <a:t>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面向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Rust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操作系统的调试工具设计与实现</a:t>
            </a:r>
            <a:endParaRPr lang="en-US" altLang="zh-CN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/>
              <a:t>04 </a:t>
            </a:r>
            <a:r>
              <a:rPr lang="zh-CN" altLang="en-US" dirty="0"/>
              <a:t>总结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200" dirty="0"/>
              <a:t>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23F3E-146A-47F3-BFD9-2C7E1893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82"/>
    </mc:Choice>
    <mc:Fallback xmlns="">
      <p:transition spd="slow" advTm="618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2120649" y="2528888"/>
            <a:ext cx="81708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6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请各位老师批评指正！</a:t>
            </a:r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4154488" y="3452813"/>
            <a:ext cx="3846512" cy="361950"/>
            <a:chOff x="4154888" y="3453573"/>
            <a:chExt cx="3846874" cy="361046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1600200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10290175" y="4325938"/>
            <a:ext cx="1109663" cy="1130300"/>
            <a:chOff x="2666985" y="682103"/>
            <a:chExt cx="1109138" cy="1131217"/>
          </a:xfrm>
        </p:grpSpPr>
        <p:sp>
          <p:nvSpPr>
            <p:cNvPr id="35" name="矩形 34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792163" y="1462088"/>
            <a:ext cx="1109662" cy="1131887"/>
            <a:chOff x="2666985" y="682103"/>
            <a:chExt cx="1109138" cy="1131217"/>
          </a:xfrm>
        </p:grpSpPr>
        <p:sp>
          <p:nvSpPr>
            <p:cNvPr id="39" name="矩形 38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F711140-E67F-49C6-A3C9-7428F56E1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778" y="3871686"/>
            <a:ext cx="2967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答辩人：张露元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D1B5896-2EFB-49EB-B057-08A2C435F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08" y="3845936"/>
            <a:ext cx="31624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导    师：吴竞邦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3F74C33-8A79-4F18-93EA-5CA52194EE04}"/>
              </a:ext>
            </a:extLst>
          </p:cNvPr>
          <p:cNvSpPr/>
          <p:nvPr/>
        </p:nvSpPr>
        <p:spPr>
          <a:xfrm>
            <a:off x="11566525" y="6523039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6667D3E-50F1-47C5-B9EE-94A7441EE4A2}"/>
              </a:ext>
            </a:extLst>
          </p:cNvPr>
          <p:cNvSpPr/>
          <p:nvPr/>
        </p:nvSpPr>
        <p:spPr>
          <a:xfrm>
            <a:off x="-1" y="6523039"/>
            <a:ext cx="1156652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3894946-2849-4A09-90A8-DA9734CD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81"/>
    </mc:Choice>
    <mc:Fallback xmlns="">
      <p:transition spd="slow" advTm="828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itchFamily="34" charset="0"/>
              </a:rPr>
              <a:t>1</a:t>
            </a:r>
            <a:endParaRPr lang="zh-CN" altLang="en-US" sz="115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第</a:t>
            </a:r>
          </a:p>
        </p:txBody>
      </p:sp>
      <p:sp>
        <p:nvSpPr>
          <p:cNvPr id="10" name="矩形 9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4946482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研究意义与研究内容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85FF06-FB56-443C-B76A-C49ED253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>
                <a:solidFill>
                  <a:schemeClr val="tx1"/>
                </a:solidFill>
              </a:rPr>
              <a:pPr/>
              <a:t>3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3"/>
    </mc:Choice>
    <mc:Fallback xmlns="">
      <p:transition spd="slow" advTm="234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1151562" y="1163026"/>
            <a:ext cx="98888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fontAlgn="auto" hangingPunct="1">
              <a:spcBef>
                <a:spcPts val="2400"/>
              </a:spcBef>
              <a:spcAft>
                <a:spcPts val="240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RISC-V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Rust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操作系统</a:t>
            </a:r>
            <a:r>
              <a:rPr lang="zh-CN" altLang="en-US" sz="2400" dirty="0">
                <a:latin typeface="+mj-ea"/>
                <a:ea typeface="+mj-ea"/>
              </a:rPr>
              <a:t>逐渐发展，针对</a:t>
            </a:r>
            <a:r>
              <a:rPr lang="en-US" altLang="zh-CN" sz="2400" dirty="0">
                <a:latin typeface="+mj-ea"/>
                <a:ea typeface="+mj-ea"/>
              </a:rPr>
              <a:t>Rust</a:t>
            </a:r>
            <a:r>
              <a:rPr lang="zh-CN" altLang="en-US" sz="2400" dirty="0">
                <a:latin typeface="+mj-ea"/>
                <a:ea typeface="+mj-ea"/>
              </a:rPr>
              <a:t>操作系统的多进程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调试工具和方法相对缺乏，面对着诸多问题和挑战</a:t>
            </a:r>
            <a:r>
              <a:rPr lang="zh-CN" altLang="en-US" sz="2400" dirty="0">
                <a:latin typeface="+mj-ea"/>
                <a:ea typeface="+mj-ea"/>
              </a:rPr>
              <a:t>；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63194" y="254001"/>
            <a:ext cx="7628805" cy="220780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50863" y="82550"/>
            <a:ext cx="4296346" cy="584775"/>
            <a:chOff x="551544" y="82976"/>
            <a:chExt cx="4294750" cy="583763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099" y="111278"/>
              <a:ext cx="404619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研究意义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37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3200" dirty="0">
                  <a:solidFill>
                    <a:srgbClr val="044875"/>
                  </a:solidFill>
                  <a:latin typeface="Impact" pitchFamily="34" charset="0"/>
                </a:rPr>
                <a:t>01</a:t>
              </a:r>
              <a:endParaRPr lang="zh-CN" altLang="en-US" sz="3200" dirty="0">
                <a:solidFill>
                  <a:srgbClr val="044875"/>
                </a:solidFill>
                <a:latin typeface="Impact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9EFAB6-913B-4FA3-8D3F-28E8993660B1}"/>
              </a:ext>
            </a:extLst>
          </p:cNvPr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100AE94-45AE-4962-A608-1EE7CDC3527D}"/>
              </a:ext>
            </a:extLst>
          </p:cNvPr>
          <p:cNvSpPr/>
          <p:nvPr/>
        </p:nvSpPr>
        <p:spPr>
          <a:xfrm>
            <a:off x="0" y="6523038"/>
            <a:ext cx="121920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967381-9114-49C3-8996-591ECF92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1E4C48-9B7D-423F-8417-46A1BD68344F}"/>
              </a:ext>
            </a:extLst>
          </p:cNvPr>
          <p:cNvSpPr txBox="1"/>
          <p:nvPr/>
        </p:nvSpPr>
        <p:spPr>
          <a:xfrm>
            <a:off x="1151562" y="2518312"/>
            <a:ext cx="10414963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操作系统分为用户态和内核态，源代码级调试器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无法感知操作系统中特权级的变化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，无法进行跨特权级的多进程调试。为了在调试过程中不干扰操作系统运行过程，并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动态获取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运行过程中的各种调试信息，引入了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eBPF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技术。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缺少对用户友好的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操作系统源代码级调试器。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406"/>
    </mc:Choice>
    <mc:Fallback xmlns="">
      <p:transition spd="slow" advTm="7240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13592" y="254000"/>
            <a:ext cx="8878407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02737" y="82550"/>
            <a:ext cx="3148022" cy="585788"/>
            <a:chOff x="503436" y="82976"/>
            <a:chExt cx="3146852" cy="584775"/>
          </a:xfrm>
        </p:grpSpPr>
        <p:sp>
          <p:nvSpPr>
            <p:cNvPr id="7251" name="文本框 3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2850188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研究内容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03436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3200" dirty="0">
                  <a:solidFill>
                    <a:srgbClr val="044875"/>
                  </a:solidFill>
                  <a:latin typeface="Impact" pitchFamily="34" charset="0"/>
                </a:rPr>
                <a:t>01</a:t>
              </a:r>
              <a:endParaRPr lang="zh-CN" altLang="en-US" sz="3200" dirty="0">
                <a:solidFill>
                  <a:srgbClr val="044875"/>
                </a:solidFill>
                <a:latin typeface="Impact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1" y="6621463"/>
            <a:ext cx="1156652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516F1D-10F6-499D-8E8A-F84088EBA6B1}"/>
              </a:ext>
            </a:extLst>
          </p:cNvPr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8B3849-CE44-453F-9C1C-F9E0185D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04C5AE3-08DA-47E5-A664-A84E66785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87" y="864237"/>
            <a:ext cx="10059433" cy="51295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BACC18C-41D3-460E-B626-97653A950ACF}"/>
              </a:ext>
            </a:extLst>
          </p:cNvPr>
          <p:cNvSpPr txBox="1"/>
          <p:nvPr/>
        </p:nvSpPr>
        <p:spPr>
          <a:xfrm flipH="1">
            <a:off x="3437848" y="6132900"/>
            <a:ext cx="5422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由于工作量较大，该工作由小组成员共同完成</a:t>
            </a:r>
          </a:p>
        </p:txBody>
      </p:sp>
    </p:spTree>
    <p:extLst>
      <p:ext uri="{BB962C8B-B14F-4D97-AF65-F5344CB8AC3E}">
        <p14:creationId xmlns:p14="http://schemas.microsoft.com/office/powerpoint/2010/main" val="380738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99"/>
    </mc:Choice>
    <mc:Fallback xmlns="">
      <p:transition spd="slow" advTm="2859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500" dirty="0">
                <a:solidFill>
                  <a:schemeClr val="bg1"/>
                </a:solidFill>
                <a:latin typeface="Impact" pitchFamily="34" charset="0"/>
              </a:rPr>
              <a:t>2</a:t>
            </a:r>
            <a:endParaRPr lang="zh-CN" altLang="en-US" sz="115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第</a:t>
            </a:r>
          </a:p>
        </p:txBody>
      </p:sp>
      <p:sp>
        <p:nvSpPr>
          <p:cNvPr id="10" name="矩形 9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3432175" y="3319840"/>
            <a:ext cx="801386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Rust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操作系统的多进程调试方法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C0A628-0381-437D-A91E-E1318065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>
                <a:solidFill>
                  <a:schemeClr val="tx1"/>
                </a:solidFill>
              </a:rPr>
              <a:pPr/>
              <a:t>6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67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5"/>
    </mc:Choice>
    <mc:Fallback xmlns="">
      <p:transition spd="slow" advTm="466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13592" y="254000"/>
            <a:ext cx="8878407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02737" y="82550"/>
            <a:ext cx="3148022" cy="585788"/>
            <a:chOff x="503436" y="82976"/>
            <a:chExt cx="3146852" cy="584775"/>
          </a:xfrm>
        </p:grpSpPr>
        <p:sp>
          <p:nvSpPr>
            <p:cNvPr id="7251" name="文本框 3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2850188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研究内容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03436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3200" dirty="0">
                  <a:solidFill>
                    <a:srgbClr val="044875"/>
                  </a:solidFill>
                  <a:latin typeface="Impact" pitchFamily="34" charset="0"/>
                </a:rPr>
                <a:t>02</a:t>
              </a:r>
              <a:endParaRPr lang="zh-CN" altLang="en-US" sz="3200" dirty="0">
                <a:solidFill>
                  <a:srgbClr val="044875"/>
                </a:solidFill>
                <a:latin typeface="Impact" pitchFamily="34" charset="0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-1" y="6621463"/>
            <a:ext cx="1156652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E4CB123-C175-41C6-98EF-2A1316AA0C9C}"/>
              </a:ext>
            </a:extLst>
          </p:cNvPr>
          <p:cNvSpPr txBox="1"/>
          <p:nvPr/>
        </p:nvSpPr>
        <p:spPr>
          <a:xfrm>
            <a:off x="409325" y="865878"/>
            <a:ext cx="89267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源代码级调试器设计架构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07F1F6B-199E-42C0-9B61-47EB21D69312}"/>
              </a:ext>
            </a:extLst>
          </p:cNvPr>
          <p:cNvSpPr txBox="1"/>
          <p:nvPr/>
        </p:nvSpPr>
        <p:spPr>
          <a:xfrm>
            <a:off x="799511" y="1473830"/>
            <a:ext cx="101371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0072A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选择使用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Visual Studio Code</a:t>
            </a:r>
            <a:r>
              <a:rPr lang="zh-CN" altLang="zh-CN" sz="2400" dirty="0">
                <a:solidFill>
                  <a:srgbClr val="0072A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来设计和实现一个操作系统在线调试环境</a:t>
            </a:r>
            <a:endParaRPr lang="zh-CN" altLang="en-US" sz="2400" dirty="0">
              <a:solidFill>
                <a:srgbClr val="0072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102C61-7DCA-4249-B268-7FE06A229705}"/>
              </a:ext>
            </a:extLst>
          </p:cNvPr>
          <p:cNvSpPr txBox="1"/>
          <p:nvPr/>
        </p:nvSpPr>
        <p:spPr>
          <a:xfrm>
            <a:off x="7100726" y="2415808"/>
            <a:ext cx="45501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VS Code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调试适配器协议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，实现了一个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原生（非语言相关的）的调试器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，它可以和任意后台调试程序通信。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2E269B3-0DB8-45D4-A24F-6E38A20C72CA}"/>
              </a:ext>
            </a:extLst>
          </p:cNvPr>
          <p:cNvSpPr txBox="1"/>
          <p:nvPr/>
        </p:nvSpPr>
        <p:spPr>
          <a:xfrm>
            <a:off x="7248428" y="4756155"/>
            <a:ext cx="31047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0072A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调试适配器协议</a:t>
            </a:r>
            <a:endParaRPr lang="zh-CN" altLang="en-US" sz="2400" dirty="0">
              <a:solidFill>
                <a:srgbClr val="0072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400FC2E-A710-4C32-A6E8-1FE2973918B3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 flipV="1">
            <a:off x="6096000" y="4986988"/>
            <a:ext cx="1152428" cy="265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FA73D203-87BE-482C-8E10-00D7A1938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20" y="4080529"/>
            <a:ext cx="5122362" cy="247912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FF5E0AE0-0B20-4B27-9957-457263C55BE8}"/>
              </a:ext>
            </a:extLst>
          </p:cNvPr>
          <p:cNvSpPr/>
          <p:nvPr/>
        </p:nvSpPr>
        <p:spPr>
          <a:xfrm>
            <a:off x="4089991" y="5001322"/>
            <a:ext cx="2006009" cy="501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0574C5BE-A09D-4143-9385-D745DF6C3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33" y="2037576"/>
            <a:ext cx="5699051" cy="162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8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668"/>
    </mc:Choice>
    <mc:Fallback xmlns="">
      <p:transition spd="slow" advTm="676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13592" y="254000"/>
            <a:ext cx="8878407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02737" y="82550"/>
            <a:ext cx="3148022" cy="585788"/>
            <a:chOff x="503436" y="82976"/>
            <a:chExt cx="3146852" cy="584775"/>
          </a:xfrm>
        </p:grpSpPr>
        <p:sp>
          <p:nvSpPr>
            <p:cNvPr id="7251" name="文本框 3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2850188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研究内容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03436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3200" dirty="0">
                  <a:solidFill>
                    <a:srgbClr val="044875"/>
                  </a:solidFill>
                  <a:latin typeface="Impact" pitchFamily="34" charset="0"/>
                </a:rPr>
                <a:t>02</a:t>
              </a:r>
              <a:endParaRPr lang="zh-CN" altLang="en-US" sz="3200" dirty="0">
                <a:solidFill>
                  <a:srgbClr val="044875"/>
                </a:solidFill>
                <a:latin typeface="Impact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1" y="6621463"/>
            <a:ext cx="1156652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E4CB123-C175-41C6-98EF-2A1316AA0C9C}"/>
              </a:ext>
            </a:extLst>
          </p:cNvPr>
          <p:cNvSpPr txBox="1"/>
          <p:nvPr/>
        </p:nvSpPr>
        <p:spPr>
          <a:xfrm>
            <a:off x="409326" y="865878"/>
            <a:ext cx="4764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的多进程调试方法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5ABA5D-4224-4E96-9545-D7A7AFC1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13034B-9D20-45FA-AC87-1CFD6CDAA9C3}"/>
              </a:ext>
            </a:extLst>
          </p:cNvPr>
          <p:cNvSpPr/>
          <p:nvPr/>
        </p:nvSpPr>
        <p:spPr>
          <a:xfrm>
            <a:off x="264595" y="3880445"/>
            <a:ext cx="5416515" cy="250937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3F61E29-DA1F-4C35-82F1-9256BDEF04A9}"/>
              </a:ext>
            </a:extLst>
          </p:cNvPr>
          <p:cNvSpPr/>
          <p:nvPr/>
        </p:nvSpPr>
        <p:spPr>
          <a:xfrm>
            <a:off x="6878936" y="2509770"/>
            <a:ext cx="5000326" cy="398310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0086ED8-69F9-4DF5-A17F-AD8B05EDB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64" y="4167047"/>
            <a:ext cx="5248665" cy="2222773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EB90B01-9233-4DB5-BA10-B2B6AEBBE844}"/>
              </a:ext>
            </a:extLst>
          </p:cNvPr>
          <p:cNvSpPr txBox="1"/>
          <p:nvPr/>
        </p:nvSpPr>
        <p:spPr>
          <a:xfrm>
            <a:off x="-30419" y="3882033"/>
            <a:ext cx="576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自动断点机制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B03BB2F-133C-47AE-B783-B4C95A387DBF}"/>
              </a:ext>
            </a:extLst>
          </p:cNvPr>
          <p:cNvSpPr txBox="1"/>
          <p:nvPr/>
        </p:nvSpPr>
        <p:spPr>
          <a:xfrm>
            <a:off x="6466026" y="2535423"/>
            <a:ext cx="3690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断点组管理模块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3DEF559F-C232-4F3A-AEA6-73E6DAED3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576" y="2965232"/>
            <a:ext cx="2963114" cy="1618316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CF79B19C-317E-4908-94B4-871644627A5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960892" y="4766738"/>
            <a:ext cx="3781929" cy="1429526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7BA161C-87A1-4554-894C-0205EF7F88AD}"/>
              </a:ext>
            </a:extLst>
          </p:cNvPr>
          <p:cNvCxnSpPr>
            <a:cxnSpLocks/>
          </p:cNvCxnSpPr>
          <p:nvPr/>
        </p:nvCxnSpPr>
        <p:spPr>
          <a:xfrm>
            <a:off x="8144451" y="4333207"/>
            <a:ext cx="1558089" cy="3128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09AD4062-0A23-46CD-9F4B-EAEBE5E495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" y="1581581"/>
            <a:ext cx="6742694" cy="1576754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5CF3575-F5A4-4D37-87EF-8E6B382AC000}"/>
              </a:ext>
            </a:extLst>
          </p:cNvPr>
          <p:cNvCxnSpPr>
            <a:cxnSpLocks/>
          </p:cNvCxnSpPr>
          <p:nvPr/>
        </p:nvCxnSpPr>
        <p:spPr>
          <a:xfrm flipH="1">
            <a:off x="1913022" y="3124089"/>
            <a:ext cx="487278" cy="7440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01228A4-ED49-4405-94CD-2B40E44578C4}"/>
              </a:ext>
            </a:extLst>
          </p:cNvPr>
          <p:cNvSpPr txBox="1"/>
          <p:nvPr/>
        </p:nvSpPr>
        <p:spPr>
          <a:xfrm>
            <a:off x="2156661" y="3325653"/>
            <a:ext cx="3715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无法感知特权级切换</a:t>
            </a:r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4131669D-9B55-4AEF-84BD-F69D678DF464}"/>
              </a:ext>
            </a:extLst>
          </p:cNvPr>
          <p:cNvCxnSpPr>
            <a:endCxn id="32" idx="0"/>
          </p:cNvCxnSpPr>
          <p:nvPr/>
        </p:nvCxnSpPr>
        <p:spPr>
          <a:xfrm>
            <a:off x="6557211" y="1816768"/>
            <a:ext cx="1754080" cy="718655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A0FB61BC-0367-4A47-98D5-35611F38A0C3}"/>
              </a:ext>
            </a:extLst>
          </p:cNvPr>
          <p:cNvSpPr txBox="1"/>
          <p:nvPr/>
        </p:nvSpPr>
        <p:spPr>
          <a:xfrm>
            <a:off x="8217568" y="1658392"/>
            <a:ext cx="3813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符号表的切换，导致断点等调试信息的丢失</a:t>
            </a:r>
          </a:p>
        </p:txBody>
      </p:sp>
    </p:spTree>
    <p:extLst>
      <p:ext uri="{BB962C8B-B14F-4D97-AF65-F5344CB8AC3E}">
        <p14:creationId xmlns:p14="http://schemas.microsoft.com/office/powerpoint/2010/main" val="206584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668"/>
    </mc:Choice>
    <mc:Fallback xmlns="">
      <p:transition spd="slow" advTm="676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 animBg="1"/>
      <p:bldP spid="27" grpId="0"/>
      <p:bldP spid="32" grpId="0"/>
      <p:bldP spid="2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13592" y="254000"/>
            <a:ext cx="8878407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02737" y="82550"/>
            <a:ext cx="3148022" cy="585788"/>
            <a:chOff x="503436" y="82976"/>
            <a:chExt cx="3146852" cy="584775"/>
          </a:xfrm>
        </p:grpSpPr>
        <p:sp>
          <p:nvSpPr>
            <p:cNvPr id="7251" name="文本框 3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2850188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研究内容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03436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3200" dirty="0">
                  <a:solidFill>
                    <a:srgbClr val="044875"/>
                  </a:solidFill>
                  <a:latin typeface="Impact" pitchFamily="34" charset="0"/>
                </a:rPr>
                <a:t>02</a:t>
              </a:r>
              <a:endParaRPr lang="zh-CN" altLang="en-US" sz="3200" dirty="0">
                <a:solidFill>
                  <a:srgbClr val="044875"/>
                </a:solidFill>
                <a:latin typeface="Impact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1" y="6621463"/>
            <a:ext cx="1156652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934B0EE-F07C-44D0-A16A-8F39973F0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76" y="2265226"/>
            <a:ext cx="7604844" cy="369636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27B6C26-7E23-4BBF-B08D-B51EE759B653}"/>
              </a:ext>
            </a:extLst>
          </p:cNvPr>
          <p:cNvSpPr txBox="1"/>
          <p:nvPr/>
        </p:nvSpPr>
        <p:spPr>
          <a:xfrm>
            <a:off x="502737" y="1581179"/>
            <a:ext cx="962785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符号表的切换需</a:t>
            </a:r>
            <a:r>
              <a:rPr lang="zh-CN" altLang="en-US" sz="2000" b="1" dirty="0">
                <a:solidFill>
                  <a:srgbClr val="0072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根据进程名来切换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，因此要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获取下一个要执行进程的名称。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4237629-8CB5-4455-A2D7-6D842F1CB3A9}"/>
              </a:ext>
            </a:extLst>
          </p:cNvPr>
          <p:cNvSpPr txBox="1"/>
          <p:nvPr/>
        </p:nvSpPr>
        <p:spPr>
          <a:xfrm>
            <a:off x="401565" y="815699"/>
            <a:ext cx="6498387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的多进程调试方法</a:t>
            </a:r>
            <a:endParaRPr lang="en-US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87C2DC-532E-4DB5-A9B7-BACB8455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DC8D-C4F0-4F0D-B826-92573808DA56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6EA457D-AAD7-410A-BB8E-C6EF950CE533}"/>
              </a:ext>
            </a:extLst>
          </p:cNvPr>
          <p:cNvSpPr txBox="1"/>
          <p:nvPr/>
        </p:nvSpPr>
        <p:spPr>
          <a:xfrm>
            <a:off x="9251695" y="4303766"/>
            <a:ext cx="2430730" cy="1028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800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进程控制块信息的</a:t>
            </a:r>
            <a:endParaRPr lang="en-US" altLang="zh-CN" sz="1800" b="1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800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获取和</a:t>
            </a:r>
            <a:r>
              <a:rPr lang="zh-CN" altLang="en-US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1800" b="1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124594-DE6D-46CC-9733-D43962719AE7}"/>
              </a:ext>
            </a:extLst>
          </p:cNvPr>
          <p:cNvSpPr/>
          <p:nvPr/>
        </p:nvSpPr>
        <p:spPr>
          <a:xfrm>
            <a:off x="5716475" y="3056959"/>
            <a:ext cx="2784445" cy="1007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B1AFA3EF-29E2-4809-97A0-E9196E203E5C}"/>
              </a:ext>
            </a:extLst>
          </p:cNvPr>
          <p:cNvCxnSpPr>
            <a:stCxn id="7" idx="3"/>
            <a:endCxn id="18" idx="0"/>
          </p:cNvCxnSpPr>
          <p:nvPr/>
        </p:nvCxnSpPr>
        <p:spPr>
          <a:xfrm>
            <a:off x="8500920" y="3560807"/>
            <a:ext cx="1966140" cy="74295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70B046B-736F-4A19-AC35-9474E2445C68}"/>
              </a:ext>
            </a:extLst>
          </p:cNvPr>
          <p:cNvSpPr/>
          <p:nvPr/>
        </p:nvSpPr>
        <p:spPr>
          <a:xfrm>
            <a:off x="1869114" y="2614156"/>
            <a:ext cx="1340136" cy="814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14635FB-3A29-40C0-9D38-2F77DE99C144}"/>
              </a:ext>
            </a:extLst>
          </p:cNvPr>
          <p:cNvSpPr/>
          <p:nvPr/>
        </p:nvSpPr>
        <p:spPr>
          <a:xfrm>
            <a:off x="1869114" y="4322939"/>
            <a:ext cx="1340136" cy="814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1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490"/>
    </mc:Choice>
    <mc:Fallback xmlns="">
      <p:transition spd="slow" advTm="744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 animBg="1"/>
      <p:bldP spid="19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323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5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1530</Words>
  <Application>Microsoft Office PowerPoint</Application>
  <PresentationFormat>宽屏</PresentationFormat>
  <Paragraphs>187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宋体</vt:lpstr>
      <vt:lpstr>Microsoft YaHei</vt:lpstr>
      <vt:lpstr>Microsoft YaHei</vt:lpstr>
      <vt:lpstr>Arial</vt:lpstr>
      <vt:lpstr>Calibri</vt:lpstr>
      <vt:lpstr>Calibri Light</vt:lpstr>
      <vt:lpstr>Impact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3234</dc:title>
  <dc:creator/>
  <cp:lastModifiedBy/>
  <cp:revision>1</cp:revision>
  <dcterms:created xsi:type="dcterms:W3CDTF">2017-02-22T09:41:47Z</dcterms:created>
  <dcterms:modified xsi:type="dcterms:W3CDTF">2024-04-16T00:47:04Z</dcterms:modified>
</cp:coreProperties>
</file>