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3"/>
  </p:notesMasterIdLst>
  <p:sldIdLst>
    <p:sldId id="311" r:id="rId2"/>
    <p:sldId id="270" r:id="rId3"/>
    <p:sldId id="256" r:id="rId4"/>
    <p:sldId id="269" r:id="rId5"/>
    <p:sldId id="344" r:id="rId6"/>
    <p:sldId id="347" r:id="rId7"/>
    <p:sldId id="349" r:id="rId8"/>
    <p:sldId id="348" r:id="rId9"/>
    <p:sldId id="259" r:id="rId10"/>
    <p:sldId id="350" r:id="rId11"/>
    <p:sldId id="338" r:id="rId12"/>
    <p:sldId id="356" r:id="rId13"/>
    <p:sldId id="355" r:id="rId14"/>
    <p:sldId id="352" r:id="rId15"/>
    <p:sldId id="351" r:id="rId16"/>
    <p:sldId id="331" r:id="rId17"/>
    <p:sldId id="354" r:id="rId18"/>
    <p:sldId id="353" r:id="rId19"/>
    <p:sldId id="317" r:id="rId20"/>
    <p:sldId id="328" r:id="rId21"/>
    <p:sldId id="325" r:id="rId22"/>
  </p:sldIdLst>
  <p:sldSz cx="12192000" cy="6858000"/>
  <p:notesSz cx="6858000" cy="9144000"/>
  <p:custDataLst>
    <p:tags r:id="rId24"/>
  </p:custDataLst>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3339">
          <p15:clr>
            <a:srgbClr val="A4A3A4"/>
          </p15:clr>
        </p15:guide>
        <p15:guide id="4" orient="horz" pos="2614">
          <p15:clr>
            <a:srgbClr val="A4A3A4"/>
          </p15:clr>
        </p15:guide>
        <p15:guide id="5" orient="horz" pos="1933">
          <p15:clr>
            <a:srgbClr val="A4A3A4"/>
          </p15:clr>
        </p15:guide>
        <p15:guide id="6" pos="2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91539" autoAdjust="0"/>
  </p:normalViewPr>
  <p:slideViewPr>
    <p:cSldViewPr snapToGrid="0">
      <p:cViewPr varScale="1">
        <p:scale>
          <a:sx n="62" d="100"/>
          <a:sy n="62" d="100"/>
        </p:scale>
        <p:origin x="720" y="14"/>
      </p:cViewPr>
      <p:guideLst>
        <p:guide orient="horz" pos="142"/>
        <p:guide orient="horz" pos="4292"/>
        <p:guide orient="horz" pos="3339"/>
        <p:guide orient="horz" pos="2614"/>
        <p:guide orient="horz" pos="1933"/>
        <p:guide pos="27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6A5BD-8BA7-4900-AB15-0D3ECCC954E6}" type="datetimeFigureOut">
              <a:rPr lang="zh-CN" altLang="en-US" smtClean="0"/>
              <a:t>2024/4/1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642B7-71B7-4C3E-9855-0D0DE388A056}" type="slidenum">
              <a:rPr lang="zh-CN" altLang="en-US" smtClean="0"/>
              <a:t>‹#›</a:t>
            </a:fld>
            <a:endParaRPr lang="zh-CN" altLang="en-US"/>
          </a:p>
        </p:txBody>
      </p:sp>
    </p:spTree>
    <p:extLst>
      <p:ext uri="{BB962C8B-B14F-4D97-AF65-F5344CB8AC3E}">
        <p14:creationId xmlns:p14="http://schemas.microsoft.com/office/powerpoint/2010/main" val="1380884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D96642B7-71B7-4C3E-9855-0D0DE388A056}" type="slidenum">
              <a:rPr lang="zh-CN" altLang="en-US" smtClean="0"/>
              <a:t>1</a:t>
            </a:fld>
            <a:endParaRPr lang="zh-CN" altLang="en-US"/>
          </a:p>
        </p:txBody>
      </p:sp>
    </p:spTree>
    <p:extLst>
      <p:ext uri="{BB962C8B-B14F-4D97-AF65-F5344CB8AC3E}">
        <p14:creationId xmlns:p14="http://schemas.microsoft.com/office/powerpoint/2010/main" val="3900381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lnSpc>
                <a:spcPts val="2000"/>
              </a:lnSpc>
            </a:pPr>
            <a:endParaRPr lang="zh-CN" altLang="en-US" dirty="0"/>
          </a:p>
        </p:txBody>
      </p:sp>
      <p:sp>
        <p:nvSpPr>
          <p:cNvPr id="4" name="灯片编号占位符 3"/>
          <p:cNvSpPr>
            <a:spLocks noGrp="1"/>
          </p:cNvSpPr>
          <p:nvPr>
            <p:ph type="sldNum" sz="quarter" idx="10"/>
          </p:nvPr>
        </p:nvSpPr>
        <p:spPr/>
        <p:txBody>
          <a:bodyPr/>
          <a:lstStyle/>
          <a:p>
            <a:fld id="{D96642B7-71B7-4C3E-9855-0D0DE388A056}" type="slidenum">
              <a:rPr lang="zh-CN" altLang="en-US" smtClean="0"/>
              <a:t>10</a:t>
            </a:fld>
            <a:endParaRPr lang="zh-CN" altLang="en-US"/>
          </a:p>
        </p:txBody>
      </p:sp>
    </p:spTree>
    <p:extLst>
      <p:ext uri="{BB962C8B-B14F-4D97-AF65-F5344CB8AC3E}">
        <p14:creationId xmlns:p14="http://schemas.microsoft.com/office/powerpoint/2010/main" val="963285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6642B7-71B7-4C3E-9855-0D0DE388A056}" type="slidenum">
              <a:rPr lang="zh-CN" altLang="en-US" smtClean="0"/>
              <a:t>11</a:t>
            </a:fld>
            <a:endParaRPr lang="zh-CN" altLang="en-US"/>
          </a:p>
        </p:txBody>
      </p:sp>
    </p:spTree>
    <p:extLst>
      <p:ext uri="{BB962C8B-B14F-4D97-AF65-F5344CB8AC3E}">
        <p14:creationId xmlns:p14="http://schemas.microsoft.com/office/powerpoint/2010/main" val="2301792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6642B7-71B7-4C3E-9855-0D0DE388A056}" type="slidenum">
              <a:rPr lang="zh-CN" altLang="en-US" smtClean="0"/>
              <a:t>12</a:t>
            </a:fld>
            <a:endParaRPr lang="zh-CN" altLang="en-US"/>
          </a:p>
        </p:txBody>
      </p:sp>
    </p:spTree>
    <p:extLst>
      <p:ext uri="{BB962C8B-B14F-4D97-AF65-F5344CB8AC3E}">
        <p14:creationId xmlns:p14="http://schemas.microsoft.com/office/powerpoint/2010/main" val="1899318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6642B7-71B7-4C3E-9855-0D0DE388A056}" type="slidenum">
              <a:rPr lang="zh-CN" altLang="en-US" smtClean="0"/>
              <a:t>13</a:t>
            </a:fld>
            <a:endParaRPr lang="zh-CN" altLang="en-US"/>
          </a:p>
        </p:txBody>
      </p:sp>
    </p:spTree>
    <p:extLst>
      <p:ext uri="{BB962C8B-B14F-4D97-AF65-F5344CB8AC3E}">
        <p14:creationId xmlns:p14="http://schemas.microsoft.com/office/powerpoint/2010/main" val="2963984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14</a:t>
            </a:fld>
            <a:endParaRPr lang="zh-CN" altLang="en-US"/>
          </a:p>
        </p:txBody>
      </p:sp>
    </p:spTree>
    <p:extLst>
      <p:ext uri="{BB962C8B-B14F-4D97-AF65-F5344CB8AC3E}">
        <p14:creationId xmlns:p14="http://schemas.microsoft.com/office/powerpoint/2010/main" val="1809820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lnSpc>
                <a:spcPts val="2000"/>
              </a:lnSpc>
            </a:pPr>
            <a:endParaRPr lang="zh-CN" altLang="en-US" dirty="0"/>
          </a:p>
        </p:txBody>
      </p:sp>
      <p:sp>
        <p:nvSpPr>
          <p:cNvPr id="4" name="灯片编号占位符 3"/>
          <p:cNvSpPr>
            <a:spLocks noGrp="1"/>
          </p:cNvSpPr>
          <p:nvPr>
            <p:ph type="sldNum" sz="quarter" idx="10"/>
          </p:nvPr>
        </p:nvSpPr>
        <p:spPr/>
        <p:txBody>
          <a:bodyPr/>
          <a:lstStyle/>
          <a:p>
            <a:fld id="{D96642B7-71B7-4C3E-9855-0D0DE388A056}" type="slidenum">
              <a:rPr lang="zh-CN" altLang="en-US" smtClean="0"/>
              <a:t>15</a:t>
            </a:fld>
            <a:endParaRPr lang="zh-CN" altLang="en-US"/>
          </a:p>
        </p:txBody>
      </p:sp>
    </p:spTree>
    <p:extLst>
      <p:ext uri="{BB962C8B-B14F-4D97-AF65-F5344CB8AC3E}">
        <p14:creationId xmlns:p14="http://schemas.microsoft.com/office/powerpoint/2010/main" val="1303427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6642B7-71B7-4C3E-9855-0D0DE388A056}" type="slidenum">
              <a:rPr lang="zh-CN" altLang="en-US" smtClean="0"/>
              <a:t>16</a:t>
            </a:fld>
            <a:endParaRPr lang="zh-CN" altLang="en-US"/>
          </a:p>
        </p:txBody>
      </p:sp>
    </p:spTree>
    <p:extLst>
      <p:ext uri="{BB962C8B-B14F-4D97-AF65-F5344CB8AC3E}">
        <p14:creationId xmlns:p14="http://schemas.microsoft.com/office/powerpoint/2010/main" val="2579254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lnSpc>
                <a:spcPts val="2000"/>
              </a:lnSpc>
            </a:pPr>
            <a:endParaRPr lang="zh-CN" altLang="en-US" dirty="0"/>
          </a:p>
        </p:txBody>
      </p:sp>
      <p:sp>
        <p:nvSpPr>
          <p:cNvPr id="4" name="灯片编号占位符 3"/>
          <p:cNvSpPr>
            <a:spLocks noGrp="1"/>
          </p:cNvSpPr>
          <p:nvPr>
            <p:ph type="sldNum" sz="quarter" idx="10"/>
          </p:nvPr>
        </p:nvSpPr>
        <p:spPr/>
        <p:txBody>
          <a:bodyPr/>
          <a:lstStyle/>
          <a:p>
            <a:fld id="{D96642B7-71B7-4C3E-9855-0D0DE388A056}" type="slidenum">
              <a:rPr lang="zh-CN" altLang="en-US" smtClean="0"/>
              <a:t>17</a:t>
            </a:fld>
            <a:endParaRPr lang="zh-CN" altLang="en-US"/>
          </a:p>
        </p:txBody>
      </p:sp>
    </p:spTree>
    <p:extLst>
      <p:ext uri="{BB962C8B-B14F-4D97-AF65-F5344CB8AC3E}">
        <p14:creationId xmlns:p14="http://schemas.microsoft.com/office/powerpoint/2010/main" val="673783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18</a:t>
            </a:fld>
            <a:endParaRPr lang="zh-CN" altLang="en-US"/>
          </a:p>
        </p:txBody>
      </p:sp>
    </p:spTree>
    <p:extLst>
      <p:ext uri="{BB962C8B-B14F-4D97-AF65-F5344CB8AC3E}">
        <p14:creationId xmlns:p14="http://schemas.microsoft.com/office/powerpoint/2010/main" val="3634757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19</a:t>
            </a:fld>
            <a:endParaRPr lang="zh-CN" altLang="en-US"/>
          </a:p>
        </p:txBody>
      </p:sp>
    </p:spTree>
    <p:extLst>
      <p:ext uri="{BB962C8B-B14F-4D97-AF65-F5344CB8AC3E}">
        <p14:creationId xmlns:p14="http://schemas.microsoft.com/office/powerpoint/2010/main" val="604059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6642B7-71B7-4C3E-9855-0D0DE388A056}" type="slidenum">
              <a:rPr lang="zh-CN" altLang="en-US" smtClean="0"/>
              <a:t>2</a:t>
            </a:fld>
            <a:endParaRPr lang="zh-CN" altLang="en-US"/>
          </a:p>
        </p:txBody>
      </p:sp>
    </p:spTree>
    <p:extLst>
      <p:ext uri="{BB962C8B-B14F-4D97-AF65-F5344CB8AC3E}">
        <p14:creationId xmlns:p14="http://schemas.microsoft.com/office/powerpoint/2010/main" val="19740044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20</a:t>
            </a:fld>
            <a:endParaRPr lang="zh-CN" altLang="en-US"/>
          </a:p>
        </p:txBody>
      </p:sp>
    </p:spTree>
    <p:extLst>
      <p:ext uri="{BB962C8B-B14F-4D97-AF65-F5344CB8AC3E}">
        <p14:creationId xmlns:p14="http://schemas.microsoft.com/office/powerpoint/2010/main" val="176826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6642B7-71B7-4C3E-9855-0D0DE388A056}" type="slidenum">
              <a:rPr lang="zh-CN" altLang="en-US" smtClean="0"/>
              <a:t>21</a:t>
            </a:fld>
            <a:endParaRPr lang="zh-CN" altLang="en-US"/>
          </a:p>
        </p:txBody>
      </p:sp>
    </p:spTree>
    <p:extLst>
      <p:ext uri="{BB962C8B-B14F-4D97-AF65-F5344CB8AC3E}">
        <p14:creationId xmlns:p14="http://schemas.microsoft.com/office/powerpoint/2010/main" val="3682207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3</a:t>
            </a:fld>
            <a:endParaRPr lang="zh-CN" altLang="en-US"/>
          </a:p>
        </p:txBody>
      </p:sp>
    </p:spTree>
    <p:extLst>
      <p:ext uri="{BB962C8B-B14F-4D97-AF65-F5344CB8AC3E}">
        <p14:creationId xmlns:p14="http://schemas.microsoft.com/office/powerpoint/2010/main" val="1182526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cap="none" normalizeH="0" baseline="0" dirty="0">
                <a:ln>
                  <a:noFill/>
                </a:ln>
                <a:solidFill>
                  <a:schemeClr val="tx1"/>
                </a:solidFill>
                <a:effectLst/>
                <a:latin typeface="+mn-ea"/>
                <a:ea typeface="+mn-ea"/>
                <a:cs typeface="Times New Roman" panose="02020603050405020304" pitchFamily="18" charset="0"/>
              </a:rPr>
              <a:t>可视化与可视分析已成为数据分析和科学决策的重要方法和有效手段，也开始应用于教育数据的分析和探索，特别是对大学排名、学生成绩和就业去向数据的分析。</a:t>
            </a:r>
            <a:r>
              <a:rPr kumimoji="0" lang="zh-CN" altLang="en-US" sz="1200" b="0" i="0" u="none" strike="noStrike" cap="none" normalizeH="0" baseline="0" dirty="0">
                <a:ln>
                  <a:noFill/>
                </a:ln>
                <a:solidFill>
                  <a:schemeClr val="tx1"/>
                </a:solidFill>
                <a:effectLst/>
                <a:latin typeface="+mn-ea"/>
                <a:ea typeface="+mn-ea"/>
              </a:rPr>
              <a:t> </a:t>
            </a:r>
          </a:p>
          <a:p>
            <a:endParaRPr lang="zh-CN" altLang="en-US" dirty="0"/>
          </a:p>
        </p:txBody>
      </p:sp>
      <p:sp>
        <p:nvSpPr>
          <p:cNvPr id="4" name="灯片编号占位符 3"/>
          <p:cNvSpPr>
            <a:spLocks noGrp="1"/>
          </p:cNvSpPr>
          <p:nvPr>
            <p:ph type="sldNum" sz="quarter" idx="10"/>
          </p:nvPr>
        </p:nvSpPr>
        <p:spPr/>
        <p:txBody>
          <a:bodyPr/>
          <a:lstStyle/>
          <a:p>
            <a:fld id="{D96642B7-71B7-4C3E-9855-0D0DE388A056}" type="slidenum">
              <a:rPr lang="zh-CN" altLang="en-US" smtClean="0"/>
              <a:t>4</a:t>
            </a:fld>
            <a:endParaRPr lang="zh-CN" altLang="en-US"/>
          </a:p>
        </p:txBody>
      </p:sp>
    </p:spTree>
    <p:extLst>
      <p:ext uri="{BB962C8B-B14F-4D97-AF65-F5344CB8AC3E}">
        <p14:creationId xmlns:p14="http://schemas.microsoft.com/office/powerpoint/2010/main" val="3284678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lnSpc>
                <a:spcPts val="2000"/>
              </a:lnSpc>
            </a:pPr>
            <a:endParaRPr lang="zh-CN" altLang="en-US" dirty="0"/>
          </a:p>
        </p:txBody>
      </p:sp>
      <p:sp>
        <p:nvSpPr>
          <p:cNvPr id="4" name="灯片编号占位符 3"/>
          <p:cNvSpPr>
            <a:spLocks noGrp="1"/>
          </p:cNvSpPr>
          <p:nvPr>
            <p:ph type="sldNum" sz="quarter" idx="10"/>
          </p:nvPr>
        </p:nvSpPr>
        <p:spPr/>
        <p:txBody>
          <a:bodyPr/>
          <a:lstStyle/>
          <a:p>
            <a:fld id="{D96642B7-71B7-4C3E-9855-0D0DE388A056}" type="slidenum">
              <a:rPr lang="zh-CN" altLang="en-US" smtClean="0"/>
              <a:t>5</a:t>
            </a:fld>
            <a:endParaRPr lang="zh-CN" altLang="en-US"/>
          </a:p>
        </p:txBody>
      </p:sp>
    </p:spTree>
    <p:extLst>
      <p:ext uri="{BB962C8B-B14F-4D97-AF65-F5344CB8AC3E}">
        <p14:creationId xmlns:p14="http://schemas.microsoft.com/office/powerpoint/2010/main" val="1828783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6</a:t>
            </a:fld>
            <a:endParaRPr lang="zh-CN" altLang="en-US"/>
          </a:p>
        </p:txBody>
      </p:sp>
    </p:spTree>
    <p:extLst>
      <p:ext uri="{BB962C8B-B14F-4D97-AF65-F5344CB8AC3E}">
        <p14:creationId xmlns:p14="http://schemas.microsoft.com/office/powerpoint/2010/main" val="460173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lnSpc>
                <a:spcPts val="2000"/>
              </a:lnSpc>
            </a:pPr>
            <a:endParaRPr lang="zh-CN" altLang="en-US" dirty="0"/>
          </a:p>
        </p:txBody>
      </p:sp>
      <p:sp>
        <p:nvSpPr>
          <p:cNvPr id="4" name="灯片编号占位符 3"/>
          <p:cNvSpPr>
            <a:spLocks noGrp="1"/>
          </p:cNvSpPr>
          <p:nvPr>
            <p:ph type="sldNum" sz="quarter" idx="10"/>
          </p:nvPr>
        </p:nvSpPr>
        <p:spPr/>
        <p:txBody>
          <a:bodyPr/>
          <a:lstStyle/>
          <a:p>
            <a:fld id="{D96642B7-71B7-4C3E-9855-0D0DE388A056}" type="slidenum">
              <a:rPr lang="zh-CN" altLang="en-US" smtClean="0"/>
              <a:t>7</a:t>
            </a:fld>
            <a:endParaRPr lang="zh-CN" altLang="en-US"/>
          </a:p>
        </p:txBody>
      </p:sp>
    </p:spTree>
    <p:extLst>
      <p:ext uri="{BB962C8B-B14F-4D97-AF65-F5344CB8AC3E}">
        <p14:creationId xmlns:p14="http://schemas.microsoft.com/office/powerpoint/2010/main" val="3730550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6642B7-71B7-4C3E-9855-0D0DE388A056}" type="slidenum">
              <a:rPr lang="zh-CN" altLang="en-US" smtClean="0"/>
              <a:t>8</a:t>
            </a:fld>
            <a:endParaRPr lang="zh-CN" altLang="en-US"/>
          </a:p>
        </p:txBody>
      </p:sp>
    </p:spTree>
    <p:extLst>
      <p:ext uri="{BB962C8B-B14F-4D97-AF65-F5344CB8AC3E}">
        <p14:creationId xmlns:p14="http://schemas.microsoft.com/office/powerpoint/2010/main" val="1189931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6642B7-71B7-4C3E-9855-0D0DE388A056}" type="slidenum">
              <a:rPr lang="zh-CN" altLang="en-US" smtClean="0"/>
              <a:t>9</a:t>
            </a:fld>
            <a:endParaRPr lang="zh-CN" altLang="en-US"/>
          </a:p>
        </p:txBody>
      </p:sp>
    </p:spTree>
    <p:extLst>
      <p:ext uri="{BB962C8B-B14F-4D97-AF65-F5344CB8AC3E}">
        <p14:creationId xmlns:p14="http://schemas.microsoft.com/office/powerpoint/2010/main" val="4269943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C962F76A-C1AA-4EC0-BFE4-456E154108CF}" type="datetime1">
              <a:rPr lang="zh-CN" altLang="en-US" smtClean="0"/>
              <a:t>2024/4/1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6D5BE2B-728A-4539-B86A-F2CEE53DE51F}" type="slidenum">
              <a:rPr lang="zh-CN" altLang="en-US"/>
              <a:pPr/>
              <a:t>‹#›</a:t>
            </a:fld>
            <a:endParaRPr lang="zh-CN" altLang="en-US"/>
          </a:p>
        </p:txBody>
      </p:sp>
    </p:spTree>
    <p:extLst>
      <p:ext uri="{BB962C8B-B14F-4D97-AF65-F5344CB8AC3E}">
        <p14:creationId xmlns:p14="http://schemas.microsoft.com/office/powerpoint/2010/main" val="829841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85FA291-CE43-4010-B423-AD5700F8B4DB}" type="datetime1">
              <a:rPr lang="zh-CN" altLang="en-US" smtClean="0"/>
              <a:t>2024/4/1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7DF9EC1-C088-4DAC-AB69-D10F40584BD3}" type="slidenum">
              <a:rPr lang="zh-CN" altLang="en-US"/>
              <a:pPr/>
              <a:t>‹#›</a:t>
            </a:fld>
            <a:endParaRPr lang="zh-CN" altLang="en-US"/>
          </a:p>
        </p:txBody>
      </p:sp>
    </p:spTree>
    <p:extLst>
      <p:ext uri="{BB962C8B-B14F-4D97-AF65-F5344CB8AC3E}">
        <p14:creationId xmlns:p14="http://schemas.microsoft.com/office/powerpoint/2010/main" val="1495540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26ED048-0A89-43B0-8527-5F4834558635}" type="datetime1">
              <a:rPr lang="zh-CN" altLang="en-US" smtClean="0"/>
              <a:t>2024/4/1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90597D9-2D04-4C83-915B-79D3B5D496F9}" type="slidenum">
              <a:rPr lang="zh-CN" altLang="en-US"/>
              <a:pPr/>
              <a:t>‹#›</a:t>
            </a:fld>
            <a:endParaRPr lang="zh-CN" altLang="en-US"/>
          </a:p>
        </p:txBody>
      </p:sp>
    </p:spTree>
    <p:extLst>
      <p:ext uri="{BB962C8B-B14F-4D97-AF65-F5344CB8AC3E}">
        <p14:creationId xmlns:p14="http://schemas.microsoft.com/office/powerpoint/2010/main" val="2379161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E8EC3A9-B632-4780-B656-F89F75024DDA}" type="datetime1">
              <a:rPr lang="zh-CN" altLang="en-US" smtClean="0"/>
              <a:t>2024/4/1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D58769B-FD91-4354-84DF-C542D236D279}" type="slidenum">
              <a:rPr lang="zh-CN" altLang="en-US"/>
              <a:pPr/>
              <a:t>‹#›</a:t>
            </a:fld>
            <a:endParaRPr lang="zh-CN" altLang="en-US"/>
          </a:p>
        </p:txBody>
      </p:sp>
    </p:spTree>
    <p:extLst>
      <p:ext uri="{BB962C8B-B14F-4D97-AF65-F5344CB8AC3E}">
        <p14:creationId xmlns:p14="http://schemas.microsoft.com/office/powerpoint/2010/main" val="1115165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2D7094F-99ED-4D5A-82F5-CD8D0D85B1EC}" type="datetime1">
              <a:rPr lang="zh-CN" altLang="en-US" smtClean="0"/>
              <a:t>2024/4/1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C02487E-DA75-40AD-AFB9-B7E667800914}" type="slidenum">
              <a:rPr lang="zh-CN" altLang="en-US"/>
              <a:pPr/>
              <a:t>‹#›</a:t>
            </a:fld>
            <a:endParaRPr lang="zh-CN" altLang="en-US"/>
          </a:p>
        </p:txBody>
      </p:sp>
    </p:spTree>
    <p:extLst>
      <p:ext uri="{BB962C8B-B14F-4D97-AF65-F5344CB8AC3E}">
        <p14:creationId xmlns:p14="http://schemas.microsoft.com/office/powerpoint/2010/main" val="294142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81EEBFBA-F496-4974-9FCB-519E6BC5DF11}" type="datetime1">
              <a:rPr lang="zh-CN" altLang="en-US" smtClean="0"/>
              <a:t>2024/4/1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9019AB3-A56A-40DC-B315-4C9AF1D9AEF0}" type="slidenum">
              <a:rPr lang="zh-CN" altLang="en-US"/>
              <a:pPr/>
              <a:t>‹#›</a:t>
            </a:fld>
            <a:endParaRPr lang="zh-CN" altLang="en-US"/>
          </a:p>
        </p:txBody>
      </p:sp>
    </p:spTree>
    <p:extLst>
      <p:ext uri="{BB962C8B-B14F-4D97-AF65-F5344CB8AC3E}">
        <p14:creationId xmlns:p14="http://schemas.microsoft.com/office/powerpoint/2010/main" val="425799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A23CBADE-B2C4-4CCC-A239-2696C3776400}" type="datetime1">
              <a:rPr lang="zh-CN" altLang="en-US" smtClean="0"/>
              <a:t>2024/4/1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0219823B-989B-4FE0-A31C-A45838B716C6}" type="slidenum">
              <a:rPr lang="zh-CN" altLang="en-US"/>
              <a:pPr/>
              <a:t>‹#›</a:t>
            </a:fld>
            <a:endParaRPr lang="zh-CN" altLang="en-US"/>
          </a:p>
        </p:txBody>
      </p:sp>
    </p:spTree>
    <p:extLst>
      <p:ext uri="{BB962C8B-B14F-4D97-AF65-F5344CB8AC3E}">
        <p14:creationId xmlns:p14="http://schemas.microsoft.com/office/powerpoint/2010/main" val="169668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F383D382-3A7B-49B1-9E79-D401A437791A}" type="datetime1">
              <a:rPr lang="zh-CN" altLang="en-US" smtClean="0"/>
              <a:t>2024/4/1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87C2566-FD93-41C5-8007-9C6D9D8DF86C}" type="slidenum">
              <a:rPr lang="zh-CN" altLang="en-US"/>
              <a:pPr/>
              <a:t>‹#›</a:t>
            </a:fld>
            <a:endParaRPr lang="zh-CN" altLang="en-US"/>
          </a:p>
        </p:txBody>
      </p:sp>
    </p:spTree>
    <p:extLst>
      <p:ext uri="{BB962C8B-B14F-4D97-AF65-F5344CB8AC3E}">
        <p14:creationId xmlns:p14="http://schemas.microsoft.com/office/powerpoint/2010/main" val="1422012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7526570-4848-4B6A-8136-B01806F85BC6}" type="datetime1">
              <a:rPr lang="zh-CN" altLang="en-US" smtClean="0"/>
              <a:t>2024/4/1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a:xfrm>
            <a:off x="9135794" y="6538912"/>
            <a:ext cx="2662311" cy="365125"/>
          </a:xfrm>
        </p:spPr>
        <p:txBody>
          <a:bodyPr/>
          <a:lstStyle>
            <a:lvl1pPr>
              <a:defRPr sz="1400">
                <a:solidFill>
                  <a:schemeClr val="bg1"/>
                </a:solidFill>
              </a:defRPr>
            </a:lvl1pPr>
          </a:lstStyle>
          <a:p>
            <a:fld id="{9D55DC8D-C4F0-4F0D-B826-92573808DA56}" type="slidenum">
              <a:rPr lang="zh-CN" altLang="en-US" smtClean="0"/>
              <a:pPr/>
              <a:t>‹#›</a:t>
            </a:fld>
            <a:endParaRPr lang="zh-CN" altLang="en-US" dirty="0"/>
          </a:p>
        </p:txBody>
      </p:sp>
    </p:spTree>
    <p:extLst>
      <p:ext uri="{BB962C8B-B14F-4D97-AF65-F5344CB8AC3E}">
        <p14:creationId xmlns:p14="http://schemas.microsoft.com/office/powerpoint/2010/main" val="2505616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82E36E3-9708-42ED-8CAF-709AA8F4F038}" type="datetime1">
              <a:rPr lang="zh-CN" altLang="en-US" smtClean="0"/>
              <a:t>2024/4/1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CB07F97-2FC2-4714-850C-6700199D6194}" type="slidenum">
              <a:rPr lang="zh-CN" altLang="en-US"/>
              <a:pPr/>
              <a:t>‹#›</a:t>
            </a:fld>
            <a:endParaRPr lang="zh-CN" altLang="en-US"/>
          </a:p>
        </p:txBody>
      </p:sp>
    </p:spTree>
    <p:extLst>
      <p:ext uri="{BB962C8B-B14F-4D97-AF65-F5344CB8AC3E}">
        <p14:creationId xmlns:p14="http://schemas.microsoft.com/office/powerpoint/2010/main" val="2152225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4BE80AF-D58C-4FD2-8112-D66506F9BDDF}" type="datetime1">
              <a:rPr lang="zh-CN" altLang="en-US" smtClean="0"/>
              <a:t>2024/4/1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4D9D1E1-5454-45C3-93DA-86C3DA9ECB48}" type="slidenum">
              <a:rPr lang="zh-CN" altLang="en-US"/>
              <a:pPr/>
              <a:t>‹#›</a:t>
            </a:fld>
            <a:endParaRPr lang="zh-CN" altLang="en-US"/>
          </a:p>
        </p:txBody>
      </p:sp>
    </p:spTree>
    <p:extLst>
      <p:ext uri="{BB962C8B-B14F-4D97-AF65-F5344CB8AC3E}">
        <p14:creationId xmlns:p14="http://schemas.microsoft.com/office/powerpoint/2010/main" val="1794925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B31D3B5E-CA64-4384-BB01-32B0BBD0EB62}" type="datetime1">
              <a:rPr lang="zh-CN" altLang="en-US" smtClean="0"/>
              <a:t>2024/4/1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DA430D88-0AE5-4EDA-BDD3-1B97B5FCD56A}"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197718" y="2423604"/>
            <a:ext cx="9760052" cy="1323439"/>
          </a:xfrm>
          <a:prstGeom prst="rect">
            <a:avLst/>
          </a:prstGeom>
          <a:noFill/>
        </p:spPr>
        <p:txBody>
          <a:bodyPr wrap="square">
            <a:spAutoFit/>
          </a:bodyPr>
          <a:lstStyle/>
          <a:p>
            <a:pPr algn="ctr" eaLnBrk="1" fontAlgn="auto" hangingPunct="1">
              <a:spcBef>
                <a:spcPts val="0"/>
              </a:spcBef>
              <a:spcAft>
                <a:spcPts val="0"/>
              </a:spcAft>
              <a:defRPr/>
            </a:pPr>
            <a:r>
              <a:rPr lang="zh-CN" altLang="en-US" sz="4000" b="1" spc="300" dirty="0">
                <a:solidFill>
                  <a:srgbClr val="044875"/>
                </a:solidFill>
                <a:latin typeface="微软雅黑" panose="020B0503020204020204" pitchFamily="34" charset="-122"/>
                <a:ea typeface="微软雅黑" panose="020B0503020204020204" pitchFamily="34" charset="-122"/>
              </a:rPr>
              <a:t>面向</a:t>
            </a:r>
            <a:r>
              <a:rPr lang="en-US" altLang="zh-CN" sz="4000" b="1" spc="300" dirty="0">
                <a:solidFill>
                  <a:srgbClr val="044875"/>
                </a:solidFill>
                <a:latin typeface="微软雅黑" panose="020B0503020204020204" pitchFamily="34" charset="-122"/>
                <a:ea typeface="微软雅黑" panose="020B0503020204020204" pitchFamily="34" charset="-122"/>
              </a:rPr>
              <a:t>Rust</a:t>
            </a:r>
            <a:r>
              <a:rPr lang="zh-CN" altLang="en-US" sz="4000" b="1" spc="300" dirty="0">
                <a:solidFill>
                  <a:srgbClr val="044875"/>
                </a:solidFill>
                <a:latin typeface="微软雅黑" panose="020B0503020204020204" pitchFamily="34" charset="-122"/>
                <a:ea typeface="微软雅黑" panose="020B0503020204020204" pitchFamily="34" charset="-122"/>
              </a:rPr>
              <a:t>操作系统的多进程调试方法与系统实现</a:t>
            </a:r>
          </a:p>
        </p:txBody>
      </p:sp>
      <p:grpSp>
        <p:nvGrpSpPr>
          <p:cNvPr id="59" name="组合 58"/>
          <p:cNvGrpSpPr>
            <a:grpSpLocks/>
          </p:cNvGrpSpPr>
          <p:nvPr/>
        </p:nvGrpSpPr>
        <p:grpSpPr bwMode="auto">
          <a:xfrm>
            <a:off x="4154488" y="3831753"/>
            <a:ext cx="3846512" cy="361950"/>
            <a:chOff x="4154888" y="3453573"/>
            <a:chExt cx="3846874" cy="361046"/>
          </a:xfrm>
        </p:grpSpPr>
        <p:cxnSp>
          <p:nvCxnSpPr>
            <p:cNvPr id="21" name="直接连接符 20"/>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2" name="文本框 21"/>
          <p:cNvSpPr txBox="1">
            <a:spLocks noChangeArrowheads="1"/>
          </p:cNvSpPr>
          <p:nvPr/>
        </p:nvSpPr>
        <p:spPr bwMode="auto">
          <a:xfrm>
            <a:off x="2128045" y="4248500"/>
            <a:ext cx="29670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答辩人：张露元</a:t>
            </a:r>
          </a:p>
        </p:txBody>
      </p:sp>
      <p:sp>
        <p:nvSpPr>
          <p:cNvPr id="26" name="文本框 25"/>
          <p:cNvSpPr txBox="1">
            <a:spLocks noChangeArrowheads="1"/>
          </p:cNvSpPr>
          <p:nvPr/>
        </p:nvSpPr>
        <p:spPr bwMode="auto">
          <a:xfrm>
            <a:off x="6438439" y="4212359"/>
            <a:ext cx="31624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导    师：吴竞邦</a:t>
            </a:r>
          </a:p>
        </p:txBody>
      </p:sp>
      <p:sp>
        <p:nvSpPr>
          <p:cNvPr id="27" name="文本框 26"/>
          <p:cNvSpPr txBox="1">
            <a:spLocks noChangeArrowheads="1"/>
          </p:cNvSpPr>
          <p:nvPr/>
        </p:nvSpPr>
        <p:spPr bwMode="auto">
          <a:xfrm>
            <a:off x="6603293" y="4854574"/>
            <a:ext cx="38744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学    号：</a:t>
            </a:r>
            <a:r>
              <a:rPr lang="en-US" altLang="zh-CN" dirty="0">
                <a:solidFill>
                  <a:srgbClr val="044875"/>
                </a:solidFill>
                <a:latin typeface="微软雅黑" pitchFamily="34" charset="-122"/>
                <a:ea typeface="微软雅黑" pitchFamily="34" charset="-122"/>
              </a:rPr>
              <a:t>2130072064</a:t>
            </a:r>
            <a:endParaRPr lang="zh-CN" altLang="en-US" dirty="0">
              <a:solidFill>
                <a:srgbClr val="044875"/>
              </a:solidFill>
              <a:latin typeface="微软雅黑" pitchFamily="34" charset="-122"/>
              <a:ea typeface="微软雅黑" pitchFamily="34" charset="-122"/>
            </a:endParaRPr>
          </a:p>
        </p:txBody>
      </p:sp>
      <p:sp>
        <p:nvSpPr>
          <p:cNvPr id="29" name="文本框 28"/>
          <p:cNvSpPr txBox="1">
            <a:spLocks noChangeArrowheads="1"/>
          </p:cNvSpPr>
          <p:nvPr/>
        </p:nvSpPr>
        <p:spPr bwMode="auto">
          <a:xfrm>
            <a:off x="2164054" y="4891913"/>
            <a:ext cx="42743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dirty="0">
                <a:solidFill>
                  <a:srgbClr val="044875"/>
                </a:solidFill>
                <a:latin typeface="微软雅黑" pitchFamily="34" charset="-122"/>
                <a:ea typeface="微软雅黑" pitchFamily="34" charset="-122"/>
              </a:rPr>
              <a:t> 专    业：计算机技术</a:t>
            </a:r>
          </a:p>
        </p:txBody>
      </p:sp>
      <p:sp>
        <p:nvSpPr>
          <p:cNvPr id="9" name="矩形 8"/>
          <p:cNvSpPr/>
          <p:nvPr/>
        </p:nvSpPr>
        <p:spPr>
          <a:xfrm>
            <a:off x="1141583" y="1892626"/>
            <a:ext cx="9891551" cy="3696475"/>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p:cNvGrpSpPr>
            <a:grpSpLocks/>
          </p:cNvGrpSpPr>
          <p:nvPr/>
        </p:nvGrpSpPr>
        <p:grpSpPr bwMode="auto">
          <a:xfrm>
            <a:off x="10553270" y="5155004"/>
            <a:ext cx="959728" cy="868194"/>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p:cNvGrpSpPr>
            <a:grpSpLocks/>
          </p:cNvGrpSpPr>
          <p:nvPr/>
        </p:nvGrpSpPr>
        <p:grpSpPr bwMode="auto">
          <a:xfrm>
            <a:off x="678012" y="1450584"/>
            <a:ext cx="927141" cy="846754"/>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24" name="Picture 19" descr="C:\Users\TSH-PC\Desktop\微信图片_20170710220557.jpg">
            <a:extLst>
              <a:ext uri="{FF2B5EF4-FFF2-40B4-BE49-F238E27FC236}">
                <a16:creationId xmlns:a16="http://schemas.microsoft.com/office/drawing/2014/main" id="{56743B43-E540-4144-94A2-18B7E6E5CA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657" y="449890"/>
            <a:ext cx="925936" cy="866154"/>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5" name="TextBox 1">
            <a:extLst>
              <a:ext uri="{FF2B5EF4-FFF2-40B4-BE49-F238E27FC236}">
                <a16:creationId xmlns:a16="http://schemas.microsoft.com/office/drawing/2014/main" id="{D3D6F625-774A-469E-99BD-E13CEF7D7C3E}"/>
              </a:ext>
            </a:extLst>
          </p:cNvPr>
          <p:cNvSpPr txBox="1">
            <a:spLocks noChangeArrowheads="1"/>
          </p:cNvSpPr>
          <p:nvPr/>
        </p:nvSpPr>
        <p:spPr bwMode="auto">
          <a:xfrm>
            <a:off x="1589593" y="690035"/>
            <a:ext cx="92151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400" dirty="0">
                <a:solidFill>
                  <a:srgbClr val="113E6A"/>
                </a:solidFill>
                <a:latin typeface="微软雅黑" panose="020B0503020204020204" pitchFamily="34" charset="-122"/>
              </a:rPr>
              <a:t>北京工商大学</a:t>
            </a:r>
            <a:r>
              <a:rPr lang="en-US" altLang="zh-CN" sz="2400" dirty="0">
                <a:solidFill>
                  <a:srgbClr val="113E6A"/>
                </a:solidFill>
                <a:latin typeface="微软雅黑" panose="020B0503020204020204" pitchFamily="34" charset="-122"/>
              </a:rPr>
              <a:t>2024</a:t>
            </a:r>
            <a:r>
              <a:rPr lang="zh-CN" altLang="en-US" sz="2400" dirty="0">
                <a:solidFill>
                  <a:srgbClr val="113E6A"/>
                </a:solidFill>
                <a:latin typeface="微软雅黑" panose="020B0503020204020204" pitchFamily="34" charset="-122"/>
              </a:rPr>
              <a:t>届硕士学位论文答辩</a:t>
            </a:r>
          </a:p>
        </p:txBody>
      </p:sp>
      <p:sp>
        <p:nvSpPr>
          <p:cNvPr id="30" name="矩形 29">
            <a:extLst>
              <a:ext uri="{FF2B5EF4-FFF2-40B4-BE49-F238E27FC236}">
                <a16:creationId xmlns:a16="http://schemas.microsoft.com/office/drawing/2014/main" id="{CCFE115F-D5ED-4ACD-8D9D-5593D80C66A8}"/>
              </a:ext>
            </a:extLst>
          </p:cNvPr>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矩形 30">
            <a:extLst>
              <a:ext uri="{FF2B5EF4-FFF2-40B4-BE49-F238E27FC236}">
                <a16:creationId xmlns:a16="http://schemas.microsoft.com/office/drawing/2014/main" id="{9C715D06-FBB1-48E4-8DAF-5A0CCE0C8C69}"/>
              </a:ext>
            </a:extLst>
          </p:cNvPr>
          <p:cNvSpPr/>
          <p:nvPr/>
        </p:nvSpPr>
        <p:spPr>
          <a:xfrm>
            <a:off x="0" y="6523038"/>
            <a:ext cx="1156652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灯片编号占位符 1">
            <a:extLst>
              <a:ext uri="{FF2B5EF4-FFF2-40B4-BE49-F238E27FC236}">
                <a16:creationId xmlns:a16="http://schemas.microsoft.com/office/drawing/2014/main" id="{BD8B9640-FB52-4F1C-93B8-73097FC776B8}"/>
              </a:ext>
            </a:extLst>
          </p:cNvPr>
          <p:cNvSpPr>
            <a:spLocks noGrp="1"/>
          </p:cNvSpPr>
          <p:nvPr>
            <p:ph type="sldNum" sz="quarter" idx="12"/>
          </p:nvPr>
        </p:nvSpPr>
        <p:spPr/>
        <p:txBody>
          <a:bodyPr/>
          <a:lstStyle/>
          <a:p>
            <a:fld id="{9D55DC8D-C4F0-4F0D-B826-92573808DA56}"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313592" y="254000"/>
            <a:ext cx="8878407"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a:grpSpLocks/>
          </p:cNvGrpSpPr>
          <p:nvPr/>
        </p:nvGrpSpPr>
        <p:grpSpPr bwMode="auto">
          <a:xfrm>
            <a:off x="502737" y="82550"/>
            <a:ext cx="3148022" cy="585788"/>
            <a:chOff x="503436" y="82976"/>
            <a:chExt cx="3146852" cy="584775"/>
          </a:xfrm>
        </p:grpSpPr>
        <p:sp>
          <p:nvSpPr>
            <p:cNvPr id="7251" name="文本框 3"/>
            <p:cNvSpPr txBox="1">
              <a:spLocks noChangeArrowheads="1"/>
            </p:cNvSpPr>
            <p:nvPr/>
          </p:nvSpPr>
          <p:spPr bwMode="auto">
            <a:xfrm>
              <a:off x="800100" y="111278"/>
              <a:ext cx="2850188"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研究内容</a:t>
              </a:r>
            </a:p>
          </p:txBody>
        </p:sp>
        <p:sp>
          <p:nvSpPr>
            <p:cNvPr id="6" name="文本框 5"/>
            <p:cNvSpPr txBox="1"/>
            <p:nvPr/>
          </p:nvSpPr>
          <p:spPr>
            <a:xfrm>
              <a:off x="503436" y="82976"/>
              <a:ext cx="723631" cy="584775"/>
            </a:xfrm>
            <a:prstGeom prst="rect">
              <a:avLst/>
            </a:prstGeom>
            <a:noFill/>
          </p:spPr>
          <p:txBody>
            <a:bodyPr>
              <a:spAutoFit/>
            </a:bodyPr>
            <a:lstStyle/>
            <a:p>
              <a:pPr algn="ctr" eaLnBrk="1" hangingPunct="1">
                <a:defRPr/>
              </a:pPr>
              <a:r>
                <a:rPr lang="en-US" altLang="zh-CN" sz="3200" dirty="0">
                  <a:solidFill>
                    <a:srgbClr val="044875"/>
                  </a:solidFill>
                  <a:latin typeface="Impact" pitchFamily="34" charset="0"/>
                </a:rPr>
                <a:t>03</a:t>
              </a:r>
              <a:endParaRPr lang="zh-CN" altLang="en-US" sz="3200" dirty="0">
                <a:solidFill>
                  <a:srgbClr val="044875"/>
                </a:solidFill>
                <a:latin typeface="Impact" pitchFamily="34" charset="0"/>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1" y="6621463"/>
            <a:ext cx="1156652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文本框 12">
            <a:extLst>
              <a:ext uri="{FF2B5EF4-FFF2-40B4-BE49-F238E27FC236}">
                <a16:creationId xmlns:a16="http://schemas.microsoft.com/office/drawing/2014/main" id="{5BA01ECD-8485-4A35-ABFE-C47C13CE7CAC}"/>
              </a:ext>
            </a:extLst>
          </p:cNvPr>
          <p:cNvSpPr txBox="1"/>
          <p:nvPr/>
        </p:nvSpPr>
        <p:spPr>
          <a:xfrm>
            <a:off x="895973" y="856535"/>
            <a:ext cx="9774576" cy="1138773"/>
          </a:xfrm>
          <a:prstGeom prst="rect">
            <a:avLst/>
          </a:prstGeom>
          <a:noFill/>
        </p:spPr>
        <p:txBody>
          <a:bodyPr wrap="square">
            <a:spAutoFit/>
          </a:bodyPr>
          <a:lstStyle/>
          <a:p>
            <a:pPr marL="342900" indent="-34290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为了获取到更多的调试信息，并对被调试操作系统中的内核进程和用户进程有更加完善监测；</a:t>
            </a:r>
            <a:endParaRPr lang="en-US" altLang="zh-CN" sz="16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1800" b="1" dirty="0">
                <a:latin typeface="微软雅黑" panose="020B0503020204020204" pitchFamily="34" charset="-122"/>
                <a:ea typeface="微软雅黑" panose="020B0503020204020204" pitchFamily="34" charset="-122"/>
              </a:rPr>
              <a:t>我们实现了</a:t>
            </a:r>
            <a:r>
              <a:rPr lang="zh-CN" altLang="en-US" sz="1800" b="1" dirty="0">
                <a:solidFill>
                  <a:srgbClr val="FF0000"/>
                </a:solidFill>
                <a:latin typeface="微软雅黑" panose="020B0503020204020204" pitchFamily="34" charset="-122"/>
                <a:ea typeface="微软雅黑" panose="020B0503020204020204" pitchFamily="34" charset="-122"/>
              </a:rPr>
              <a:t>一种静态断点调试和动态跟踪结合的方法</a:t>
            </a:r>
            <a:r>
              <a:rPr lang="zh-CN" altLang="en-US" sz="1800" b="1" dirty="0">
                <a:latin typeface="微软雅黑" panose="020B0503020204020204" pitchFamily="34" charset="-122"/>
                <a:ea typeface="微软雅黑" panose="020B0503020204020204" pitchFamily="34" charset="-122"/>
              </a:rPr>
              <a:t>，将</a:t>
            </a:r>
            <a:r>
              <a:rPr lang="en-US" altLang="zh-CN" sz="1800" b="1" dirty="0">
                <a:solidFill>
                  <a:schemeClr val="accent1"/>
                </a:solidFill>
                <a:latin typeface="微软雅黑" panose="020B0503020204020204" pitchFamily="34" charset="-122"/>
                <a:ea typeface="微软雅黑" panose="020B0503020204020204" pitchFamily="34" charset="-122"/>
              </a:rPr>
              <a:t>GDB</a:t>
            </a:r>
            <a:r>
              <a:rPr lang="zh-CN" altLang="en-US" sz="1800" b="1" dirty="0">
                <a:solidFill>
                  <a:schemeClr val="accent1"/>
                </a:solidFill>
                <a:latin typeface="微软雅黑" panose="020B0503020204020204" pitchFamily="34" charset="-122"/>
                <a:ea typeface="微软雅黑" panose="020B0503020204020204" pitchFamily="34" charset="-122"/>
              </a:rPr>
              <a:t>的静态断点调试</a:t>
            </a:r>
            <a:r>
              <a:rPr lang="zh-CN" altLang="en-US" sz="1800" b="1" dirty="0">
                <a:latin typeface="微软雅黑" panose="020B0503020204020204" pitchFamily="34" charset="-122"/>
                <a:ea typeface="微软雅黑" panose="020B0503020204020204" pitchFamily="34" charset="-122"/>
              </a:rPr>
              <a:t>和</a:t>
            </a:r>
            <a:r>
              <a:rPr lang="zh-CN" altLang="en-US" sz="1800" b="1" dirty="0">
                <a:solidFill>
                  <a:schemeClr val="accent1"/>
                </a:solidFill>
                <a:latin typeface="微软雅黑" panose="020B0503020204020204" pitchFamily="34" charset="-122"/>
                <a:ea typeface="微软雅黑" panose="020B0503020204020204" pitchFamily="34" charset="-122"/>
              </a:rPr>
              <a:t>基于</a:t>
            </a:r>
            <a:r>
              <a:rPr lang="en-US" altLang="zh-CN" sz="1800" b="1" dirty="0" err="1">
                <a:solidFill>
                  <a:schemeClr val="accent1"/>
                </a:solidFill>
                <a:latin typeface="微软雅黑" panose="020B0503020204020204" pitchFamily="34" charset="-122"/>
                <a:ea typeface="微软雅黑" panose="020B0503020204020204" pitchFamily="34" charset="-122"/>
              </a:rPr>
              <a:t>eBPF</a:t>
            </a:r>
            <a:r>
              <a:rPr lang="zh-CN" altLang="en-US" sz="1800" b="1" dirty="0">
                <a:solidFill>
                  <a:schemeClr val="accent1"/>
                </a:solidFill>
                <a:latin typeface="微软雅黑" panose="020B0503020204020204" pitchFamily="34" charset="-122"/>
                <a:ea typeface="微软雅黑" panose="020B0503020204020204" pitchFamily="34" charset="-122"/>
              </a:rPr>
              <a:t>和</a:t>
            </a:r>
            <a:r>
              <a:rPr lang="en-US" altLang="zh-CN" sz="1800" b="1" dirty="0" err="1">
                <a:solidFill>
                  <a:schemeClr val="accent1"/>
                </a:solidFill>
                <a:latin typeface="微软雅黑" panose="020B0503020204020204" pitchFamily="34" charset="-122"/>
                <a:ea typeface="微软雅黑" panose="020B0503020204020204" pitchFamily="34" charset="-122"/>
              </a:rPr>
              <a:t>kprobe</a:t>
            </a:r>
            <a:r>
              <a:rPr lang="zh-CN" altLang="en-US" sz="1800" b="1" dirty="0">
                <a:solidFill>
                  <a:schemeClr val="accent1"/>
                </a:solidFill>
                <a:latin typeface="微软雅黑" panose="020B0503020204020204" pitchFamily="34" charset="-122"/>
                <a:ea typeface="微软雅黑" panose="020B0503020204020204" pitchFamily="34" charset="-122"/>
              </a:rPr>
              <a:t>的动态跟踪调试</a:t>
            </a:r>
            <a:r>
              <a:rPr lang="zh-CN" altLang="en-US" sz="1800" b="1" dirty="0">
                <a:latin typeface="微软雅黑" panose="020B0503020204020204" pitchFamily="34" charset="-122"/>
                <a:ea typeface="微软雅黑" panose="020B0503020204020204" pitchFamily="34" charset="-122"/>
              </a:rPr>
              <a:t>结合到了一起。</a:t>
            </a:r>
          </a:p>
        </p:txBody>
      </p:sp>
      <p:sp>
        <p:nvSpPr>
          <p:cNvPr id="14" name="矩形 13">
            <a:extLst>
              <a:ext uri="{FF2B5EF4-FFF2-40B4-BE49-F238E27FC236}">
                <a16:creationId xmlns:a16="http://schemas.microsoft.com/office/drawing/2014/main" id="{82B34A65-3277-4BF3-9613-ED8CBAAC2A0A}"/>
              </a:ext>
            </a:extLst>
          </p:cNvPr>
          <p:cNvSpPr/>
          <p:nvPr/>
        </p:nvSpPr>
        <p:spPr>
          <a:xfrm>
            <a:off x="864687" y="2594962"/>
            <a:ext cx="10093977" cy="2523704"/>
          </a:xfrm>
          <a:prstGeom prst="rect">
            <a:avLst/>
          </a:prstGeom>
          <a:ln w="19050">
            <a:solidFill>
              <a:schemeClr val="bg1">
                <a:lumMod val="50000"/>
              </a:schemeClr>
            </a:solidFill>
            <a:prstDash val="dash"/>
          </a:ln>
        </p:spPr>
        <p:txBody>
          <a:bodyPr wrap="square">
            <a:sp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pitchFamily="2"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pitchFamily="2"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pitchFamily="2"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pitchFamily="2" charset="-122"/>
                <a:cs typeface="+mn-cs"/>
              </a:defRPr>
            </a:lvl9pPr>
          </a:lstStyle>
          <a:p>
            <a:pPr marL="285750" marR="0" lvl="0" indent="-285750" eaLnBrk="1" fontAlgn="auto" hangingPunct="1">
              <a:lnSpc>
                <a:spcPct val="150000"/>
              </a:lnSpc>
              <a:spcBef>
                <a:spcPts val="600"/>
              </a:spcBef>
              <a:spcAft>
                <a:spcPts val="600"/>
              </a:spcAft>
              <a:buClrTx/>
              <a:buSzTx/>
              <a:buFont typeface="Wingdings" panose="05000000000000000000" pitchFamily="2" charset="2"/>
              <a:buChar char="ü"/>
              <a:defRPr/>
            </a:pPr>
            <a:r>
              <a:rPr lang="en-US" altLang="zh-CN" sz="2000"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eBPF</a:t>
            </a:r>
            <a:r>
              <a:rPr lang="zh-CN" altLang="en-US" sz="20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Kprobe</a:t>
            </a:r>
            <a:r>
              <a:rPr lang="zh-CN" altLang="en-US" sz="20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移植工作：</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lvl="0" eaLnBrk="1" fontAlgn="auto" hangingPunct="1">
              <a:lnSpc>
                <a:spcPct val="150000"/>
              </a:lnSpc>
              <a:spcBef>
                <a:spcPts val="0"/>
              </a:spcBef>
              <a:spcAft>
                <a:spcPts val="0"/>
              </a:spcAft>
              <a:defRPr/>
            </a:pPr>
            <a:r>
              <a:rPr lang="en-US" altLang="zh-CN" sz="1700" b="0" dirty="0">
                <a:solidFill>
                  <a:schemeClr val="tx1"/>
                </a:solidFill>
                <a:latin typeface="微软雅黑" panose="020B0503020204020204" pitchFamily="34" charset="-122"/>
                <a:ea typeface="微软雅黑" panose="020B0503020204020204" pitchFamily="34" charset="-122"/>
              </a:rPr>
              <a:t>1.   </a:t>
            </a:r>
            <a:r>
              <a:rPr lang="zh-CN" altLang="en-US" sz="1700" b="0" dirty="0">
                <a:solidFill>
                  <a:schemeClr val="tx1"/>
                </a:solidFill>
                <a:latin typeface="微软雅黑" panose="020B0503020204020204" pitchFamily="34" charset="-122"/>
                <a:ea typeface="微软雅黑" panose="020B0503020204020204" pitchFamily="34" charset="-122"/>
              </a:rPr>
              <a:t>将</a:t>
            </a:r>
            <a:r>
              <a:rPr lang="en-US" altLang="zh-CN" sz="1700" b="0" dirty="0" err="1">
                <a:solidFill>
                  <a:srgbClr val="FF0000"/>
                </a:solidFill>
                <a:latin typeface="微软雅黑" panose="020B0503020204020204" pitchFamily="34" charset="-122"/>
                <a:ea typeface="微软雅黑" panose="020B0503020204020204" pitchFamily="34" charset="-122"/>
              </a:rPr>
              <a:t>eBPF</a:t>
            </a:r>
            <a:r>
              <a:rPr lang="zh-CN" altLang="en-US" sz="1700" b="0" dirty="0">
                <a:solidFill>
                  <a:srgbClr val="FF0000"/>
                </a:solidFill>
                <a:latin typeface="微软雅黑" panose="020B0503020204020204" pitchFamily="34" charset="-122"/>
                <a:ea typeface="微软雅黑" panose="020B0503020204020204" pitchFamily="34" charset="-122"/>
              </a:rPr>
              <a:t>和</a:t>
            </a:r>
            <a:r>
              <a:rPr lang="en-US" altLang="zh-CN" sz="1700" b="0" dirty="0" err="1">
                <a:solidFill>
                  <a:srgbClr val="FF0000"/>
                </a:solidFill>
                <a:latin typeface="微软雅黑" panose="020B0503020204020204" pitchFamily="34" charset="-122"/>
                <a:ea typeface="微软雅黑" panose="020B0503020204020204" pitchFamily="34" charset="-122"/>
              </a:rPr>
              <a:t>kprobe</a:t>
            </a:r>
            <a:r>
              <a:rPr lang="zh-CN" altLang="en-US" sz="1700" b="0" dirty="0">
                <a:solidFill>
                  <a:srgbClr val="FF0000"/>
                </a:solidFill>
                <a:latin typeface="微软雅黑" panose="020B0503020204020204" pitchFamily="34" charset="-122"/>
                <a:ea typeface="微软雅黑" panose="020B0503020204020204" pitchFamily="34" charset="-122"/>
              </a:rPr>
              <a:t>模块移植到</a:t>
            </a:r>
            <a:r>
              <a:rPr lang="en-US" altLang="zh-CN" sz="1700" b="0" dirty="0" err="1">
                <a:solidFill>
                  <a:srgbClr val="FF0000"/>
                </a:solidFill>
                <a:latin typeface="微软雅黑" panose="020B0503020204020204" pitchFamily="34" charset="-122"/>
                <a:ea typeface="微软雅黑" panose="020B0503020204020204" pitchFamily="34" charset="-122"/>
              </a:rPr>
              <a:t>rCore</a:t>
            </a:r>
            <a:r>
              <a:rPr lang="en-US" altLang="zh-CN" sz="1700" b="0" dirty="0">
                <a:solidFill>
                  <a:srgbClr val="FF0000"/>
                </a:solidFill>
                <a:latin typeface="微软雅黑" panose="020B0503020204020204" pitchFamily="34" charset="-122"/>
                <a:ea typeface="微软雅黑" panose="020B0503020204020204" pitchFamily="34" charset="-122"/>
              </a:rPr>
              <a:t>-Tutorial</a:t>
            </a:r>
            <a:r>
              <a:rPr lang="zh-CN" altLang="en-US" sz="1700" b="0" dirty="0">
                <a:solidFill>
                  <a:schemeClr val="tx1"/>
                </a:solidFill>
                <a:latin typeface="微软雅黑" panose="020B0503020204020204" pitchFamily="34" charset="-122"/>
                <a:ea typeface="微软雅黑" panose="020B0503020204020204" pitchFamily="34" charset="-122"/>
              </a:rPr>
              <a:t>中并正常运行；</a:t>
            </a:r>
          </a:p>
          <a:p>
            <a:pPr marL="342900" lvl="0" indent="-342900" eaLnBrk="1" fontAlgn="auto" hangingPunct="1">
              <a:lnSpc>
                <a:spcPct val="150000"/>
              </a:lnSpc>
              <a:spcBef>
                <a:spcPts val="0"/>
              </a:spcBef>
              <a:spcAft>
                <a:spcPts val="0"/>
              </a:spcAft>
              <a:buAutoNum type="arabicPeriod" startAt="2"/>
              <a:defRPr/>
            </a:pPr>
            <a:r>
              <a:rPr lang="zh-CN" altLang="en-US" sz="1700" b="0" dirty="0">
                <a:solidFill>
                  <a:schemeClr val="tx1"/>
                </a:solidFill>
                <a:latin typeface="微软雅黑" panose="020B0503020204020204" pitchFamily="34" charset="-122"/>
                <a:ea typeface="微软雅黑" panose="020B0503020204020204" pitchFamily="34" charset="-122"/>
              </a:rPr>
              <a:t>实现并优化</a:t>
            </a:r>
            <a:r>
              <a:rPr lang="zh-CN" altLang="en-US" sz="1700" b="0" dirty="0">
                <a:solidFill>
                  <a:srgbClr val="FF0000"/>
                </a:solidFill>
                <a:latin typeface="微软雅黑" panose="020B0503020204020204" pitchFamily="34" charset="-122"/>
                <a:ea typeface="微软雅黑" panose="020B0503020204020204" pitchFamily="34" charset="-122"/>
              </a:rPr>
              <a:t>符号解析</a:t>
            </a:r>
            <a:r>
              <a:rPr lang="zh-CN" altLang="en-US" sz="1700" b="0" dirty="0">
                <a:solidFill>
                  <a:schemeClr val="tx1"/>
                </a:solidFill>
                <a:latin typeface="微软雅黑" panose="020B0503020204020204" pitchFamily="34" charset="-122"/>
                <a:ea typeface="微软雅黑" panose="020B0503020204020204" pitchFamily="34" charset="-122"/>
              </a:rPr>
              <a:t>功能，主要包括内核实现和外部插件实现</a:t>
            </a:r>
            <a:endParaRPr lang="en-US" altLang="zh-CN" sz="1700" b="0" dirty="0">
              <a:solidFill>
                <a:schemeClr val="tx1"/>
              </a:solidFill>
              <a:latin typeface="微软雅黑" panose="020B0503020204020204" pitchFamily="34" charset="-122"/>
              <a:ea typeface="微软雅黑" panose="020B0503020204020204" pitchFamily="34" charset="-122"/>
            </a:endParaRPr>
          </a:p>
          <a:p>
            <a:pPr marL="742950" lvl="1" indent="-285750" eaLnBrk="1" fontAlgn="auto" hangingPunct="1">
              <a:lnSpc>
                <a:spcPct val="150000"/>
              </a:lnSpc>
              <a:spcBef>
                <a:spcPts val="0"/>
              </a:spcBef>
              <a:spcAft>
                <a:spcPts val="0"/>
              </a:spcAft>
              <a:buFont typeface="Wingdings" panose="05000000000000000000" pitchFamily="2" charset="2"/>
              <a:buChar char="Ø"/>
              <a:defRPr/>
            </a:pPr>
            <a:r>
              <a:rPr lang="zh-CN" altLang="en-US" sz="1600" b="0" dirty="0">
                <a:solidFill>
                  <a:schemeClr val="accent5">
                    <a:lumMod val="50000"/>
                  </a:schemeClr>
                </a:solidFill>
                <a:latin typeface="微软雅黑" panose="020B0503020204020204" pitchFamily="34" charset="-122"/>
                <a:ea typeface="微软雅黑" panose="020B0503020204020204" pitchFamily="34" charset="-122"/>
              </a:rPr>
              <a:t>内核实现：在内核中搜索嵌入的符号表，可移植性强，但由于查找符号表时</a:t>
            </a:r>
            <a:r>
              <a:rPr lang="en-US" altLang="zh-CN" sz="1600" b="0" dirty="0">
                <a:solidFill>
                  <a:schemeClr val="accent5">
                    <a:lumMod val="50000"/>
                  </a:schemeClr>
                </a:solidFill>
                <a:latin typeface="微软雅黑" panose="020B0503020204020204" pitchFamily="34" charset="-122"/>
                <a:ea typeface="微软雅黑" panose="020B0503020204020204" pitchFamily="34" charset="-122"/>
              </a:rPr>
              <a:t>OS</a:t>
            </a:r>
            <a:r>
              <a:rPr lang="zh-CN" altLang="en-US" sz="1600" b="0" dirty="0">
                <a:solidFill>
                  <a:schemeClr val="accent5">
                    <a:lumMod val="50000"/>
                  </a:schemeClr>
                </a:solidFill>
                <a:latin typeface="微软雅黑" panose="020B0503020204020204" pitchFamily="34" charset="-122"/>
                <a:ea typeface="微软雅黑" panose="020B0503020204020204" pitchFamily="34" charset="-122"/>
              </a:rPr>
              <a:t>停止，效率较低</a:t>
            </a:r>
          </a:p>
          <a:p>
            <a:pPr lvl="0" eaLnBrk="1" fontAlgn="auto" hangingPunct="1">
              <a:lnSpc>
                <a:spcPct val="150000"/>
              </a:lnSpc>
              <a:spcBef>
                <a:spcPts val="0"/>
              </a:spcBef>
              <a:spcAft>
                <a:spcPts val="0"/>
              </a:spcAft>
              <a:defRPr/>
            </a:pPr>
            <a:r>
              <a:rPr lang="en-US" altLang="zh-CN" sz="1700" b="0" dirty="0">
                <a:solidFill>
                  <a:schemeClr val="tx1"/>
                </a:solidFill>
                <a:latin typeface="微软雅黑" panose="020B0503020204020204" pitchFamily="34" charset="-122"/>
                <a:ea typeface="微软雅黑" panose="020B0503020204020204" pitchFamily="34" charset="-122"/>
              </a:rPr>
              <a:t>3.   </a:t>
            </a:r>
            <a:r>
              <a:rPr lang="zh-CN" altLang="en-US" sz="1700" b="0" dirty="0">
                <a:solidFill>
                  <a:schemeClr val="tx1"/>
                </a:solidFill>
                <a:latin typeface="微软雅黑" panose="020B0503020204020204" pitchFamily="34" charset="-122"/>
                <a:ea typeface="微软雅黑" panose="020B0503020204020204" pitchFamily="34" charset="-122"/>
              </a:rPr>
              <a:t>进一步实现</a:t>
            </a:r>
            <a:r>
              <a:rPr lang="zh-CN" altLang="en-US" sz="1700" b="0" dirty="0">
                <a:solidFill>
                  <a:srgbClr val="FF0000"/>
                </a:solidFill>
                <a:latin typeface="微软雅黑" panose="020B0503020204020204" pitchFamily="34" charset="-122"/>
                <a:ea typeface="微软雅黑" panose="020B0503020204020204" pitchFamily="34" charset="-122"/>
              </a:rPr>
              <a:t>外部符号解析</a:t>
            </a:r>
            <a:r>
              <a:rPr lang="zh-CN" altLang="en-US" sz="1700" b="0" dirty="0">
                <a:solidFill>
                  <a:schemeClr val="tx1"/>
                </a:solidFill>
                <a:latin typeface="微软雅黑" panose="020B0503020204020204" pitchFamily="34" charset="-122"/>
                <a:ea typeface="微软雅黑" panose="020B0503020204020204" pitchFamily="34" charset="-122"/>
              </a:rPr>
              <a:t>，提升</a:t>
            </a:r>
            <a:r>
              <a:rPr lang="en-US" altLang="zh-CN" sz="1700" b="0" dirty="0" err="1">
                <a:solidFill>
                  <a:schemeClr val="tx1"/>
                </a:solidFill>
                <a:latin typeface="微软雅黑" panose="020B0503020204020204" pitchFamily="34" charset="-122"/>
                <a:ea typeface="微软雅黑" panose="020B0503020204020204" pitchFamily="34" charset="-122"/>
              </a:rPr>
              <a:t>Kprobe</a:t>
            </a:r>
            <a:r>
              <a:rPr lang="zh-CN" altLang="en-US" sz="1700" b="0" dirty="0">
                <a:solidFill>
                  <a:schemeClr val="tx1"/>
                </a:solidFill>
                <a:latin typeface="微软雅黑" panose="020B0503020204020204" pitchFamily="34" charset="-122"/>
                <a:ea typeface="微软雅黑" panose="020B0503020204020204" pitchFamily="34" charset="-122"/>
              </a:rPr>
              <a:t>运行效率</a:t>
            </a:r>
            <a:endParaRPr lang="en-US" altLang="zh-CN" sz="1700" b="0" dirty="0">
              <a:solidFill>
                <a:schemeClr val="tx1"/>
              </a:solidFill>
              <a:latin typeface="微软雅黑" panose="020B0503020204020204" pitchFamily="34" charset="-122"/>
              <a:ea typeface="微软雅黑" panose="020B0503020204020204" pitchFamily="34" charset="-122"/>
            </a:endParaRPr>
          </a:p>
          <a:p>
            <a:pPr lvl="0" eaLnBrk="1" fontAlgn="auto" hangingPunct="1">
              <a:lnSpc>
                <a:spcPct val="150000"/>
              </a:lnSpc>
              <a:spcBef>
                <a:spcPts val="0"/>
              </a:spcBef>
              <a:spcAft>
                <a:spcPts val="0"/>
              </a:spcAft>
              <a:defRPr/>
            </a:pPr>
            <a:r>
              <a:rPr lang="en-US" altLang="zh-CN" sz="1700" b="0" dirty="0">
                <a:solidFill>
                  <a:schemeClr val="tx1"/>
                </a:solidFill>
                <a:latin typeface="微软雅黑" panose="020B0503020204020204" pitchFamily="34" charset="-122"/>
                <a:ea typeface="微软雅黑" panose="020B0503020204020204" pitchFamily="34" charset="-122"/>
              </a:rPr>
              <a:t>      </a:t>
            </a:r>
            <a:r>
              <a:rPr lang="zh-CN" altLang="en-US" sz="1700" b="0" dirty="0">
                <a:solidFill>
                  <a:schemeClr val="tx1"/>
                </a:solidFill>
                <a:latin typeface="微软雅黑" panose="020B0503020204020204" pitchFamily="34" charset="-122"/>
                <a:ea typeface="微软雅黑" panose="020B0503020204020204" pitchFamily="34" charset="-122"/>
              </a:rPr>
              <a:t>将符号解析功能转移到了</a:t>
            </a:r>
            <a:r>
              <a:rPr lang="en-US" altLang="zh-CN" sz="1700" b="0" dirty="0" err="1">
                <a:solidFill>
                  <a:srgbClr val="FF0000"/>
                </a:solidFill>
                <a:latin typeface="微软雅黑" panose="020B0503020204020204" pitchFamily="34" charset="-122"/>
                <a:ea typeface="微软雅黑" panose="020B0503020204020204" pitchFamily="34" charset="-122"/>
              </a:rPr>
              <a:t>VSCode</a:t>
            </a:r>
            <a:r>
              <a:rPr lang="zh-CN" altLang="en-US" sz="1700" b="0" dirty="0">
                <a:solidFill>
                  <a:srgbClr val="FF0000"/>
                </a:solidFill>
                <a:latin typeface="微软雅黑" panose="020B0503020204020204" pitchFamily="34" charset="-122"/>
                <a:ea typeface="微软雅黑" panose="020B0503020204020204" pitchFamily="34" charset="-122"/>
              </a:rPr>
              <a:t>插件</a:t>
            </a:r>
            <a:r>
              <a:rPr lang="zh-CN" altLang="en-US" sz="1700" b="0" dirty="0">
                <a:solidFill>
                  <a:schemeClr val="tx1"/>
                </a:solidFill>
                <a:latin typeface="微软雅黑" panose="020B0503020204020204" pitchFamily="34" charset="-122"/>
                <a:ea typeface="微软雅黑" panose="020B0503020204020204" pitchFamily="34" charset="-122"/>
              </a:rPr>
              <a:t>来实现。</a:t>
            </a:r>
          </a:p>
        </p:txBody>
      </p:sp>
      <p:sp>
        <p:nvSpPr>
          <p:cNvPr id="4" name="灯片编号占位符 3">
            <a:extLst>
              <a:ext uri="{FF2B5EF4-FFF2-40B4-BE49-F238E27FC236}">
                <a16:creationId xmlns:a16="http://schemas.microsoft.com/office/drawing/2014/main" id="{208DA896-B37E-4180-AD92-69336E6A6110}"/>
              </a:ext>
            </a:extLst>
          </p:cNvPr>
          <p:cNvSpPr>
            <a:spLocks noGrp="1"/>
          </p:cNvSpPr>
          <p:nvPr>
            <p:ph type="sldNum" sz="quarter" idx="12"/>
          </p:nvPr>
        </p:nvSpPr>
        <p:spPr/>
        <p:txBody>
          <a:bodyPr/>
          <a:lstStyle/>
          <a:p>
            <a:fld id="{9D55DC8D-C4F0-4F0D-B826-92573808DA56}" type="slidenum">
              <a:rPr lang="zh-CN" altLang="en-US" smtClean="0"/>
              <a:pPr/>
              <a:t>10</a:t>
            </a:fld>
            <a:endParaRPr lang="zh-CN" altLang="en-US"/>
          </a:p>
        </p:txBody>
      </p:sp>
    </p:spTree>
    <p:extLst>
      <p:ext uri="{BB962C8B-B14F-4D97-AF65-F5344CB8AC3E}">
        <p14:creationId xmlns:p14="http://schemas.microsoft.com/office/powerpoint/2010/main" val="1823858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313592" y="254000"/>
            <a:ext cx="8878407"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a:grpSpLocks/>
          </p:cNvGrpSpPr>
          <p:nvPr/>
        </p:nvGrpSpPr>
        <p:grpSpPr bwMode="auto">
          <a:xfrm>
            <a:off x="502737" y="82550"/>
            <a:ext cx="3148022" cy="585788"/>
            <a:chOff x="503436" y="82976"/>
            <a:chExt cx="3146852" cy="584775"/>
          </a:xfrm>
        </p:grpSpPr>
        <p:sp>
          <p:nvSpPr>
            <p:cNvPr id="7251" name="文本框 3"/>
            <p:cNvSpPr txBox="1">
              <a:spLocks noChangeArrowheads="1"/>
            </p:cNvSpPr>
            <p:nvPr/>
          </p:nvSpPr>
          <p:spPr bwMode="auto">
            <a:xfrm>
              <a:off x="800100" y="111278"/>
              <a:ext cx="2850188"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研究内容</a:t>
              </a:r>
            </a:p>
          </p:txBody>
        </p:sp>
        <p:sp>
          <p:nvSpPr>
            <p:cNvPr id="6" name="文本框 5"/>
            <p:cNvSpPr txBox="1"/>
            <p:nvPr/>
          </p:nvSpPr>
          <p:spPr>
            <a:xfrm>
              <a:off x="503436" y="82976"/>
              <a:ext cx="723631" cy="584775"/>
            </a:xfrm>
            <a:prstGeom prst="rect">
              <a:avLst/>
            </a:prstGeom>
            <a:noFill/>
          </p:spPr>
          <p:txBody>
            <a:bodyPr>
              <a:spAutoFit/>
            </a:bodyPr>
            <a:lstStyle/>
            <a:p>
              <a:pPr algn="ctr" eaLnBrk="1" hangingPunct="1">
                <a:defRPr/>
              </a:pPr>
              <a:r>
                <a:rPr lang="en-US" altLang="zh-CN" sz="3200" dirty="0">
                  <a:solidFill>
                    <a:srgbClr val="044875"/>
                  </a:solidFill>
                  <a:latin typeface="Impact" pitchFamily="34" charset="0"/>
                </a:rPr>
                <a:t>03</a:t>
              </a:r>
              <a:endParaRPr lang="zh-CN" altLang="en-US" sz="3200" dirty="0">
                <a:solidFill>
                  <a:srgbClr val="044875"/>
                </a:solidFill>
                <a:latin typeface="Impact" pitchFamily="34" charset="0"/>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1" y="6621463"/>
            <a:ext cx="1156652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1" name="图片 10">
            <a:extLst>
              <a:ext uri="{FF2B5EF4-FFF2-40B4-BE49-F238E27FC236}">
                <a16:creationId xmlns:a16="http://schemas.microsoft.com/office/drawing/2014/main" id="{5C324340-CAC2-41B6-9D82-F519310D1479}"/>
              </a:ext>
            </a:extLst>
          </p:cNvPr>
          <p:cNvPicPr>
            <a:picLocks noChangeAspect="1"/>
          </p:cNvPicPr>
          <p:nvPr/>
        </p:nvPicPr>
        <p:blipFill>
          <a:blip r:embed="rId3"/>
          <a:stretch>
            <a:fillRect/>
          </a:stretch>
        </p:blipFill>
        <p:spPr>
          <a:xfrm>
            <a:off x="342311" y="1013813"/>
            <a:ext cx="7743451" cy="2170327"/>
          </a:xfrm>
          <a:prstGeom prst="rect">
            <a:avLst/>
          </a:prstGeom>
        </p:spPr>
      </p:pic>
      <p:pic>
        <p:nvPicPr>
          <p:cNvPr id="20" name="图片 19">
            <a:extLst>
              <a:ext uri="{FF2B5EF4-FFF2-40B4-BE49-F238E27FC236}">
                <a16:creationId xmlns:a16="http://schemas.microsoft.com/office/drawing/2014/main" id="{7F8B50B3-CAE4-479B-8082-92456CB489FB}"/>
              </a:ext>
            </a:extLst>
          </p:cNvPr>
          <p:cNvPicPr>
            <a:picLocks noChangeAspect="1"/>
          </p:cNvPicPr>
          <p:nvPr/>
        </p:nvPicPr>
        <p:blipFill>
          <a:blip r:embed="rId4"/>
          <a:stretch>
            <a:fillRect/>
          </a:stretch>
        </p:blipFill>
        <p:spPr>
          <a:xfrm>
            <a:off x="6948594" y="3501551"/>
            <a:ext cx="5302577" cy="2662943"/>
          </a:xfrm>
          <a:prstGeom prst="rect">
            <a:avLst/>
          </a:prstGeom>
        </p:spPr>
      </p:pic>
      <p:sp>
        <p:nvSpPr>
          <p:cNvPr id="22" name="文本框 21">
            <a:extLst>
              <a:ext uri="{FF2B5EF4-FFF2-40B4-BE49-F238E27FC236}">
                <a16:creationId xmlns:a16="http://schemas.microsoft.com/office/drawing/2014/main" id="{839AD20F-B0D1-4204-BEF0-F2E4A064C00A}"/>
              </a:ext>
            </a:extLst>
          </p:cNvPr>
          <p:cNvSpPr txBox="1"/>
          <p:nvPr/>
        </p:nvSpPr>
        <p:spPr>
          <a:xfrm>
            <a:off x="369974" y="4007141"/>
            <a:ext cx="6523985"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基于</a:t>
            </a:r>
            <a:r>
              <a:rPr lang="en-US" altLang="zh-CN" sz="2000" dirty="0" err="1">
                <a:latin typeface="微软雅黑" panose="020B0503020204020204" pitchFamily="34" charset="-122"/>
                <a:ea typeface="微软雅黑" panose="020B0503020204020204" pitchFamily="34" charset="-122"/>
              </a:rPr>
              <a:t>VSCode</a:t>
            </a:r>
            <a:r>
              <a:rPr lang="zh-CN" altLang="en-US" sz="2000" dirty="0">
                <a:latin typeface="微软雅黑" panose="020B0503020204020204" pitchFamily="34" charset="-122"/>
                <a:ea typeface="微软雅黑" panose="020B0503020204020204" pitchFamily="34" charset="-122"/>
              </a:rPr>
              <a:t>提供的</a:t>
            </a:r>
            <a:r>
              <a:rPr lang="zh-CN" altLang="en-US" sz="2000" dirty="0">
                <a:solidFill>
                  <a:srgbClr val="FF0000"/>
                </a:solidFill>
                <a:latin typeface="微软雅黑" panose="020B0503020204020204" pitchFamily="34" charset="-122"/>
                <a:ea typeface="微软雅黑" panose="020B0503020204020204" pitchFamily="34" charset="-122"/>
              </a:rPr>
              <a:t>调试适配器协议</a:t>
            </a:r>
            <a:r>
              <a:rPr lang="zh-CN" altLang="en-US" sz="2000" dirty="0">
                <a:latin typeface="微软雅黑" panose="020B0503020204020204" pitchFamily="34" charset="-122"/>
                <a:ea typeface="微软雅黑" panose="020B0503020204020204" pitchFamily="34" charset="-122"/>
              </a:rPr>
              <a:t>，设计了调试器架构</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在操作系统中收集的调试信息（包括</a:t>
            </a:r>
            <a:r>
              <a:rPr lang="en-US" altLang="zh-CN" sz="2000" dirty="0">
                <a:solidFill>
                  <a:srgbClr val="FF0000"/>
                </a:solidFill>
                <a:latin typeface="微软雅黑" panose="020B0503020204020204" pitchFamily="34" charset="-122"/>
                <a:ea typeface="微软雅黑" panose="020B0503020204020204" pitchFamily="34" charset="-122"/>
              </a:rPr>
              <a:t>GDB</a:t>
            </a:r>
            <a:r>
              <a:rPr lang="zh-CN" altLang="en-US" sz="2000" dirty="0">
                <a:solidFill>
                  <a:srgbClr val="FF0000"/>
                </a:solidFill>
                <a:latin typeface="微软雅黑" panose="020B0503020204020204" pitchFamily="34" charset="-122"/>
                <a:ea typeface="微软雅黑" panose="020B0503020204020204" pitchFamily="34" charset="-122"/>
              </a:rPr>
              <a:t>服务器和</a:t>
            </a:r>
            <a:r>
              <a:rPr lang="en-US" altLang="zh-CN" sz="2000" dirty="0" err="1">
                <a:solidFill>
                  <a:srgbClr val="FF0000"/>
                </a:solidFill>
                <a:latin typeface="微软雅黑" panose="020B0503020204020204" pitchFamily="34" charset="-122"/>
                <a:ea typeface="微软雅黑" panose="020B0503020204020204" pitchFamily="34" charset="-122"/>
              </a:rPr>
              <a:t>eBPF</a:t>
            </a:r>
            <a:r>
              <a:rPr lang="zh-CN" altLang="en-US" sz="2000" dirty="0">
                <a:solidFill>
                  <a:srgbClr val="FF0000"/>
                </a:solidFill>
                <a:latin typeface="微软雅黑" panose="020B0503020204020204" pitchFamily="34" charset="-122"/>
                <a:ea typeface="微软雅黑" panose="020B0503020204020204" pitchFamily="34" charset="-122"/>
              </a:rPr>
              <a:t>收集到的</a:t>
            </a:r>
            <a:r>
              <a:rPr lang="zh-CN" altLang="en-US" sz="2000" dirty="0">
                <a:latin typeface="微软雅黑" panose="020B0503020204020204" pitchFamily="34" charset="-122"/>
                <a:ea typeface="微软雅黑" panose="020B0503020204020204" pitchFamily="34" charset="-122"/>
              </a:rPr>
              <a:t>）都由</a:t>
            </a:r>
            <a:r>
              <a:rPr lang="en-US" altLang="zh-CN" sz="2000" dirty="0">
                <a:solidFill>
                  <a:srgbClr val="FF0000"/>
                </a:solidFill>
                <a:latin typeface="微软雅黑" panose="020B0503020204020204" pitchFamily="34" charset="-122"/>
                <a:ea typeface="微软雅黑" panose="020B0503020204020204" pitchFamily="34" charset="-122"/>
              </a:rPr>
              <a:t>GDB</a:t>
            </a:r>
            <a:r>
              <a:rPr lang="zh-CN" altLang="en-US" sz="2000" dirty="0">
                <a:latin typeface="微软雅黑" panose="020B0503020204020204" pitchFamily="34" charset="-122"/>
                <a:ea typeface="微软雅黑" panose="020B0503020204020204" pitchFamily="34" charset="-122"/>
              </a:rPr>
              <a:t>传递给调试适配器，再由调试适配器传递给用户。</a:t>
            </a:r>
          </a:p>
        </p:txBody>
      </p:sp>
      <p:sp>
        <p:nvSpPr>
          <p:cNvPr id="4" name="灯片编号占位符 3">
            <a:extLst>
              <a:ext uri="{FF2B5EF4-FFF2-40B4-BE49-F238E27FC236}">
                <a16:creationId xmlns:a16="http://schemas.microsoft.com/office/drawing/2014/main" id="{916361BF-4CDB-4E5C-991F-58BE4C4BE6F9}"/>
              </a:ext>
            </a:extLst>
          </p:cNvPr>
          <p:cNvSpPr>
            <a:spLocks noGrp="1"/>
          </p:cNvSpPr>
          <p:nvPr>
            <p:ph type="sldNum" sz="quarter" idx="12"/>
          </p:nvPr>
        </p:nvSpPr>
        <p:spPr/>
        <p:txBody>
          <a:bodyPr/>
          <a:lstStyle/>
          <a:p>
            <a:fld id="{9D55DC8D-C4F0-4F0D-B826-92573808DA56}" type="slidenum">
              <a:rPr lang="zh-CN" altLang="en-US" smtClean="0"/>
              <a:pPr/>
              <a:t>11</a:t>
            </a:fld>
            <a:endParaRPr lang="zh-CN" altLang="en-US"/>
          </a:p>
        </p:txBody>
      </p:sp>
    </p:spTree>
    <p:extLst>
      <p:ext uri="{BB962C8B-B14F-4D97-AF65-F5344CB8AC3E}">
        <p14:creationId xmlns:p14="http://schemas.microsoft.com/office/powerpoint/2010/main" val="3040419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313592" y="254000"/>
            <a:ext cx="8878407"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a:grpSpLocks/>
          </p:cNvGrpSpPr>
          <p:nvPr/>
        </p:nvGrpSpPr>
        <p:grpSpPr bwMode="auto">
          <a:xfrm>
            <a:off x="502737" y="82550"/>
            <a:ext cx="3148022" cy="585788"/>
            <a:chOff x="503436" y="82976"/>
            <a:chExt cx="3146852" cy="584775"/>
          </a:xfrm>
        </p:grpSpPr>
        <p:sp>
          <p:nvSpPr>
            <p:cNvPr id="7251" name="文本框 3"/>
            <p:cNvSpPr txBox="1">
              <a:spLocks noChangeArrowheads="1"/>
            </p:cNvSpPr>
            <p:nvPr/>
          </p:nvSpPr>
          <p:spPr bwMode="auto">
            <a:xfrm>
              <a:off x="800100" y="111278"/>
              <a:ext cx="2850188"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研究内容</a:t>
              </a:r>
            </a:p>
          </p:txBody>
        </p:sp>
        <p:sp>
          <p:nvSpPr>
            <p:cNvPr id="6" name="文本框 5"/>
            <p:cNvSpPr txBox="1"/>
            <p:nvPr/>
          </p:nvSpPr>
          <p:spPr>
            <a:xfrm>
              <a:off x="503436" y="82976"/>
              <a:ext cx="723631" cy="584775"/>
            </a:xfrm>
            <a:prstGeom prst="rect">
              <a:avLst/>
            </a:prstGeom>
            <a:noFill/>
          </p:spPr>
          <p:txBody>
            <a:bodyPr>
              <a:spAutoFit/>
            </a:bodyPr>
            <a:lstStyle/>
            <a:p>
              <a:pPr algn="ctr" eaLnBrk="1" hangingPunct="1">
                <a:defRPr/>
              </a:pPr>
              <a:r>
                <a:rPr lang="en-US" altLang="zh-CN" sz="3200" dirty="0">
                  <a:solidFill>
                    <a:srgbClr val="044875"/>
                  </a:solidFill>
                  <a:latin typeface="Impact" pitchFamily="34" charset="0"/>
                </a:rPr>
                <a:t>03</a:t>
              </a:r>
              <a:endParaRPr lang="zh-CN" altLang="en-US" sz="3200" dirty="0">
                <a:solidFill>
                  <a:srgbClr val="044875"/>
                </a:solidFill>
                <a:latin typeface="Impact" pitchFamily="34" charset="0"/>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1" y="6621463"/>
            <a:ext cx="1156652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矩形 12">
            <a:extLst>
              <a:ext uri="{FF2B5EF4-FFF2-40B4-BE49-F238E27FC236}">
                <a16:creationId xmlns:a16="http://schemas.microsoft.com/office/drawing/2014/main" id="{140F9DDE-1EF9-4320-8DA3-CD45E959432B}"/>
              </a:ext>
            </a:extLst>
          </p:cNvPr>
          <p:cNvSpPr/>
          <p:nvPr/>
        </p:nvSpPr>
        <p:spPr>
          <a:xfrm>
            <a:off x="736272" y="1033061"/>
            <a:ext cx="10093977" cy="1800493"/>
          </a:xfrm>
          <a:prstGeom prst="rect">
            <a:avLst/>
          </a:prstGeom>
          <a:ln w="19050">
            <a:solidFill>
              <a:schemeClr val="bg1">
                <a:lumMod val="50000"/>
              </a:schemeClr>
            </a:solidFill>
            <a:prstDash val="dash"/>
          </a:ln>
        </p:spPr>
        <p:txBody>
          <a:bodyPr wrap="square">
            <a:sp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pitchFamily="2"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pitchFamily="2"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pitchFamily="2"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pitchFamily="2" charset="-122"/>
                <a:cs typeface="+mn-cs"/>
              </a:defRPr>
            </a:lvl9pPr>
          </a:lstStyle>
          <a:p>
            <a:pPr marL="285750" marR="0" lvl="0" indent="-285750" eaLnBrk="1" fontAlgn="auto" hangingPunct="1">
              <a:lnSpc>
                <a:spcPct val="150000"/>
              </a:lnSpc>
              <a:spcBef>
                <a:spcPts val="600"/>
              </a:spcBef>
              <a:spcAft>
                <a:spcPts val="600"/>
              </a:spcAft>
              <a:buClrTx/>
              <a:buSzTx/>
              <a:buFont typeface="Wingdings" panose="05000000000000000000" pitchFamily="2" charset="2"/>
              <a:buChar char="ü"/>
              <a:defRPr/>
            </a:pPr>
            <a:r>
              <a:rPr lang="en-US" altLang="zh-CN" sz="2000"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eBPF</a:t>
            </a:r>
            <a:r>
              <a:rPr lang="zh-CN" altLang="en-US" sz="20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的数据输出：</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eaLnBrk="1" fontAlgn="auto" hangingPunct="1">
              <a:spcBef>
                <a:spcPts val="600"/>
              </a:spcBef>
              <a:spcAft>
                <a:spcPts val="600"/>
              </a:spcAft>
              <a:buClrTx/>
              <a:buSzTx/>
              <a:buFont typeface="+mj-lt"/>
              <a:buAutoNum type="arabicPeriod"/>
              <a:defRPr/>
            </a:pPr>
            <a:r>
              <a:rPr lang="zh-CN" altLang="en-US" sz="1700" b="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为了在调试界面进行</a:t>
            </a:r>
            <a:r>
              <a:rPr lang="en-US" altLang="zh-CN" sz="1700" b="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eBPF</a:t>
            </a:r>
            <a:r>
              <a:rPr lang="zh-CN" altLang="en-US" sz="1700" b="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调试， </a:t>
            </a:r>
            <a:r>
              <a:rPr lang="en-US" altLang="zh-CN" sz="1700" b="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eBPF</a:t>
            </a:r>
            <a:r>
              <a:rPr lang="en-US" altLang="zh-CN" sz="1700" b="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700" b="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调试数据需要</a:t>
            </a:r>
            <a:r>
              <a:rPr lang="zh-CN" altLang="en-US" sz="1700" b="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输出到 </a:t>
            </a:r>
            <a:r>
              <a:rPr lang="en-US" altLang="zh-CN" sz="1700" b="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VSCode</a:t>
            </a:r>
            <a:r>
              <a:rPr lang="zh-CN" altLang="en-US" sz="1700" b="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p>
          <a:p>
            <a:pPr marL="342900" marR="0" lvl="0" indent="-342900" eaLnBrk="1" fontAlgn="auto" hangingPunct="1">
              <a:spcBef>
                <a:spcPts val="600"/>
              </a:spcBef>
              <a:spcAft>
                <a:spcPts val="600"/>
              </a:spcAft>
              <a:buClrTx/>
              <a:buSzTx/>
              <a:buFont typeface="+mj-lt"/>
              <a:buAutoNum type="arabicPeriod"/>
              <a:defRPr/>
            </a:pPr>
            <a:r>
              <a:rPr lang="zh-CN" altLang="en-US" sz="1700" b="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使用</a:t>
            </a:r>
            <a:r>
              <a:rPr lang="zh-CN" altLang="en-US" sz="1700" b="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专用串口</a:t>
            </a:r>
            <a:r>
              <a:rPr lang="zh-CN" altLang="en-US" sz="1700" b="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进行信息输出。</a:t>
            </a:r>
          </a:p>
          <a:p>
            <a:pPr marL="342900" marR="0" lvl="0" indent="-342900" eaLnBrk="1" fontAlgn="auto" hangingPunct="1">
              <a:spcBef>
                <a:spcPts val="600"/>
              </a:spcBef>
              <a:spcAft>
                <a:spcPts val="600"/>
              </a:spcAft>
              <a:buClrTx/>
              <a:buSzTx/>
              <a:buFont typeface="+mj-lt"/>
              <a:buAutoNum type="arabicPeriod"/>
              <a:defRPr/>
            </a:pPr>
            <a:r>
              <a:rPr lang="zh-CN" altLang="en-US" sz="1700" b="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为了和原有的</a:t>
            </a:r>
            <a:r>
              <a:rPr lang="en-US" altLang="zh-CN" sz="1700" b="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GDB</a:t>
            </a:r>
            <a:r>
              <a:rPr lang="zh-CN" altLang="en-US" sz="1700" b="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断点配合使用，</a:t>
            </a:r>
            <a:r>
              <a:rPr lang="en-US" altLang="zh-CN" sz="1700" b="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700" b="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eBPF</a:t>
            </a:r>
            <a:r>
              <a:rPr lang="zh-CN" altLang="en-US" sz="1700" b="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处理模块将调试数据输入</a:t>
            </a:r>
            <a:r>
              <a:rPr lang="en-US" altLang="zh-CN" sz="1700" b="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GDB</a:t>
            </a:r>
            <a:r>
              <a:rPr lang="zh-CN" altLang="en-US" sz="1700" b="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，再由</a:t>
            </a:r>
            <a:r>
              <a:rPr lang="en-US" altLang="zh-CN" sz="1700" b="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GDB</a:t>
            </a:r>
            <a:r>
              <a:rPr lang="zh-CN" altLang="en-US" sz="1700" b="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输送到 </a:t>
            </a:r>
            <a:r>
              <a:rPr lang="en-US" altLang="zh-CN" sz="1700" b="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VSCode</a:t>
            </a:r>
            <a:r>
              <a:rPr lang="zh-CN" altLang="en-US" sz="1700" b="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p>
        </p:txBody>
      </p:sp>
      <p:pic>
        <p:nvPicPr>
          <p:cNvPr id="7" name="图片 6">
            <a:extLst>
              <a:ext uri="{FF2B5EF4-FFF2-40B4-BE49-F238E27FC236}">
                <a16:creationId xmlns:a16="http://schemas.microsoft.com/office/drawing/2014/main" id="{9189945F-F771-4B9F-8808-651EF5F05306}"/>
              </a:ext>
            </a:extLst>
          </p:cNvPr>
          <p:cNvPicPr>
            <a:picLocks noChangeAspect="1"/>
          </p:cNvPicPr>
          <p:nvPr/>
        </p:nvPicPr>
        <p:blipFill>
          <a:blip r:embed="rId3"/>
          <a:stretch>
            <a:fillRect/>
          </a:stretch>
        </p:blipFill>
        <p:spPr>
          <a:xfrm>
            <a:off x="199899" y="3747330"/>
            <a:ext cx="11720282" cy="1800493"/>
          </a:xfrm>
          <a:prstGeom prst="rect">
            <a:avLst/>
          </a:prstGeom>
        </p:spPr>
      </p:pic>
      <p:sp>
        <p:nvSpPr>
          <p:cNvPr id="4" name="灯片编号占位符 3">
            <a:extLst>
              <a:ext uri="{FF2B5EF4-FFF2-40B4-BE49-F238E27FC236}">
                <a16:creationId xmlns:a16="http://schemas.microsoft.com/office/drawing/2014/main" id="{292FF68D-E3D3-4841-9537-8266D64DE139}"/>
              </a:ext>
            </a:extLst>
          </p:cNvPr>
          <p:cNvSpPr>
            <a:spLocks noGrp="1"/>
          </p:cNvSpPr>
          <p:nvPr>
            <p:ph type="sldNum" sz="quarter" idx="12"/>
          </p:nvPr>
        </p:nvSpPr>
        <p:spPr/>
        <p:txBody>
          <a:bodyPr/>
          <a:lstStyle/>
          <a:p>
            <a:fld id="{9D55DC8D-C4F0-4F0D-B826-92573808DA56}" type="slidenum">
              <a:rPr lang="zh-CN" altLang="en-US" smtClean="0"/>
              <a:pPr/>
              <a:t>12</a:t>
            </a:fld>
            <a:endParaRPr lang="zh-CN" altLang="en-US"/>
          </a:p>
        </p:txBody>
      </p:sp>
    </p:spTree>
    <p:extLst>
      <p:ext uri="{BB962C8B-B14F-4D97-AF65-F5344CB8AC3E}">
        <p14:creationId xmlns:p14="http://schemas.microsoft.com/office/powerpoint/2010/main" val="461484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313592" y="254000"/>
            <a:ext cx="8878407"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a:grpSpLocks/>
          </p:cNvGrpSpPr>
          <p:nvPr/>
        </p:nvGrpSpPr>
        <p:grpSpPr bwMode="auto">
          <a:xfrm>
            <a:off x="502737" y="82550"/>
            <a:ext cx="3148022" cy="585788"/>
            <a:chOff x="503436" y="82976"/>
            <a:chExt cx="3146852" cy="584775"/>
          </a:xfrm>
        </p:grpSpPr>
        <p:sp>
          <p:nvSpPr>
            <p:cNvPr id="7251" name="文本框 3"/>
            <p:cNvSpPr txBox="1">
              <a:spLocks noChangeArrowheads="1"/>
            </p:cNvSpPr>
            <p:nvPr/>
          </p:nvSpPr>
          <p:spPr bwMode="auto">
            <a:xfrm>
              <a:off x="800100" y="111278"/>
              <a:ext cx="2850188"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研究内容</a:t>
              </a:r>
            </a:p>
          </p:txBody>
        </p:sp>
        <p:sp>
          <p:nvSpPr>
            <p:cNvPr id="6" name="文本框 5"/>
            <p:cNvSpPr txBox="1"/>
            <p:nvPr/>
          </p:nvSpPr>
          <p:spPr>
            <a:xfrm>
              <a:off x="503436" y="82976"/>
              <a:ext cx="723631" cy="584775"/>
            </a:xfrm>
            <a:prstGeom prst="rect">
              <a:avLst/>
            </a:prstGeom>
            <a:noFill/>
          </p:spPr>
          <p:txBody>
            <a:bodyPr>
              <a:spAutoFit/>
            </a:bodyPr>
            <a:lstStyle/>
            <a:p>
              <a:pPr algn="ctr" eaLnBrk="1" hangingPunct="1">
                <a:defRPr/>
              </a:pPr>
              <a:r>
                <a:rPr lang="en-US" altLang="zh-CN" sz="3200" dirty="0">
                  <a:solidFill>
                    <a:srgbClr val="044875"/>
                  </a:solidFill>
                  <a:latin typeface="Impact" pitchFamily="34" charset="0"/>
                </a:rPr>
                <a:t>03</a:t>
              </a:r>
              <a:endParaRPr lang="zh-CN" altLang="en-US" sz="3200" dirty="0">
                <a:solidFill>
                  <a:srgbClr val="044875"/>
                </a:solidFill>
                <a:latin typeface="Impact" pitchFamily="34" charset="0"/>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1" y="6621463"/>
            <a:ext cx="1156652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4" name="图片 13">
            <a:extLst>
              <a:ext uri="{FF2B5EF4-FFF2-40B4-BE49-F238E27FC236}">
                <a16:creationId xmlns:a16="http://schemas.microsoft.com/office/drawing/2014/main" id="{A03DDD09-8DEB-4498-A1BF-383265B549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37" y="3376078"/>
            <a:ext cx="11583203" cy="2055957"/>
          </a:xfrm>
          <a:prstGeom prst="rect">
            <a:avLst/>
          </a:prstGeom>
        </p:spPr>
      </p:pic>
      <p:sp>
        <p:nvSpPr>
          <p:cNvPr id="17" name="文本框 16">
            <a:extLst>
              <a:ext uri="{FF2B5EF4-FFF2-40B4-BE49-F238E27FC236}">
                <a16:creationId xmlns:a16="http://schemas.microsoft.com/office/drawing/2014/main" id="{522955C5-7B40-449D-9173-71DFA72ECE71}"/>
              </a:ext>
            </a:extLst>
          </p:cNvPr>
          <p:cNvSpPr txBox="1"/>
          <p:nvPr/>
        </p:nvSpPr>
        <p:spPr>
          <a:xfrm>
            <a:off x="447342" y="1287205"/>
            <a:ext cx="12004937" cy="458908"/>
          </a:xfrm>
          <a:prstGeom prst="rect">
            <a:avLst/>
          </a:prstGeom>
          <a:noFill/>
        </p:spPr>
        <p:txBody>
          <a:bodyPr wrap="square">
            <a:spAutoFit/>
          </a:bodyPr>
          <a:lstStyle/>
          <a:p>
            <a:pPr>
              <a:lnSpc>
                <a:spcPct val="150000"/>
              </a:lnSpc>
              <a:spcBef>
                <a:spcPts val="600"/>
              </a:spcBef>
              <a:spcAft>
                <a:spcPts val="600"/>
              </a:spcAft>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1.   GDB</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整合</a:t>
            </a:r>
            <a:r>
              <a:rPr lang="en-US" altLang="zh-CN"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Qemu</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中运行的</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GDB Server </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eBPF</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两种调试信息（通过编写</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扩展脚本），向</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调试适配器</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传送。</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文本框 17">
            <a:extLst>
              <a:ext uri="{FF2B5EF4-FFF2-40B4-BE49-F238E27FC236}">
                <a16:creationId xmlns:a16="http://schemas.microsoft.com/office/drawing/2014/main" id="{CAD2B42F-F787-4F3D-BCD5-E4EDA8BB077F}"/>
              </a:ext>
            </a:extLst>
          </p:cNvPr>
          <p:cNvSpPr txBox="1"/>
          <p:nvPr/>
        </p:nvSpPr>
        <p:spPr>
          <a:xfrm>
            <a:off x="447342" y="2111373"/>
            <a:ext cx="11177867" cy="874407"/>
          </a:xfrm>
          <a:prstGeom prst="rect">
            <a:avLst/>
          </a:prstGeom>
          <a:noFill/>
        </p:spPr>
        <p:txBody>
          <a:bodyPr wrap="square">
            <a:spAutoFit/>
          </a:bodyPr>
          <a:lstStyle/>
          <a:p>
            <a:pPr>
              <a:lnSpc>
                <a:spcPct val="150000"/>
              </a:lnSpc>
              <a:spcBef>
                <a:spcPts val="600"/>
              </a:spcBef>
              <a:spcAft>
                <a:spcPts val="600"/>
              </a:spcAft>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调试适配器分析</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GDB</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传来的数据包，</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根据数据包内的标识符识别出调试信息的类型</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，发送给</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VSCode</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插件中对应的处理模块。</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BCC19E12-29A1-4FF3-BBEB-F412AA2B6FA6}"/>
              </a:ext>
            </a:extLst>
          </p:cNvPr>
          <p:cNvSpPr>
            <a:spLocks noGrp="1"/>
          </p:cNvSpPr>
          <p:nvPr>
            <p:ph type="sldNum" sz="quarter" idx="12"/>
          </p:nvPr>
        </p:nvSpPr>
        <p:spPr/>
        <p:txBody>
          <a:bodyPr/>
          <a:lstStyle/>
          <a:p>
            <a:fld id="{9D55DC8D-C4F0-4F0D-B826-92573808DA56}" type="slidenum">
              <a:rPr lang="zh-CN" altLang="en-US" smtClean="0"/>
              <a:pPr/>
              <a:t>13</a:t>
            </a:fld>
            <a:endParaRPr lang="zh-CN" altLang="en-US"/>
          </a:p>
        </p:txBody>
      </p:sp>
    </p:spTree>
    <p:extLst>
      <p:ext uri="{BB962C8B-B14F-4D97-AF65-F5344CB8AC3E}">
        <p14:creationId xmlns:p14="http://schemas.microsoft.com/office/powerpoint/2010/main" val="3710897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dirty="0">
                <a:solidFill>
                  <a:schemeClr val="bg1"/>
                </a:solidFill>
                <a:latin typeface="Impact" pitchFamily="34" charset="0"/>
              </a:rPr>
              <a:t>4</a:t>
            </a:r>
            <a:endParaRPr lang="zh-CN" altLang="en-US" sz="11500" dirty="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3788416" y="3437475"/>
            <a:ext cx="769773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000" b="1" dirty="0">
                <a:solidFill>
                  <a:schemeClr val="bg1"/>
                </a:solidFill>
                <a:latin typeface="微软雅黑" pitchFamily="34" charset="-122"/>
                <a:ea typeface="微软雅黑" pitchFamily="34" charset="-122"/>
              </a:rPr>
              <a:t>面向</a:t>
            </a:r>
            <a:r>
              <a:rPr lang="en-US" altLang="zh-CN" sz="4000" b="1" dirty="0">
                <a:solidFill>
                  <a:schemeClr val="bg1"/>
                </a:solidFill>
                <a:latin typeface="微软雅黑" pitchFamily="34" charset="-122"/>
                <a:ea typeface="微软雅黑" pitchFamily="34" charset="-122"/>
              </a:rPr>
              <a:t>Rust</a:t>
            </a:r>
            <a:r>
              <a:rPr lang="zh-CN" altLang="en-US" sz="4000" b="1" dirty="0">
                <a:solidFill>
                  <a:schemeClr val="bg1"/>
                </a:solidFill>
                <a:latin typeface="微软雅黑" pitchFamily="34" charset="-122"/>
                <a:ea typeface="微软雅黑" pitchFamily="34" charset="-122"/>
              </a:rPr>
              <a:t>操作系统的调试工具设计与实现</a:t>
            </a:r>
          </a:p>
        </p:txBody>
      </p:sp>
      <p:sp>
        <p:nvSpPr>
          <p:cNvPr id="9" name="灯片编号占位符 8">
            <a:extLst>
              <a:ext uri="{FF2B5EF4-FFF2-40B4-BE49-F238E27FC236}">
                <a16:creationId xmlns:a16="http://schemas.microsoft.com/office/drawing/2014/main" id="{CC0BE911-C6B9-443F-B806-8C9A955385A9}"/>
              </a:ext>
            </a:extLst>
          </p:cNvPr>
          <p:cNvSpPr>
            <a:spLocks noGrp="1"/>
          </p:cNvSpPr>
          <p:nvPr>
            <p:ph type="sldNum" sz="quarter" idx="12"/>
          </p:nvPr>
        </p:nvSpPr>
        <p:spPr/>
        <p:txBody>
          <a:bodyPr/>
          <a:lstStyle/>
          <a:p>
            <a:fld id="{9D55DC8D-C4F0-4F0D-B826-92573808DA56}" type="slidenum">
              <a:rPr lang="zh-CN" altLang="en-US" smtClean="0">
                <a:solidFill>
                  <a:schemeClr val="tx1"/>
                </a:solidFill>
              </a:rPr>
              <a:pPr/>
              <a:t>14</a:t>
            </a:fld>
            <a:endParaRPr lang="zh-CN" altLang="en-US" dirty="0">
              <a:solidFill>
                <a:schemeClr val="tx1"/>
              </a:solidFill>
            </a:endParaRPr>
          </a:p>
        </p:txBody>
      </p:sp>
    </p:spTree>
    <p:extLst>
      <p:ext uri="{BB962C8B-B14F-4D97-AF65-F5344CB8AC3E}">
        <p14:creationId xmlns:p14="http://schemas.microsoft.com/office/powerpoint/2010/main" val="2512971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313592" y="254000"/>
            <a:ext cx="8878407"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a:grpSpLocks/>
          </p:cNvGrpSpPr>
          <p:nvPr/>
        </p:nvGrpSpPr>
        <p:grpSpPr bwMode="auto">
          <a:xfrm>
            <a:off x="502737" y="82550"/>
            <a:ext cx="3148022" cy="585788"/>
            <a:chOff x="503436" y="82976"/>
            <a:chExt cx="3146852" cy="584775"/>
          </a:xfrm>
        </p:grpSpPr>
        <p:sp>
          <p:nvSpPr>
            <p:cNvPr id="7251" name="文本框 3"/>
            <p:cNvSpPr txBox="1">
              <a:spLocks noChangeArrowheads="1"/>
            </p:cNvSpPr>
            <p:nvPr/>
          </p:nvSpPr>
          <p:spPr bwMode="auto">
            <a:xfrm>
              <a:off x="800100" y="111278"/>
              <a:ext cx="2850188"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研究内容</a:t>
              </a:r>
            </a:p>
          </p:txBody>
        </p:sp>
        <p:sp>
          <p:nvSpPr>
            <p:cNvPr id="6" name="文本框 5"/>
            <p:cNvSpPr txBox="1"/>
            <p:nvPr/>
          </p:nvSpPr>
          <p:spPr>
            <a:xfrm>
              <a:off x="503436" y="82976"/>
              <a:ext cx="723631" cy="584775"/>
            </a:xfrm>
            <a:prstGeom prst="rect">
              <a:avLst/>
            </a:prstGeom>
            <a:noFill/>
          </p:spPr>
          <p:txBody>
            <a:bodyPr>
              <a:spAutoFit/>
            </a:bodyPr>
            <a:lstStyle/>
            <a:p>
              <a:pPr algn="ctr" eaLnBrk="1" hangingPunct="1">
                <a:defRPr/>
              </a:pPr>
              <a:r>
                <a:rPr lang="en-US" altLang="zh-CN" sz="3200" dirty="0">
                  <a:solidFill>
                    <a:srgbClr val="044875"/>
                  </a:solidFill>
                  <a:latin typeface="Impact" pitchFamily="34" charset="0"/>
                </a:rPr>
                <a:t>04</a:t>
              </a:r>
              <a:endParaRPr lang="zh-CN" altLang="en-US" sz="3200" dirty="0">
                <a:solidFill>
                  <a:srgbClr val="044875"/>
                </a:solidFill>
                <a:latin typeface="Impact" pitchFamily="34" charset="0"/>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1" y="6621463"/>
            <a:ext cx="1156652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矩形 12">
            <a:extLst>
              <a:ext uri="{FF2B5EF4-FFF2-40B4-BE49-F238E27FC236}">
                <a16:creationId xmlns:a16="http://schemas.microsoft.com/office/drawing/2014/main" id="{269B94BC-C387-43BB-A5AB-DC84DC93FF57}"/>
              </a:ext>
            </a:extLst>
          </p:cNvPr>
          <p:cNvSpPr/>
          <p:nvPr/>
        </p:nvSpPr>
        <p:spPr>
          <a:xfrm>
            <a:off x="304800" y="845055"/>
            <a:ext cx="2823020" cy="5167890"/>
          </a:xfrm>
          <a:prstGeom prst="rect">
            <a:avLst/>
          </a:prstGeom>
        </p:spPr>
        <p:txBody>
          <a:bodyPr wrap="square">
            <a:sp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pitchFamily="2"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pitchFamily="2"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pitchFamily="2"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pitchFamily="2" charset="-122"/>
                <a:cs typeface="+mn-cs"/>
              </a:defRPr>
            </a:lvl9pPr>
          </a:lstStyle>
          <a:p>
            <a:pPr marL="285750" indent="-285750" algn="just" eaLnBrk="1" fontAlgn="auto" hangingPunct="1">
              <a:lnSpc>
                <a:spcPct val="150000"/>
              </a:lnSpc>
              <a:spcBef>
                <a:spcPts val="0"/>
              </a:spcBef>
              <a:spcAft>
                <a:spcPts val="0"/>
              </a:spcAft>
              <a:buFont typeface="Wingdings" panose="05000000000000000000" pitchFamily="2" charset="2"/>
              <a:buChar char="p"/>
            </a:pPr>
            <a:r>
              <a:rPr lang="zh-CN" altLang="en-US" kern="100" dirty="0">
                <a:solidFill>
                  <a:schemeClr val="tx1"/>
                </a:solidFill>
                <a:latin typeface="微软雅黑" panose="020B0503020204020204" pitchFamily="34" charset="-122"/>
                <a:ea typeface="微软雅黑" panose="020B0503020204020204" pitchFamily="34" charset="-122"/>
              </a:rPr>
              <a:t>系统框架结构</a:t>
            </a:r>
            <a:r>
              <a:rPr lang="en-US" altLang="zh-CN" kern="100" dirty="0">
                <a:solidFill>
                  <a:schemeClr val="tx1"/>
                </a:solidFill>
                <a:latin typeface="微软雅黑" panose="020B0503020204020204" pitchFamily="34" charset="-122"/>
                <a:ea typeface="微软雅黑" panose="020B0503020204020204" pitchFamily="34" charset="-122"/>
              </a:rPr>
              <a:t>:</a:t>
            </a:r>
          </a:p>
          <a:p>
            <a:pPr marL="285750" indent="-285750" algn="just" eaLnBrk="1" fontAlgn="auto" hangingPunct="1">
              <a:lnSpc>
                <a:spcPct val="150000"/>
              </a:lnSpc>
              <a:spcBef>
                <a:spcPts val="0"/>
              </a:spcBef>
              <a:spcAft>
                <a:spcPts val="0"/>
              </a:spcAft>
              <a:buFont typeface="Wingdings" panose="05000000000000000000" pitchFamily="2" charset="2"/>
              <a:buChar char="p"/>
            </a:pPr>
            <a:endParaRPr kumimoji="1" lang="en-US" altLang="zh-CN" sz="1000" dirty="0">
              <a:solidFill>
                <a:schemeClr val="tx1"/>
              </a:solidFill>
              <a:latin typeface="微软雅黑" panose="020B0503020204020204" pitchFamily="34" charset="-122"/>
              <a:ea typeface="微软雅黑" panose="020B0503020204020204" pitchFamily="34" charset="-122"/>
            </a:endParaRPr>
          </a:p>
          <a:p>
            <a:pPr algn="just" eaLnBrk="1" fontAlgn="auto" hangingPunct="1">
              <a:lnSpc>
                <a:spcPct val="150000"/>
              </a:lnSpc>
              <a:spcBef>
                <a:spcPts val="0"/>
              </a:spcBef>
              <a:spcAft>
                <a:spcPts val="0"/>
              </a:spcAft>
            </a:pPr>
            <a:r>
              <a:rPr kumimoji="1" lang="en-US" altLang="zh-CN" sz="2000" dirty="0">
                <a:solidFill>
                  <a:schemeClr val="tx1"/>
                </a:solidFill>
                <a:latin typeface="微软雅黑" panose="020B0503020204020204" pitchFamily="34" charset="-122"/>
                <a:ea typeface="微软雅黑" panose="020B0503020204020204" pitchFamily="34" charset="-122"/>
              </a:rPr>
              <a:t>1. </a:t>
            </a:r>
            <a:r>
              <a:rPr kumimoji="1" lang="zh-CN" altLang="en-US" sz="2000" dirty="0">
                <a:solidFill>
                  <a:schemeClr val="tx1"/>
                </a:solidFill>
                <a:latin typeface="微软雅黑" panose="020B0503020204020204" pitchFamily="34" charset="-122"/>
                <a:ea typeface="微软雅黑" panose="020B0503020204020204" pitchFamily="34" charset="-122"/>
              </a:rPr>
              <a:t>远程开发环境</a:t>
            </a:r>
            <a:endParaRPr kumimoji="1" lang="en-US" altLang="zh-CN" sz="2000" dirty="0">
              <a:solidFill>
                <a:schemeClr val="tx1"/>
              </a:solidFill>
              <a:latin typeface="微软雅黑" panose="020B0503020204020204" pitchFamily="34" charset="-122"/>
              <a:ea typeface="微软雅黑" panose="020B0503020204020204" pitchFamily="34" charset="-122"/>
            </a:endParaRPr>
          </a:p>
          <a:p>
            <a:pPr marL="171450" indent="-171450" algn="just" eaLnBrk="1" fontAlgn="auto" hangingPunct="1">
              <a:lnSpc>
                <a:spcPct val="150000"/>
              </a:lnSpc>
              <a:spcBef>
                <a:spcPts val="0"/>
              </a:spcBef>
              <a:spcAft>
                <a:spcPts val="0"/>
              </a:spcAft>
              <a:buFont typeface="Wingdings" panose="05000000000000000000" pitchFamily="2" charset="2"/>
              <a:buChar char="Ø"/>
            </a:pPr>
            <a:endParaRPr kumimoji="1" lang="en-US" altLang="zh-CN" sz="1000" dirty="0">
              <a:solidFill>
                <a:schemeClr val="tx1"/>
              </a:solidFill>
              <a:latin typeface="微软雅黑" panose="020B0503020204020204" pitchFamily="34" charset="-122"/>
              <a:ea typeface="微软雅黑" panose="020B0503020204020204" pitchFamily="34" charset="-122"/>
            </a:endParaRPr>
          </a:p>
          <a:p>
            <a:pPr algn="just" eaLnBrk="1" fontAlgn="auto" hangingPunct="1">
              <a:lnSpc>
                <a:spcPct val="150000"/>
              </a:lnSpc>
              <a:spcBef>
                <a:spcPts val="0"/>
              </a:spcBef>
              <a:spcAft>
                <a:spcPts val="0"/>
              </a:spcAft>
            </a:pPr>
            <a:r>
              <a:rPr kumimoji="1" lang="en-US" altLang="zh-CN" sz="2000" dirty="0">
                <a:solidFill>
                  <a:schemeClr val="tx1"/>
                </a:solidFill>
                <a:latin typeface="微软雅黑" panose="020B0503020204020204" pitchFamily="34" charset="-122"/>
                <a:ea typeface="微软雅黑" panose="020B0503020204020204" pitchFamily="34" charset="-122"/>
              </a:rPr>
              <a:t>2. </a:t>
            </a:r>
            <a:r>
              <a:rPr kumimoji="1" lang="zh-CN" altLang="en-US" sz="2000" dirty="0">
                <a:solidFill>
                  <a:schemeClr val="tx1"/>
                </a:solidFill>
                <a:latin typeface="微软雅黑" panose="020B0503020204020204" pitchFamily="34" charset="-122"/>
                <a:ea typeface="微软雅黑" panose="020B0503020204020204" pitchFamily="34" charset="-122"/>
              </a:rPr>
              <a:t>服务器：</a:t>
            </a:r>
          </a:p>
          <a:p>
            <a:pPr marL="628650" lvl="1" indent="-171450" algn="just" eaLnBrk="1" fontAlgn="auto" hangingPunct="1">
              <a:lnSpc>
                <a:spcPct val="150000"/>
              </a:lnSpc>
              <a:spcBef>
                <a:spcPts val="0"/>
              </a:spcBef>
              <a:spcAft>
                <a:spcPts val="0"/>
              </a:spcAft>
              <a:buFont typeface="Wingdings" panose="05000000000000000000" pitchFamily="2" charset="2"/>
              <a:buChar char="Ø"/>
            </a:pPr>
            <a:r>
              <a:rPr lang="en-US" altLang="zh-CN" sz="1800"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Qemu</a:t>
            </a:r>
            <a:endParaRPr lang="zh-CN" altLang="en-US"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628650" lvl="1" indent="-171450" algn="just" eaLnBrk="1" fontAlgn="auto" hangingPunct="1">
              <a:lnSpc>
                <a:spcPct val="150000"/>
              </a:lnSpc>
              <a:spcBef>
                <a:spcPts val="0"/>
              </a:spcBef>
              <a:spcAft>
                <a:spcPts val="0"/>
              </a:spcAft>
              <a:buFont typeface="Wingdings" panose="05000000000000000000" pitchFamily="2" charset="2"/>
              <a:buChar char="Ø"/>
            </a:pPr>
            <a:r>
              <a:rPr lang="en-US" altLang="zh-CN"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GDB</a:t>
            </a:r>
            <a:endParaRPr lang="zh-CN" altLang="en-US"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628650" lvl="1" indent="-171450" algn="just" eaLnBrk="1" fontAlgn="auto" hangingPunct="1">
              <a:lnSpc>
                <a:spcPct val="150000"/>
              </a:lnSpc>
              <a:spcBef>
                <a:spcPts val="0"/>
              </a:spcBef>
              <a:spcAft>
                <a:spcPts val="0"/>
              </a:spcAft>
              <a:buFont typeface="Wingdings" panose="05000000000000000000" pitchFamily="2" charset="2"/>
              <a:buChar char="Ø"/>
            </a:pPr>
            <a:r>
              <a:rPr lang="zh-CN" altLang="en-US"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源代码</a:t>
            </a:r>
          </a:p>
          <a:p>
            <a:pPr marL="171450" indent="-171450" algn="just" eaLnBrk="1" fontAlgn="auto" hangingPunct="1">
              <a:lnSpc>
                <a:spcPct val="150000"/>
              </a:lnSpc>
              <a:spcBef>
                <a:spcPts val="0"/>
              </a:spcBef>
              <a:spcAft>
                <a:spcPts val="0"/>
              </a:spcAft>
              <a:buFont typeface="Wingdings" panose="05000000000000000000" pitchFamily="2" charset="2"/>
              <a:buChar char="Ø"/>
            </a:pPr>
            <a:endParaRPr kumimoji="1" lang="zh-CN" altLang="en-US" sz="1000" dirty="0">
              <a:solidFill>
                <a:schemeClr val="tx1"/>
              </a:solidFill>
              <a:latin typeface="微软雅黑" panose="020B0503020204020204" pitchFamily="34" charset="-122"/>
              <a:ea typeface="微软雅黑" panose="020B0503020204020204" pitchFamily="34" charset="-122"/>
            </a:endParaRPr>
          </a:p>
          <a:p>
            <a:pPr algn="just" eaLnBrk="1" fontAlgn="auto" hangingPunct="1">
              <a:lnSpc>
                <a:spcPct val="150000"/>
              </a:lnSpc>
              <a:spcBef>
                <a:spcPts val="0"/>
              </a:spcBef>
              <a:spcAft>
                <a:spcPts val="0"/>
              </a:spcAft>
            </a:pPr>
            <a:r>
              <a:rPr kumimoji="1" lang="en-US" altLang="zh-CN" sz="2000" dirty="0">
                <a:solidFill>
                  <a:schemeClr val="tx1"/>
                </a:solidFill>
                <a:latin typeface="微软雅黑" panose="020B0503020204020204" pitchFamily="34" charset="-122"/>
                <a:ea typeface="微软雅黑" panose="020B0503020204020204" pitchFamily="34" charset="-122"/>
              </a:rPr>
              <a:t>3.</a:t>
            </a:r>
            <a:r>
              <a:rPr kumimoji="1" lang="zh-CN" altLang="en-US" sz="2000" dirty="0">
                <a:solidFill>
                  <a:schemeClr val="tx1"/>
                </a:solidFill>
                <a:latin typeface="微软雅黑" panose="020B0503020204020204" pitchFamily="34" charset="-122"/>
                <a:ea typeface="微软雅黑" panose="020B0503020204020204" pitchFamily="34" charset="-122"/>
              </a:rPr>
              <a:t>客户端（浏览器）</a:t>
            </a:r>
            <a:r>
              <a:rPr kumimoji="1" lang="zh-CN" altLang="en-US" sz="1800" dirty="0">
                <a:solidFill>
                  <a:schemeClr val="tx1"/>
                </a:solidFill>
                <a:latin typeface="微软雅黑" panose="020B0503020204020204" pitchFamily="34" charset="-122"/>
                <a:ea typeface="微软雅黑" panose="020B0503020204020204" pitchFamily="34" charset="-122"/>
              </a:rPr>
              <a:t>：</a:t>
            </a:r>
          </a:p>
          <a:p>
            <a:pPr marL="628650" lvl="1" indent="-171450" algn="just" eaLnBrk="1" fontAlgn="auto" hangingPunct="1">
              <a:lnSpc>
                <a:spcPct val="150000"/>
              </a:lnSpc>
              <a:spcBef>
                <a:spcPts val="0"/>
              </a:spcBef>
              <a:spcAft>
                <a:spcPts val="0"/>
              </a:spcAft>
              <a:buFont typeface="Wingdings" panose="05000000000000000000" pitchFamily="2" charset="2"/>
              <a:buChar char="Ø"/>
            </a:pPr>
            <a:r>
              <a:rPr lang="zh-CN" altLang="en-US"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代码缓存</a:t>
            </a:r>
          </a:p>
          <a:p>
            <a:pPr marL="628650" lvl="1" indent="-171450" algn="just" eaLnBrk="1" fontAlgn="auto" hangingPunct="1">
              <a:lnSpc>
                <a:spcPct val="150000"/>
              </a:lnSpc>
              <a:spcBef>
                <a:spcPts val="0"/>
              </a:spcBef>
              <a:spcAft>
                <a:spcPts val="0"/>
              </a:spcAft>
              <a:buFont typeface="Wingdings" panose="05000000000000000000" pitchFamily="2" charset="2"/>
              <a:buChar char="Ø"/>
            </a:pPr>
            <a:r>
              <a:rPr lang="zh-CN" altLang="en-US"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调试界面</a:t>
            </a:r>
          </a:p>
          <a:p>
            <a:pPr marL="171450" indent="-171450" algn="just" eaLnBrk="1" fontAlgn="auto" hangingPunct="1">
              <a:lnSpc>
                <a:spcPct val="150000"/>
              </a:lnSpc>
              <a:spcBef>
                <a:spcPts val="0"/>
              </a:spcBef>
              <a:spcAft>
                <a:spcPts val="0"/>
              </a:spcAft>
              <a:buFont typeface="Wingdings" panose="05000000000000000000" pitchFamily="2" charset="2"/>
              <a:buChar char="Ø"/>
            </a:pPr>
            <a:endParaRPr kumimoji="1" lang="zh-CN" altLang="en-US" sz="1800" dirty="0">
              <a:solidFill>
                <a:srgbClr val="FF0000"/>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4D04800E-60E5-46D0-8ADB-9FBBF0835640}"/>
              </a:ext>
            </a:extLst>
          </p:cNvPr>
          <p:cNvPicPr>
            <a:picLocks noChangeAspect="1"/>
          </p:cNvPicPr>
          <p:nvPr/>
        </p:nvPicPr>
        <p:blipFill>
          <a:blip r:embed="rId3"/>
          <a:stretch>
            <a:fillRect/>
          </a:stretch>
        </p:blipFill>
        <p:spPr>
          <a:xfrm>
            <a:off x="2924960" y="1388480"/>
            <a:ext cx="9064347" cy="4375322"/>
          </a:xfrm>
          <a:prstGeom prst="rect">
            <a:avLst/>
          </a:prstGeom>
        </p:spPr>
      </p:pic>
      <p:sp>
        <p:nvSpPr>
          <p:cNvPr id="4" name="灯片编号占位符 3">
            <a:extLst>
              <a:ext uri="{FF2B5EF4-FFF2-40B4-BE49-F238E27FC236}">
                <a16:creationId xmlns:a16="http://schemas.microsoft.com/office/drawing/2014/main" id="{B05D0F67-15F7-4CE1-AE6A-E9F80733E5E4}"/>
              </a:ext>
            </a:extLst>
          </p:cNvPr>
          <p:cNvSpPr>
            <a:spLocks noGrp="1"/>
          </p:cNvSpPr>
          <p:nvPr>
            <p:ph type="sldNum" sz="quarter" idx="12"/>
          </p:nvPr>
        </p:nvSpPr>
        <p:spPr/>
        <p:txBody>
          <a:bodyPr/>
          <a:lstStyle/>
          <a:p>
            <a:fld id="{9D55DC8D-C4F0-4F0D-B826-92573808DA56}" type="slidenum">
              <a:rPr lang="zh-CN" altLang="en-US" smtClean="0"/>
              <a:pPr/>
              <a:t>15</a:t>
            </a:fld>
            <a:endParaRPr lang="zh-CN" altLang="en-US"/>
          </a:p>
        </p:txBody>
      </p:sp>
    </p:spTree>
    <p:extLst>
      <p:ext uri="{BB962C8B-B14F-4D97-AF65-F5344CB8AC3E}">
        <p14:creationId xmlns:p14="http://schemas.microsoft.com/office/powerpoint/2010/main" val="363040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313592" y="254000"/>
            <a:ext cx="8878407"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a:grpSpLocks/>
          </p:cNvGrpSpPr>
          <p:nvPr/>
        </p:nvGrpSpPr>
        <p:grpSpPr bwMode="auto">
          <a:xfrm>
            <a:off x="502737" y="82550"/>
            <a:ext cx="3148022" cy="585788"/>
            <a:chOff x="503436" y="82976"/>
            <a:chExt cx="3146852" cy="584775"/>
          </a:xfrm>
        </p:grpSpPr>
        <p:sp>
          <p:nvSpPr>
            <p:cNvPr id="7251" name="文本框 3"/>
            <p:cNvSpPr txBox="1">
              <a:spLocks noChangeArrowheads="1"/>
            </p:cNvSpPr>
            <p:nvPr/>
          </p:nvSpPr>
          <p:spPr bwMode="auto">
            <a:xfrm>
              <a:off x="800100" y="111278"/>
              <a:ext cx="2850188"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研究内容</a:t>
              </a:r>
            </a:p>
          </p:txBody>
        </p:sp>
        <p:sp>
          <p:nvSpPr>
            <p:cNvPr id="6" name="文本框 5"/>
            <p:cNvSpPr txBox="1"/>
            <p:nvPr/>
          </p:nvSpPr>
          <p:spPr>
            <a:xfrm>
              <a:off x="503436" y="82976"/>
              <a:ext cx="723631" cy="584775"/>
            </a:xfrm>
            <a:prstGeom prst="rect">
              <a:avLst/>
            </a:prstGeom>
            <a:noFill/>
          </p:spPr>
          <p:txBody>
            <a:bodyPr>
              <a:spAutoFit/>
            </a:bodyPr>
            <a:lstStyle/>
            <a:p>
              <a:pPr algn="ctr" eaLnBrk="1" hangingPunct="1">
                <a:defRPr/>
              </a:pPr>
              <a:r>
                <a:rPr lang="en-US" altLang="zh-CN" sz="3200" dirty="0">
                  <a:solidFill>
                    <a:srgbClr val="044875"/>
                  </a:solidFill>
                  <a:latin typeface="Impact" pitchFamily="34" charset="0"/>
                </a:rPr>
                <a:t>04</a:t>
              </a:r>
              <a:endParaRPr lang="zh-CN" altLang="en-US" sz="3200" dirty="0">
                <a:solidFill>
                  <a:srgbClr val="044875"/>
                </a:solidFill>
                <a:latin typeface="Impact" pitchFamily="34" charset="0"/>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1" y="6621463"/>
            <a:ext cx="1156652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a:extLst>
              <a:ext uri="{FF2B5EF4-FFF2-40B4-BE49-F238E27FC236}">
                <a16:creationId xmlns:a16="http://schemas.microsoft.com/office/drawing/2014/main" id="{C5D58F45-8842-7202-47EA-A1087E6A3D25}"/>
              </a:ext>
            </a:extLst>
          </p:cNvPr>
          <p:cNvSpPr txBox="1"/>
          <p:nvPr/>
        </p:nvSpPr>
        <p:spPr>
          <a:xfrm>
            <a:off x="80670" y="707539"/>
            <a:ext cx="2801232" cy="338554"/>
          </a:xfrm>
          <a:prstGeom prst="rect">
            <a:avLst/>
          </a:prstGeom>
          <a:noFill/>
        </p:spPr>
        <p:txBody>
          <a:bodyPr wrap="square">
            <a:spAutoFit/>
          </a:bodyPr>
          <a:lstStyle/>
          <a:p>
            <a:pPr algn="ctr" eaLnBrk="1" hangingPunct="1"/>
            <a:r>
              <a:rPr lang="en-US" altLang="zh-CN" sz="1600" b="1" dirty="0">
                <a:solidFill>
                  <a:srgbClr val="044875"/>
                </a:solidFill>
                <a:latin typeface="微软雅黑" pitchFamily="34" charset="-122"/>
                <a:ea typeface="微软雅黑" pitchFamily="34" charset="-122"/>
              </a:rPr>
              <a:t>GDB</a:t>
            </a:r>
            <a:r>
              <a:rPr lang="zh-CN" altLang="en-US" sz="1600" b="1" dirty="0">
                <a:solidFill>
                  <a:srgbClr val="044875"/>
                </a:solidFill>
                <a:latin typeface="微软雅黑" pitchFamily="34" charset="-122"/>
                <a:ea typeface="微软雅黑" pitchFamily="34" charset="-122"/>
              </a:rPr>
              <a:t>断点调试</a:t>
            </a:r>
          </a:p>
        </p:txBody>
      </p:sp>
      <p:pic>
        <p:nvPicPr>
          <p:cNvPr id="8" name="图片 7">
            <a:extLst>
              <a:ext uri="{FF2B5EF4-FFF2-40B4-BE49-F238E27FC236}">
                <a16:creationId xmlns:a16="http://schemas.microsoft.com/office/drawing/2014/main" id="{E22CDD7C-6967-4397-8507-8A94AA9041F5}"/>
              </a:ext>
            </a:extLst>
          </p:cNvPr>
          <p:cNvPicPr>
            <a:picLocks noChangeAspect="1"/>
          </p:cNvPicPr>
          <p:nvPr/>
        </p:nvPicPr>
        <p:blipFill>
          <a:blip r:embed="rId4"/>
          <a:stretch>
            <a:fillRect/>
          </a:stretch>
        </p:blipFill>
        <p:spPr>
          <a:xfrm>
            <a:off x="399755" y="1223893"/>
            <a:ext cx="11392489" cy="5019815"/>
          </a:xfrm>
          <a:prstGeom prst="rect">
            <a:avLst/>
          </a:prstGeom>
        </p:spPr>
      </p:pic>
      <p:sp>
        <p:nvSpPr>
          <p:cNvPr id="11" name="矩形 10">
            <a:extLst>
              <a:ext uri="{FF2B5EF4-FFF2-40B4-BE49-F238E27FC236}">
                <a16:creationId xmlns:a16="http://schemas.microsoft.com/office/drawing/2014/main" id="{7168B98E-5468-4C1D-8960-2AC384DC2EF3}"/>
              </a:ext>
            </a:extLst>
          </p:cNvPr>
          <p:cNvSpPr/>
          <p:nvPr/>
        </p:nvSpPr>
        <p:spPr>
          <a:xfrm>
            <a:off x="1109610" y="2101065"/>
            <a:ext cx="1428108" cy="1571946"/>
          </a:xfrm>
          <a:prstGeom prst="rect">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noFill/>
            </a:endParaRPr>
          </a:p>
        </p:txBody>
      </p:sp>
      <p:sp>
        <p:nvSpPr>
          <p:cNvPr id="12" name="矩形 11">
            <a:extLst>
              <a:ext uri="{FF2B5EF4-FFF2-40B4-BE49-F238E27FC236}">
                <a16:creationId xmlns:a16="http://schemas.microsoft.com/office/drawing/2014/main" id="{BEEA0453-D16B-483C-83D3-E64A8115B44D}"/>
              </a:ext>
            </a:extLst>
          </p:cNvPr>
          <p:cNvSpPr/>
          <p:nvPr/>
        </p:nvSpPr>
        <p:spPr>
          <a:xfrm>
            <a:off x="10279294" y="1649002"/>
            <a:ext cx="1287230" cy="328773"/>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FC9C688D-1A95-426E-BD9A-08BF30142F2B}"/>
              </a:ext>
            </a:extLst>
          </p:cNvPr>
          <p:cNvSpPr/>
          <p:nvPr/>
        </p:nvSpPr>
        <p:spPr>
          <a:xfrm>
            <a:off x="7313487" y="1878458"/>
            <a:ext cx="1287230" cy="328773"/>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id="{3750A6CD-CBE7-49C9-A8B1-2EB0AB59E6B9}"/>
              </a:ext>
            </a:extLst>
          </p:cNvPr>
          <p:cNvSpPr>
            <a:spLocks noGrp="1"/>
          </p:cNvSpPr>
          <p:nvPr>
            <p:ph type="sldNum" sz="quarter" idx="12"/>
          </p:nvPr>
        </p:nvSpPr>
        <p:spPr/>
        <p:txBody>
          <a:bodyPr/>
          <a:lstStyle/>
          <a:p>
            <a:fld id="{9D55DC8D-C4F0-4F0D-B826-92573808DA56}" type="slidenum">
              <a:rPr lang="zh-CN" altLang="en-US" smtClean="0"/>
              <a:pPr/>
              <a:t>16</a:t>
            </a:fld>
            <a:endParaRPr lang="zh-CN" altLang="en-US"/>
          </a:p>
        </p:txBody>
      </p:sp>
    </p:spTree>
    <p:custDataLst>
      <p:tags r:id="rId1"/>
    </p:custDataLst>
    <p:extLst>
      <p:ext uri="{BB962C8B-B14F-4D97-AF65-F5344CB8AC3E}">
        <p14:creationId xmlns:p14="http://schemas.microsoft.com/office/powerpoint/2010/main" val="3222457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313592" y="254000"/>
            <a:ext cx="8878407"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a:grpSpLocks/>
          </p:cNvGrpSpPr>
          <p:nvPr/>
        </p:nvGrpSpPr>
        <p:grpSpPr bwMode="auto">
          <a:xfrm>
            <a:off x="502737" y="82550"/>
            <a:ext cx="3148022" cy="585788"/>
            <a:chOff x="503436" y="82976"/>
            <a:chExt cx="3146852" cy="584775"/>
          </a:xfrm>
        </p:grpSpPr>
        <p:sp>
          <p:nvSpPr>
            <p:cNvPr id="7251" name="文本框 3"/>
            <p:cNvSpPr txBox="1">
              <a:spLocks noChangeArrowheads="1"/>
            </p:cNvSpPr>
            <p:nvPr/>
          </p:nvSpPr>
          <p:spPr bwMode="auto">
            <a:xfrm>
              <a:off x="800100" y="111278"/>
              <a:ext cx="2850188"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研究内容</a:t>
              </a:r>
            </a:p>
          </p:txBody>
        </p:sp>
        <p:sp>
          <p:nvSpPr>
            <p:cNvPr id="6" name="文本框 5"/>
            <p:cNvSpPr txBox="1"/>
            <p:nvPr/>
          </p:nvSpPr>
          <p:spPr>
            <a:xfrm>
              <a:off x="503436" y="82976"/>
              <a:ext cx="723631" cy="584775"/>
            </a:xfrm>
            <a:prstGeom prst="rect">
              <a:avLst/>
            </a:prstGeom>
            <a:noFill/>
          </p:spPr>
          <p:txBody>
            <a:bodyPr>
              <a:spAutoFit/>
            </a:bodyPr>
            <a:lstStyle/>
            <a:p>
              <a:pPr algn="ctr" eaLnBrk="1" hangingPunct="1">
                <a:defRPr/>
              </a:pPr>
              <a:r>
                <a:rPr lang="en-US" altLang="zh-CN" sz="3200" dirty="0">
                  <a:solidFill>
                    <a:srgbClr val="044875"/>
                  </a:solidFill>
                  <a:latin typeface="Impact" pitchFamily="34" charset="0"/>
                </a:rPr>
                <a:t>04</a:t>
              </a:r>
              <a:endParaRPr lang="zh-CN" altLang="en-US" sz="3200" dirty="0">
                <a:solidFill>
                  <a:srgbClr val="044875"/>
                </a:solidFill>
                <a:latin typeface="Impact" pitchFamily="34" charset="0"/>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1" y="6621463"/>
            <a:ext cx="1156652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7" name="图片 16">
            <a:extLst>
              <a:ext uri="{FF2B5EF4-FFF2-40B4-BE49-F238E27FC236}">
                <a16:creationId xmlns:a16="http://schemas.microsoft.com/office/drawing/2014/main" id="{8C841FDD-4701-4232-81EB-DBC68B9B233B}"/>
              </a:ext>
            </a:extLst>
          </p:cNvPr>
          <p:cNvPicPr>
            <a:picLocks noChangeAspect="1"/>
          </p:cNvPicPr>
          <p:nvPr/>
        </p:nvPicPr>
        <p:blipFill>
          <a:blip r:embed="rId3"/>
          <a:stretch>
            <a:fillRect/>
          </a:stretch>
        </p:blipFill>
        <p:spPr>
          <a:xfrm>
            <a:off x="304800" y="1157648"/>
            <a:ext cx="11566525" cy="5150718"/>
          </a:xfrm>
          <a:prstGeom prst="rect">
            <a:avLst/>
          </a:prstGeom>
        </p:spPr>
      </p:pic>
      <p:sp>
        <p:nvSpPr>
          <p:cNvPr id="20" name="文本框 19">
            <a:extLst>
              <a:ext uri="{FF2B5EF4-FFF2-40B4-BE49-F238E27FC236}">
                <a16:creationId xmlns:a16="http://schemas.microsoft.com/office/drawing/2014/main" id="{D2A541D9-99A4-4A8D-8B34-19A1507E2D43}"/>
              </a:ext>
            </a:extLst>
          </p:cNvPr>
          <p:cNvSpPr txBox="1"/>
          <p:nvPr/>
        </p:nvSpPr>
        <p:spPr>
          <a:xfrm>
            <a:off x="80670" y="707539"/>
            <a:ext cx="2801232" cy="338554"/>
          </a:xfrm>
          <a:prstGeom prst="rect">
            <a:avLst/>
          </a:prstGeom>
          <a:noFill/>
        </p:spPr>
        <p:txBody>
          <a:bodyPr wrap="square">
            <a:spAutoFit/>
          </a:bodyPr>
          <a:lstStyle/>
          <a:p>
            <a:pPr algn="ctr" eaLnBrk="1" hangingPunct="1"/>
            <a:r>
              <a:rPr lang="en-US" altLang="zh-CN" sz="1600" b="1" dirty="0" err="1">
                <a:solidFill>
                  <a:srgbClr val="044875"/>
                </a:solidFill>
                <a:latin typeface="微软雅黑" pitchFamily="34" charset="-122"/>
                <a:ea typeface="微软雅黑" pitchFamily="34" charset="-122"/>
              </a:rPr>
              <a:t>eBPF</a:t>
            </a:r>
            <a:r>
              <a:rPr lang="zh-CN" altLang="en-US" sz="1600" b="1" dirty="0">
                <a:solidFill>
                  <a:srgbClr val="044875"/>
                </a:solidFill>
                <a:latin typeface="微软雅黑" pitchFamily="34" charset="-122"/>
                <a:ea typeface="微软雅黑" pitchFamily="34" charset="-122"/>
              </a:rPr>
              <a:t>跟踪调试</a:t>
            </a:r>
          </a:p>
        </p:txBody>
      </p:sp>
      <p:sp>
        <p:nvSpPr>
          <p:cNvPr id="18" name="矩形 17">
            <a:extLst>
              <a:ext uri="{FF2B5EF4-FFF2-40B4-BE49-F238E27FC236}">
                <a16:creationId xmlns:a16="http://schemas.microsoft.com/office/drawing/2014/main" id="{97B239EA-AE73-40B7-BBBC-3760DE6293D4}"/>
              </a:ext>
            </a:extLst>
          </p:cNvPr>
          <p:cNvSpPr/>
          <p:nvPr/>
        </p:nvSpPr>
        <p:spPr>
          <a:xfrm>
            <a:off x="9072081" y="1710647"/>
            <a:ext cx="2815119" cy="2840805"/>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338706B1-E49B-4A94-B9E3-96854672228F}"/>
              </a:ext>
            </a:extLst>
          </p:cNvPr>
          <p:cNvSpPr/>
          <p:nvPr/>
        </p:nvSpPr>
        <p:spPr>
          <a:xfrm>
            <a:off x="2869916" y="4616522"/>
            <a:ext cx="8303230" cy="1533939"/>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id="{D5CDCBE8-9B95-4C9C-B4C0-E0EA36CC7143}"/>
              </a:ext>
            </a:extLst>
          </p:cNvPr>
          <p:cNvSpPr>
            <a:spLocks noGrp="1"/>
          </p:cNvSpPr>
          <p:nvPr>
            <p:ph type="sldNum" sz="quarter" idx="12"/>
          </p:nvPr>
        </p:nvSpPr>
        <p:spPr/>
        <p:txBody>
          <a:bodyPr/>
          <a:lstStyle/>
          <a:p>
            <a:fld id="{9D55DC8D-C4F0-4F0D-B826-92573808DA56}" type="slidenum">
              <a:rPr lang="zh-CN" altLang="en-US" smtClean="0"/>
              <a:pPr/>
              <a:t>17</a:t>
            </a:fld>
            <a:endParaRPr lang="zh-CN" altLang="en-US"/>
          </a:p>
        </p:txBody>
      </p:sp>
    </p:spTree>
    <p:extLst>
      <p:ext uri="{BB962C8B-B14F-4D97-AF65-F5344CB8AC3E}">
        <p14:creationId xmlns:p14="http://schemas.microsoft.com/office/powerpoint/2010/main" val="2237365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dirty="0">
                <a:solidFill>
                  <a:schemeClr val="bg1"/>
                </a:solidFill>
                <a:latin typeface="Impact" pitchFamily="34" charset="0"/>
              </a:rPr>
              <a:t>5</a:t>
            </a:r>
            <a:endParaRPr lang="zh-CN" altLang="en-US" sz="11500" dirty="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3756332" y="3615122"/>
            <a:ext cx="7697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总结</a:t>
            </a:r>
          </a:p>
        </p:txBody>
      </p:sp>
      <p:sp>
        <p:nvSpPr>
          <p:cNvPr id="9" name="灯片编号占位符 8">
            <a:extLst>
              <a:ext uri="{FF2B5EF4-FFF2-40B4-BE49-F238E27FC236}">
                <a16:creationId xmlns:a16="http://schemas.microsoft.com/office/drawing/2014/main" id="{D5ABB722-D302-410F-9EA1-50C10D7DDAC5}"/>
              </a:ext>
            </a:extLst>
          </p:cNvPr>
          <p:cNvSpPr>
            <a:spLocks noGrp="1"/>
          </p:cNvSpPr>
          <p:nvPr>
            <p:ph type="sldNum" sz="quarter" idx="12"/>
          </p:nvPr>
        </p:nvSpPr>
        <p:spPr/>
        <p:txBody>
          <a:bodyPr/>
          <a:lstStyle/>
          <a:p>
            <a:fld id="{9D55DC8D-C4F0-4F0D-B826-92573808DA56}" type="slidenum">
              <a:rPr lang="zh-CN" altLang="en-US" smtClean="0">
                <a:solidFill>
                  <a:schemeClr val="tx1"/>
                </a:solidFill>
              </a:rPr>
              <a:pPr/>
              <a:t>18</a:t>
            </a:fld>
            <a:endParaRPr lang="zh-CN" altLang="en-US" dirty="0">
              <a:solidFill>
                <a:schemeClr val="tx1"/>
              </a:solidFill>
            </a:endParaRPr>
          </a:p>
        </p:txBody>
      </p:sp>
    </p:spTree>
    <p:extLst>
      <p:ext uri="{BB962C8B-B14F-4D97-AF65-F5344CB8AC3E}">
        <p14:creationId xmlns:p14="http://schemas.microsoft.com/office/powerpoint/2010/main" val="1312451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97263" y="254000"/>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409950" cy="585788"/>
            <a:chOff x="551544" y="82976"/>
            <a:chExt cx="3409770" cy="584775"/>
          </a:xfrm>
        </p:grpSpPr>
        <p:sp>
          <p:nvSpPr>
            <p:cNvPr id="13358" name="文本框 12"/>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总结</a:t>
              </a:r>
            </a:p>
          </p:txBody>
        </p:sp>
        <p:sp>
          <p:nvSpPr>
            <p:cNvPr id="14" name="文本框 13"/>
            <p:cNvSpPr txBox="1"/>
            <p:nvPr/>
          </p:nvSpPr>
          <p:spPr>
            <a:xfrm>
              <a:off x="551544" y="82976"/>
              <a:ext cx="723862" cy="584775"/>
            </a:xfrm>
            <a:prstGeom prst="rect">
              <a:avLst/>
            </a:prstGeom>
            <a:noFill/>
          </p:spPr>
          <p:txBody>
            <a:bodyPr>
              <a:spAutoFit/>
            </a:bodyPr>
            <a:lstStyle/>
            <a:p>
              <a:pPr algn="ctr" eaLnBrk="1" hangingPunct="1">
                <a:defRPr/>
              </a:pPr>
              <a:r>
                <a:rPr lang="en-US" altLang="zh-CN" sz="3200" dirty="0">
                  <a:solidFill>
                    <a:srgbClr val="044875"/>
                  </a:solidFill>
                  <a:latin typeface="Impact" pitchFamily="34" charset="0"/>
                </a:rPr>
                <a:t>05</a:t>
              </a:r>
              <a:endParaRPr lang="zh-CN" altLang="en-US" sz="3200" dirty="0">
                <a:solidFill>
                  <a:srgbClr val="044875"/>
                </a:solidFill>
                <a:latin typeface="Impact" pitchFamily="34" charset="0"/>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19" name="矩形 18">
            <a:extLst>
              <a:ext uri="{FF2B5EF4-FFF2-40B4-BE49-F238E27FC236}">
                <a16:creationId xmlns:a16="http://schemas.microsoft.com/office/drawing/2014/main" id="{D33278FE-9DBA-4405-A610-41A73DA26D3A}"/>
              </a:ext>
            </a:extLst>
          </p:cNvPr>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a:extLst>
              <a:ext uri="{FF2B5EF4-FFF2-40B4-BE49-F238E27FC236}">
                <a16:creationId xmlns:a16="http://schemas.microsoft.com/office/drawing/2014/main" id="{5A3EA664-6A16-493B-8EAC-227F717AA47F}"/>
              </a:ext>
            </a:extLst>
          </p:cNvPr>
          <p:cNvSpPr/>
          <p:nvPr/>
        </p:nvSpPr>
        <p:spPr>
          <a:xfrm>
            <a:off x="-1" y="6621463"/>
            <a:ext cx="1156652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a:extLst>
              <a:ext uri="{FF2B5EF4-FFF2-40B4-BE49-F238E27FC236}">
                <a16:creationId xmlns:a16="http://schemas.microsoft.com/office/drawing/2014/main" id="{8F966FDD-60E1-6674-CBE7-2E1E87EEA5EC}"/>
              </a:ext>
            </a:extLst>
          </p:cNvPr>
          <p:cNvSpPr txBox="1"/>
          <p:nvPr/>
        </p:nvSpPr>
        <p:spPr>
          <a:xfrm>
            <a:off x="1005778" y="895783"/>
            <a:ext cx="10180444" cy="5208605"/>
          </a:xfrm>
          <a:prstGeom prst="rect">
            <a:avLst/>
          </a:prstGeom>
          <a:noFill/>
        </p:spPr>
        <p:txBody>
          <a:bodyPr wrap="square">
            <a:spAutoFit/>
          </a:bodyPr>
          <a:lstStyle/>
          <a:p>
            <a:pPr algn="just">
              <a:lnSpc>
                <a:spcPct val="150000"/>
              </a:lnSpc>
            </a:pPr>
            <a:r>
              <a:rPr lang="zh-CN" altLang="en-US" sz="2400" b="1" dirty="0">
                <a:latin typeface="微软雅黑" panose="020B0503020204020204" pitchFamily="34" charset="-122"/>
                <a:ea typeface="微软雅黑" panose="020B0503020204020204" pitchFamily="34" charset="-122"/>
              </a:rPr>
              <a:t>取得成果：</a:t>
            </a:r>
            <a:endParaRPr lang="en-US" altLang="zh-CN" sz="2400" b="1" dirty="0">
              <a:latin typeface="微软雅黑" panose="020B0503020204020204" pitchFamily="34" charset="-122"/>
              <a:ea typeface="微软雅黑" panose="020B0503020204020204" pitchFamily="34" charset="-122"/>
            </a:endParaRPr>
          </a:p>
          <a:p>
            <a:pPr algn="just">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1</a:t>
            </a:r>
            <a:r>
              <a:rPr lang="zh-CN" altLang="en-US" sz="2000" dirty="0">
                <a:solidFill>
                  <a:srgbClr val="FF0000"/>
                </a:solidFill>
                <a:latin typeface="微软雅黑" panose="020B0503020204020204" pitchFamily="34" charset="-122"/>
                <a:ea typeface="微软雅黑" panose="020B0503020204020204" pitchFamily="34" charset="-122"/>
              </a:rPr>
              <a:t>）提出了一种基于</a:t>
            </a:r>
            <a:r>
              <a:rPr lang="en-US" altLang="zh-CN" sz="2000" dirty="0">
                <a:solidFill>
                  <a:srgbClr val="FF0000"/>
                </a:solidFill>
                <a:latin typeface="微软雅黑" panose="020B0503020204020204" pitchFamily="34" charset="-122"/>
                <a:ea typeface="微软雅黑" panose="020B0503020204020204" pitchFamily="34" charset="-122"/>
              </a:rPr>
              <a:t>GDB</a:t>
            </a:r>
            <a:r>
              <a:rPr lang="zh-CN" altLang="en-US" sz="2000" dirty="0">
                <a:solidFill>
                  <a:srgbClr val="FF0000"/>
                </a:solidFill>
                <a:latin typeface="微软雅黑" panose="020B0503020204020204" pitchFamily="34" charset="-122"/>
                <a:ea typeface="微软雅黑" panose="020B0503020204020204" pitchFamily="34" charset="-122"/>
              </a:rPr>
              <a:t>的多进程调试方法</a:t>
            </a:r>
            <a:endParaRPr lang="en-US" altLang="zh-CN" sz="2000" dirty="0">
              <a:solidFill>
                <a:srgbClr val="FF0000"/>
              </a:solidFill>
              <a:latin typeface="微软雅黑" panose="020B0503020204020204" pitchFamily="34" charset="-122"/>
              <a:ea typeface="微软雅黑" panose="020B0503020204020204" pitchFamily="34" charset="-122"/>
            </a:endParaRPr>
          </a:p>
          <a:p>
            <a:pPr algn="just">
              <a:lnSpc>
                <a:spcPct val="150000"/>
              </a:lnSpc>
            </a:pPr>
            <a:r>
              <a:rPr lang="zh-CN" altLang="en-US" sz="2000" dirty="0">
                <a:latin typeface="微软雅黑" panose="020B0503020204020204" pitchFamily="34" charset="-122"/>
                <a:ea typeface="微软雅黑" panose="020B0503020204020204" pitchFamily="34" charset="-122"/>
              </a:rPr>
              <a:t>      设计断点组管理模块，边界监测点，实现对</a:t>
            </a:r>
            <a:r>
              <a:rPr lang="en-US" altLang="zh-CN" sz="2000" dirty="0">
                <a:latin typeface="微软雅黑" panose="020B0503020204020204" pitchFamily="34" charset="-122"/>
                <a:ea typeface="微软雅黑" panose="020B0503020204020204" pitchFamily="34" charset="-122"/>
              </a:rPr>
              <a:t>Rust</a:t>
            </a:r>
            <a:r>
              <a:rPr lang="zh-CN" altLang="en-US" sz="2000" dirty="0">
                <a:latin typeface="微软雅黑" panose="020B0503020204020204" pitchFamily="34" charset="-122"/>
                <a:ea typeface="微软雅黑" panose="020B0503020204020204" pitchFamily="34" charset="-122"/>
              </a:rPr>
              <a:t>操作系统的多进程切换和调试。 </a:t>
            </a:r>
          </a:p>
          <a:p>
            <a:pPr algn="just">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2</a:t>
            </a:r>
            <a:r>
              <a:rPr lang="zh-CN" altLang="en-US" sz="2000" dirty="0">
                <a:solidFill>
                  <a:srgbClr val="FF0000"/>
                </a:solidFill>
                <a:latin typeface="微软雅黑" panose="020B0503020204020204" pitchFamily="34" charset="-122"/>
                <a:ea typeface="微软雅黑" panose="020B0503020204020204" pitchFamily="34" charset="-122"/>
              </a:rPr>
              <a:t>）提出了一种静态断点和动态跟踪结合的方法</a:t>
            </a:r>
            <a:endParaRPr lang="en-US" altLang="zh-CN" sz="2000" dirty="0">
              <a:solidFill>
                <a:srgbClr val="FF0000"/>
              </a:solidFill>
              <a:latin typeface="微软雅黑" panose="020B0503020204020204" pitchFamily="34" charset="-122"/>
              <a:ea typeface="微软雅黑" panose="020B0503020204020204" pitchFamily="34" charset="-122"/>
            </a:endParaRPr>
          </a:p>
          <a:p>
            <a:pPr algn="just">
              <a:lnSpc>
                <a:spcPct val="150000"/>
              </a:lnSpc>
            </a:pPr>
            <a:r>
              <a:rPr lang="zh-CN" altLang="en-US" sz="2000" dirty="0">
                <a:latin typeface="微软雅黑" panose="020B0503020204020204" pitchFamily="34" charset="-122"/>
                <a:ea typeface="微软雅黑" panose="020B0503020204020204" pitchFamily="34" charset="-122"/>
              </a:rPr>
              <a:t>      基于</a:t>
            </a:r>
            <a:r>
              <a:rPr lang="en-US" altLang="zh-CN" sz="2000" dirty="0">
                <a:latin typeface="微软雅黑" panose="020B0503020204020204" pitchFamily="34" charset="-122"/>
                <a:ea typeface="微软雅黑" panose="020B0503020204020204" pitchFamily="34" charset="-122"/>
              </a:rPr>
              <a:t>GDB</a:t>
            </a:r>
            <a:r>
              <a:rPr lang="zh-CN" altLang="en-US" sz="2000" dirty="0">
                <a:latin typeface="微软雅黑" panose="020B0503020204020204" pitchFamily="34" charset="-122"/>
                <a:ea typeface="微软雅黑" panose="020B0503020204020204" pitchFamily="34" charset="-122"/>
              </a:rPr>
              <a:t>的静态断点调试和基于</a:t>
            </a:r>
            <a:r>
              <a:rPr lang="en-US" altLang="zh-CN" sz="2000" dirty="0" err="1">
                <a:latin typeface="微软雅黑" panose="020B0503020204020204" pitchFamily="34" charset="-122"/>
                <a:ea typeface="微软雅黑" panose="020B0503020204020204" pitchFamily="34" charset="-122"/>
              </a:rPr>
              <a:t>eBPF</a:t>
            </a:r>
            <a:r>
              <a:rPr lang="zh-CN" altLang="en-US" sz="2000" dirty="0">
                <a:latin typeface="微软雅黑" panose="020B0503020204020204" pitchFamily="34" charset="-122"/>
                <a:ea typeface="微软雅黑" panose="020B0503020204020204" pitchFamily="34" charset="-122"/>
              </a:rPr>
              <a:t>的动态跟踪结合对操作系统进行调试，实现了两者调试信息流的整合。</a:t>
            </a:r>
          </a:p>
          <a:p>
            <a:pPr algn="just">
              <a:lnSpc>
                <a:spcPct val="150000"/>
              </a:lnSpc>
            </a:pPr>
            <a:r>
              <a:rPr lang="en-US" altLang="zh-CN" sz="2000" dirty="0">
                <a:solidFill>
                  <a:srgbClr val="FF0000"/>
                </a:solidFill>
                <a:latin typeface="微软雅黑" panose="020B0503020204020204" pitchFamily="34" charset="-122"/>
                <a:ea typeface="微软雅黑" panose="020B0503020204020204" pitchFamily="34" charset="-122"/>
              </a:rPr>
              <a:t>3</a:t>
            </a:r>
            <a:r>
              <a:rPr lang="zh-CN" altLang="en-US" sz="2000" dirty="0">
                <a:solidFill>
                  <a:srgbClr val="FF0000"/>
                </a:solidFill>
                <a:latin typeface="微软雅黑" panose="020B0503020204020204" pitchFamily="34" charset="-122"/>
                <a:ea typeface="微软雅黑" panose="020B0503020204020204" pitchFamily="34" charset="-122"/>
              </a:rPr>
              <a:t>）实现了面向</a:t>
            </a:r>
            <a:r>
              <a:rPr lang="en-US" altLang="zh-CN" sz="2000" dirty="0">
                <a:solidFill>
                  <a:srgbClr val="FF0000"/>
                </a:solidFill>
                <a:latin typeface="微软雅黑" panose="020B0503020204020204" pitchFamily="34" charset="-122"/>
                <a:ea typeface="微软雅黑" panose="020B0503020204020204" pitchFamily="34" charset="-122"/>
              </a:rPr>
              <a:t>Rust</a:t>
            </a:r>
            <a:r>
              <a:rPr lang="zh-CN" altLang="en-US" sz="2000" dirty="0">
                <a:solidFill>
                  <a:srgbClr val="FF0000"/>
                </a:solidFill>
                <a:latin typeface="微软雅黑" panose="020B0503020204020204" pitchFamily="34" charset="-122"/>
                <a:ea typeface="微软雅黑" panose="020B0503020204020204" pitchFamily="34" charset="-122"/>
              </a:rPr>
              <a:t>操作系统的源代码级调试器</a:t>
            </a:r>
            <a:endParaRPr lang="en-US" altLang="zh-CN" sz="2000" dirty="0">
              <a:solidFill>
                <a:srgbClr val="FF0000"/>
              </a:solidFill>
              <a:latin typeface="微软雅黑" panose="020B0503020204020204" pitchFamily="34" charset="-122"/>
              <a:ea typeface="微软雅黑" panose="020B0503020204020204" pitchFamily="34" charset="-122"/>
            </a:endParaRPr>
          </a:p>
          <a:p>
            <a:pPr algn="just">
              <a:lnSpc>
                <a:spcPct val="150000"/>
              </a:lnSpc>
            </a:pPr>
            <a:r>
              <a:rPr lang="zh-CN" altLang="en-US" sz="2000" dirty="0">
                <a:latin typeface="微软雅黑" panose="020B0503020204020204" pitchFamily="34" charset="-122"/>
                <a:ea typeface="微软雅黑" panose="020B0503020204020204" pitchFamily="34" charset="-122"/>
              </a:rPr>
              <a:t>      通过调试者和被调试内核分离的设计来实现 </a:t>
            </a:r>
            <a:r>
              <a:rPr lang="en-US" altLang="zh-CN" sz="2000" dirty="0">
                <a:latin typeface="微软雅黑" panose="020B0503020204020204" pitchFamily="34" charset="-122"/>
                <a:ea typeface="微软雅黑" panose="020B0503020204020204" pitchFamily="34" charset="-122"/>
              </a:rPr>
              <a:t>QEMU </a:t>
            </a:r>
            <a:r>
              <a:rPr lang="zh-CN" altLang="en-US" sz="2000" dirty="0">
                <a:latin typeface="微软雅黑" panose="020B0503020204020204" pitchFamily="34" charset="-122"/>
                <a:ea typeface="微软雅黑" panose="020B0503020204020204" pitchFamily="34" charset="-122"/>
              </a:rPr>
              <a:t>虚拟机或真实系统上的操作系统远程调试。内核在服务器上运行，用户在浏览器使用</a:t>
            </a:r>
            <a:r>
              <a:rPr lang="en-US" altLang="zh-CN" sz="2000" dirty="0" err="1">
                <a:latin typeface="微软雅黑" panose="020B0503020204020204" pitchFamily="34" charset="-122"/>
                <a:ea typeface="微软雅黑" panose="020B0503020204020204" pitchFamily="34" charset="-122"/>
              </a:rPr>
              <a:t>VSCode</a:t>
            </a:r>
            <a:r>
              <a:rPr lang="zh-CN" altLang="en-US" sz="2000" dirty="0">
                <a:latin typeface="微软雅黑" panose="020B0503020204020204" pitchFamily="34" charset="-122"/>
                <a:ea typeface="微软雅黑" panose="020B0503020204020204" pitchFamily="34" charset="-122"/>
              </a:rPr>
              <a:t>插件发送调试相关的请求。能够使用</a:t>
            </a:r>
            <a:r>
              <a:rPr lang="en-US" altLang="zh-CN" sz="2000" dirty="0">
                <a:latin typeface="微软雅黑" panose="020B0503020204020204" pitchFamily="34" charset="-122"/>
                <a:ea typeface="微软雅黑" panose="020B0503020204020204" pitchFamily="34" charset="-122"/>
              </a:rPr>
              <a:t>GDB</a:t>
            </a:r>
            <a:r>
              <a:rPr lang="zh-CN" altLang="en-US" sz="2000" dirty="0">
                <a:latin typeface="微软雅黑" panose="020B0503020204020204" pitchFamily="34" charset="-122"/>
                <a:ea typeface="微软雅黑" panose="020B0503020204020204" pitchFamily="34" charset="-122"/>
              </a:rPr>
              <a:t>静态断点调试和</a:t>
            </a:r>
            <a:r>
              <a:rPr lang="en-US" altLang="zh-CN" sz="2000" dirty="0" err="1">
                <a:latin typeface="微软雅黑" panose="020B0503020204020204" pitchFamily="34" charset="-122"/>
                <a:ea typeface="微软雅黑" panose="020B0503020204020204" pitchFamily="34" charset="-122"/>
              </a:rPr>
              <a:t>eBPF</a:t>
            </a:r>
            <a:r>
              <a:rPr lang="zh-CN" altLang="en-US" sz="2000" dirty="0">
                <a:latin typeface="微软雅黑" panose="020B0503020204020204" pitchFamily="34" charset="-122"/>
                <a:ea typeface="微软雅黑" panose="020B0503020204020204" pitchFamily="34" charset="-122"/>
              </a:rPr>
              <a:t>动态跟踪调试的功能解决遇到的程序漏洞。</a:t>
            </a:r>
          </a:p>
          <a:p>
            <a:pPr algn="just">
              <a:lnSpc>
                <a:spcPct val="150000"/>
              </a:lnSpc>
            </a:pPr>
            <a:endParaRPr lang="en-US" altLang="zh-CN" sz="2000" dirty="0">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BDF4BF43-8E2F-4FAB-97B0-A0DA71A33EA8}"/>
              </a:ext>
            </a:extLst>
          </p:cNvPr>
          <p:cNvSpPr>
            <a:spLocks noGrp="1"/>
          </p:cNvSpPr>
          <p:nvPr>
            <p:ph type="sldNum" sz="quarter" idx="12"/>
          </p:nvPr>
        </p:nvSpPr>
        <p:spPr/>
        <p:txBody>
          <a:bodyPr/>
          <a:lstStyle/>
          <a:p>
            <a:fld id="{9D55DC8D-C4F0-4F0D-B826-92573808DA56}" type="slidenum">
              <a:rPr lang="zh-CN" altLang="en-US" smtClean="0"/>
              <a:pPr/>
              <a:t>19</a:t>
            </a:fld>
            <a:endParaRPr lang="zh-CN" altLang="en-US"/>
          </a:p>
        </p:txBody>
      </p:sp>
    </p:spTree>
    <p:extLst>
      <p:ext uri="{BB962C8B-B14F-4D97-AF65-F5344CB8AC3E}">
        <p14:creationId xmlns:p14="http://schemas.microsoft.com/office/powerpoint/2010/main" val="2537634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文本框 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LOGO</a:t>
            </a:r>
            <a:endParaRPr lang="zh-CN" altLang="en-US" sz="2000" dirty="0">
              <a:solidFill>
                <a:srgbClr val="044875"/>
              </a:solidFill>
              <a:latin typeface="微软雅黑" pitchFamily="34" charset="-122"/>
              <a:ea typeface="微软雅黑" pitchFamily="34" charset="-122"/>
            </a:endParaRPr>
          </a:p>
        </p:txBody>
      </p:sp>
      <p:sp>
        <p:nvSpPr>
          <p:cNvPr id="67" name="TextBox 4">
            <a:extLst>
              <a:ext uri="{FF2B5EF4-FFF2-40B4-BE49-F238E27FC236}">
                <a16:creationId xmlns:a16="http://schemas.microsoft.com/office/drawing/2014/main" id="{FB37FA1C-32F5-411A-ADFF-48DD8FE52D85}"/>
              </a:ext>
            </a:extLst>
          </p:cNvPr>
          <p:cNvSpPr txBox="1"/>
          <p:nvPr/>
        </p:nvSpPr>
        <p:spPr>
          <a:xfrm>
            <a:off x="830263" y="529974"/>
            <a:ext cx="1162050" cy="584775"/>
          </a:xfrm>
          <a:prstGeom prst="rect">
            <a:avLst/>
          </a:prstGeom>
          <a:noFill/>
        </p:spPr>
        <p:txBody>
          <a:bodyPr>
            <a:spAutoFit/>
          </a:bodyPr>
          <a:lstStyle/>
          <a:p>
            <a:pPr>
              <a:defRPr/>
            </a:pPr>
            <a:r>
              <a:rPr lang="zh-CN" altLang="en-US" sz="3200" b="1" spc="600" dirty="0">
                <a:solidFill>
                  <a:srgbClr val="113E6A"/>
                </a:solidFill>
                <a:latin typeface="微软雅黑" panose="020B0503020204020204" pitchFamily="34" charset="-122"/>
                <a:ea typeface="微软雅黑" panose="020B0503020204020204" pitchFamily="34" charset="-122"/>
              </a:rPr>
              <a:t>目录</a:t>
            </a:r>
          </a:p>
        </p:txBody>
      </p:sp>
      <p:grpSp>
        <p:nvGrpSpPr>
          <p:cNvPr id="69" name="组合 68">
            <a:extLst>
              <a:ext uri="{FF2B5EF4-FFF2-40B4-BE49-F238E27FC236}">
                <a16:creationId xmlns:a16="http://schemas.microsoft.com/office/drawing/2014/main" id="{B402B5AD-9404-4B78-BADB-8FC73F29A7AB}"/>
              </a:ext>
            </a:extLst>
          </p:cNvPr>
          <p:cNvGrpSpPr>
            <a:grpSpLocks/>
          </p:cNvGrpSpPr>
          <p:nvPr/>
        </p:nvGrpSpPr>
        <p:grpSpPr bwMode="auto">
          <a:xfrm>
            <a:off x="206184" y="467976"/>
            <a:ext cx="529190" cy="576599"/>
            <a:chOff x="2666985" y="682103"/>
            <a:chExt cx="1109138" cy="1131217"/>
          </a:xfrm>
        </p:grpSpPr>
        <p:sp>
          <p:nvSpPr>
            <p:cNvPr id="71" name="矩形 70">
              <a:extLst>
                <a:ext uri="{FF2B5EF4-FFF2-40B4-BE49-F238E27FC236}">
                  <a16:creationId xmlns:a16="http://schemas.microsoft.com/office/drawing/2014/main" id="{65A70F08-89EA-4202-86F4-210280DE042F}"/>
                </a:ext>
              </a:extLst>
            </p:cNvPr>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2" name="矩形 71">
              <a:extLst>
                <a:ext uri="{FF2B5EF4-FFF2-40B4-BE49-F238E27FC236}">
                  <a16:creationId xmlns:a16="http://schemas.microsoft.com/office/drawing/2014/main" id="{BF3BECA3-749F-42BA-901D-EC2A883434AB}"/>
                </a:ext>
              </a:extLst>
            </p:cNvPr>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3" name="矩形 72">
              <a:extLst>
                <a:ext uri="{FF2B5EF4-FFF2-40B4-BE49-F238E27FC236}">
                  <a16:creationId xmlns:a16="http://schemas.microsoft.com/office/drawing/2014/main" id="{212B61B7-263C-41EC-8B83-95177E86D5C4}"/>
                </a:ext>
              </a:extLst>
            </p:cNvPr>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3" name="矩形 52">
            <a:extLst>
              <a:ext uri="{FF2B5EF4-FFF2-40B4-BE49-F238E27FC236}">
                <a16:creationId xmlns:a16="http://schemas.microsoft.com/office/drawing/2014/main" id="{97F20E2D-5E07-41F1-AD8D-DAD3FE7820D8}"/>
              </a:ext>
            </a:extLst>
          </p:cNvPr>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a:extLst>
              <a:ext uri="{FF2B5EF4-FFF2-40B4-BE49-F238E27FC236}">
                <a16:creationId xmlns:a16="http://schemas.microsoft.com/office/drawing/2014/main" id="{6E57C3F1-6D44-4D9A-892F-65F0B9844277}"/>
              </a:ext>
            </a:extLst>
          </p:cNvPr>
          <p:cNvSpPr/>
          <p:nvPr/>
        </p:nvSpPr>
        <p:spPr>
          <a:xfrm>
            <a:off x="0" y="6523038"/>
            <a:ext cx="1156652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a:extLst>
              <a:ext uri="{FF2B5EF4-FFF2-40B4-BE49-F238E27FC236}">
                <a16:creationId xmlns:a16="http://schemas.microsoft.com/office/drawing/2014/main" id="{2086DEC2-CD48-8EFB-5701-629BF4FC6741}"/>
              </a:ext>
            </a:extLst>
          </p:cNvPr>
          <p:cNvSpPr txBox="1"/>
          <p:nvPr/>
        </p:nvSpPr>
        <p:spPr>
          <a:xfrm>
            <a:off x="2293603" y="1237118"/>
            <a:ext cx="9028112" cy="4893647"/>
          </a:xfrm>
          <a:prstGeom prst="rect">
            <a:avLst/>
          </a:prstGeom>
          <a:noFill/>
        </p:spPr>
        <p:txBody>
          <a:bodyPr wrap="square" rtlCol="0">
            <a:spAutoFit/>
          </a:bodyPr>
          <a:lstStyle>
            <a:defPPr>
              <a:defRPr lang="zh-CN"/>
            </a:defPPr>
            <a:lvl1pPr>
              <a:defRPr sz="2800" b="1">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1pPr>
          </a:lstStyle>
          <a:p>
            <a:pPr>
              <a:lnSpc>
                <a:spcPct val="200000"/>
              </a:lnSpc>
            </a:pPr>
            <a:r>
              <a:rPr lang="en-US" altLang="zh-CN" dirty="0"/>
              <a:t>01 </a:t>
            </a:r>
            <a:r>
              <a:rPr lang="zh-CN" altLang="en-US" dirty="0"/>
              <a:t>研究意义与研究内容</a:t>
            </a:r>
            <a:endParaRPr lang="en-US" altLang="zh-CN" dirty="0"/>
          </a:p>
          <a:p>
            <a:pPr>
              <a:lnSpc>
                <a:spcPct val="200000"/>
              </a:lnSpc>
            </a:pPr>
            <a:r>
              <a:rPr lang="en-US" altLang="zh-CN" b="1" dirty="0">
                <a:solidFill>
                  <a:schemeClr val="tx1">
                    <a:lumMod val="85000"/>
                    <a:lumOff val="15000"/>
                  </a:schemeClr>
                </a:solidFill>
                <a:latin typeface="微软雅黑" panose="020B0503020204020204" charset="-122"/>
                <a:ea typeface="微软雅黑" panose="020B0503020204020204" charset="-122"/>
              </a:rPr>
              <a:t>02 </a:t>
            </a:r>
            <a:r>
              <a:rPr lang="zh-CN" altLang="en-US" b="1" dirty="0">
                <a:solidFill>
                  <a:schemeClr val="tx1">
                    <a:lumMod val="85000"/>
                    <a:lumOff val="15000"/>
                  </a:schemeClr>
                </a:solidFill>
                <a:latin typeface="微软雅黑" panose="020B0503020204020204" charset="-122"/>
                <a:ea typeface="微软雅黑" panose="020B0503020204020204" charset="-122"/>
              </a:rPr>
              <a:t>基于</a:t>
            </a:r>
            <a:r>
              <a:rPr lang="en-US" altLang="zh-CN" b="1" dirty="0">
                <a:solidFill>
                  <a:schemeClr val="tx1">
                    <a:lumMod val="85000"/>
                    <a:lumOff val="15000"/>
                  </a:schemeClr>
                </a:solidFill>
                <a:latin typeface="微软雅黑" panose="020B0503020204020204" charset="-122"/>
                <a:ea typeface="微软雅黑" panose="020B0503020204020204" charset="-122"/>
              </a:rPr>
              <a:t>GDB</a:t>
            </a:r>
            <a:r>
              <a:rPr lang="zh-CN" altLang="en-US" b="1" dirty="0">
                <a:solidFill>
                  <a:schemeClr val="tx1">
                    <a:lumMod val="85000"/>
                    <a:lumOff val="15000"/>
                  </a:schemeClr>
                </a:solidFill>
                <a:latin typeface="微软雅黑" panose="020B0503020204020204" charset="-122"/>
                <a:ea typeface="微软雅黑" panose="020B0503020204020204" charset="-122"/>
              </a:rPr>
              <a:t>的多进程调试方法</a:t>
            </a:r>
            <a:endParaRPr lang="en-US" altLang="zh-CN" dirty="0"/>
          </a:p>
          <a:p>
            <a:pPr>
              <a:lnSpc>
                <a:spcPct val="200000"/>
              </a:lnSpc>
            </a:pPr>
            <a:r>
              <a:rPr lang="en-US" altLang="zh-CN" b="1" dirty="0">
                <a:solidFill>
                  <a:schemeClr val="tx1">
                    <a:lumMod val="85000"/>
                    <a:lumOff val="15000"/>
                  </a:schemeClr>
                </a:solidFill>
                <a:latin typeface="微软雅黑" panose="020B0503020204020204" charset="-122"/>
                <a:ea typeface="微软雅黑" panose="020B0503020204020204" charset="-122"/>
              </a:rPr>
              <a:t>03 </a:t>
            </a:r>
            <a:r>
              <a:rPr lang="zh-CN" altLang="en-US" b="1" dirty="0">
                <a:solidFill>
                  <a:schemeClr val="tx1">
                    <a:lumMod val="85000"/>
                    <a:lumOff val="15000"/>
                  </a:schemeClr>
                </a:solidFill>
                <a:latin typeface="微软雅黑" panose="020B0503020204020204" charset="-122"/>
                <a:ea typeface="微软雅黑" panose="020B0503020204020204" charset="-122"/>
              </a:rPr>
              <a:t>一种静态断点调试和动态跟踪结合的方法</a:t>
            </a:r>
            <a:endParaRPr lang="en-US" altLang="zh-CN" dirty="0"/>
          </a:p>
          <a:p>
            <a:pPr>
              <a:lnSpc>
                <a:spcPct val="200000"/>
              </a:lnSpc>
            </a:pPr>
            <a:r>
              <a:rPr lang="en-US" altLang="zh-CN" b="1" dirty="0">
                <a:solidFill>
                  <a:schemeClr val="tx1">
                    <a:lumMod val="85000"/>
                    <a:lumOff val="15000"/>
                  </a:schemeClr>
                </a:solidFill>
                <a:latin typeface="微软雅黑" panose="020B0503020204020204" charset="-122"/>
                <a:ea typeface="微软雅黑" panose="020B0503020204020204" charset="-122"/>
              </a:rPr>
              <a:t>04</a:t>
            </a:r>
            <a:r>
              <a:rPr lang="zh-CN" altLang="en-US" dirty="0"/>
              <a:t> </a:t>
            </a:r>
            <a:r>
              <a:rPr lang="zh-CN" altLang="en-US" b="1" dirty="0">
                <a:solidFill>
                  <a:schemeClr val="tx1">
                    <a:lumMod val="85000"/>
                    <a:lumOff val="15000"/>
                  </a:schemeClr>
                </a:solidFill>
                <a:latin typeface="微软雅黑" panose="020B0503020204020204" charset="-122"/>
                <a:ea typeface="微软雅黑" panose="020B0503020204020204" charset="-122"/>
              </a:rPr>
              <a:t>面向</a:t>
            </a:r>
            <a:r>
              <a:rPr lang="en-US" altLang="zh-CN" b="1" dirty="0">
                <a:solidFill>
                  <a:schemeClr val="tx1">
                    <a:lumMod val="85000"/>
                    <a:lumOff val="15000"/>
                  </a:schemeClr>
                </a:solidFill>
                <a:latin typeface="微软雅黑" panose="020B0503020204020204" charset="-122"/>
                <a:ea typeface="微软雅黑" panose="020B0503020204020204" charset="-122"/>
              </a:rPr>
              <a:t>Rust</a:t>
            </a:r>
            <a:r>
              <a:rPr lang="zh-CN" altLang="en-US" b="1" dirty="0">
                <a:solidFill>
                  <a:schemeClr val="tx1">
                    <a:lumMod val="85000"/>
                    <a:lumOff val="15000"/>
                  </a:schemeClr>
                </a:solidFill>
                <a:latin typeface="微软雅黑" panose="020B0503020204020204" charset="-122"/>
                <a:ea typeface="微软雅黑" panose="020B0503020204020204" charset="-122"/>
              </a:rPr>
              <a:t>操作系统的调试工具设计与实现</a:t>
            </a:r>
            <a:endParaRPr lang="en-US" altLang="zh-CN" b="0" dirty="0">
              <a:solidFill>
                <a:schemeClr val="tx1">
                  <a:lumMod val="85000"/>
                  <a:lumOff val="15000"/>
                </a:schemeClr>
              </a:solidFill>
              <a:latin typeface="微软雅黑" panose="020B0503020204020204" charset="-122"/>
              <a:ea typeface="微软雅黑" panose="020B0503020204020204" charset="-122"/>
            </a:endParaRPr>
          </a:p>
          <a:p>
            <a:pPr>
              <a:lnSpc>
                <a:spcPct val="200000"/>
              </a:lnSpc>
            </a:pPr>
            <a:r>
              <a:rPr lang="en-US" altLang="zh-CN" dirty="0"/>
              <a:t>05 </a:t>
            </a:r>
            <a:r>
              <a:rPr lang="zh-CN" altLang="en-US" dirty="0"/>
              <a:t>总结</a:t>
            </a:r>
            <a:endParaRPr lang="zh-CN" altLang="en-US" b="1" dirty="0">
              <a:solidFill>
                <a:schemeClr val="tx1">
                  <a:lumMod val="85000"/>
                  <a:lumOff val="15000"/>
                </a:schemeClr>
              </a:solidFill>
              <a:latin typeface="微软雅黑" panose="020B0503020204020204" charset="-122"/>
              <a:ea typeface="微软雅黑" panose="020B0503020204020204" charset="-122"/>
            </a:endParaRPr>
          </a:p>
          <a:p>
            <a:r>
              <a:rPr lang="zh-CN" altLang="en-US" sz="3200" dirty="0"/>
              <a:t>  </a:t>
            </a:r>
          </a:p>
        </p:txBody>
      </p:sp>
      <p:sp>
        <p:nvSpPr>
          <p:cNvPr id="6" name="灯片编号占位符 5">
            <a:extLst>
              <a:ext uri="{FF2B5EF4-FFF2-40B4-BE49-F238E27FC236}">
                <a16:creationId xmlns:a16="http://schemas.microsoft.com/office/drawing/2014/main" id="{C8B23F3E-146A-47F3-BFD9-2C7E1893ED39}"/>
              </a:ext>
            </a:extLst>
          </p:cNvPr>
          <p:cNvSpPr>
            <a:spLocks noGrp="1"/>
          </p:cNvSpPr>
          <p:nvPr>
            <p:ph type="sldNum" sz="quarter" idx="12"/>
          </p:nvPr>
        </p:nvSpPr>
        <p:spPr/>
        <p:txBody>
          <a:bodyPr/>
          <a:lstStyle/>
          <a:p>
            <a:fld id="{9D55DC8D-C4F0-4F0D-B826-92573808DA56}"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97263" y="254000"/>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3" y="82550"/>
            <a:ext cx="3409950" cy="585788"/>
            <a:chOff x="551544" y="82976"/>
            <a:chExt cx="3409770" cy="584775"/>
          </a:xfrm>
        </p:grpSpPr>
        <p:sp>
          <p:nvSpPr>
            <p:cNvPr id="13358" name="文本框 12"/>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科研成果</a:t>
              </a:r>
            </a:p>
          </p:txBody>
        </p:sp>
        <p:sp>
          <p:nvSpPr>
            <p:cNvPr id="14" name="文本框 13"/>
            <p:cNvSpPr txBox="1"/>
            <p:nvPr/>
          </p:nvSpPr>
          <p:spPr>
            <a:xfrm>
              <a:off x="551544" y="82976"/>
              <a:ext cx="723862" cy="584775"/>
            </a:xfrm>
            <a:prstGeom prst="rect">
              <a:avLst/>
            </a:prstGeom>
            <a:noFill/>
          </p:spPr>
          <p:txBody>
            <a:bodyPr>
              <a:spAutoFit/>
            </a:bodyPr>
            <a:lstStyle/>
            <a:p>
              <a:pPr algn="ctr" eaLnBrk="1" hangingPunct="1">
                <a:defRPr/>
              </a:pPr>
              <a:r>
                <a:rPr lang="en-US" altLang="zh-CN" sz="3200" dirty="0">
                  <a:solidFill>
                    <a:srgbClr val="044875"/>
                  </a:solidFill>
                  <a:latin typeface="Impact" pitchFamily="34" charset="0"/>
                </a:rPr>
                <a:t>05</a:t>
              </a:r>
              <a:endParaRPr lang="zh-CN" altLang="en-US" sz="3200" dirty="0">
                <a:solidFill>
                  <a:srgbClr val="044875"/>
                </a:solidFill>
                <a:latin typeface="Impact" pitchFamily="34" charset="0"/>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19" name="矩形 18">
            <a:extLst>
              <a:ext uri="{FF2B5EF4-FFF2-40B4-BE49-F238E27FC236}">
                <a16:creationId xmlns:a16="http://schemas.microsoft.com/office/drawing/2014/main" id="{D33278FE-9DBA-4405-A610-41A73DA26D3A}"/>
              </a:ext>
            </a:extLst>
          </p:cNvPr>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a:extLst>
              <a:ext uri="{FF2B5EF4-FFF2-40B4-BE49-F238E27FC236}">
                <a16:creationId xmlns:a16="http://schemas.microsoft.com/office/drawing/2014/main" id="{5A3EA664-6A16-493B-8EAC-227F717AA47F}"/>
              </a:ext>
            </a:extLst>
          </p:cNvPr>
          <p:cNvSpPr/>
          <p:nvPr/>
        </p:nvSpPr>
        <p:spPr>
          <a:xfrm>
            <a:off x="-1" y="6621463"/>
            <a:ext cx="1156652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a:extLst>
              <a:ext uri="{FF2B5EF4-FFF2-40B4-BE49-F238E27FC236}">
                <a16:creationId xmlns:a16="http://schemas.microsoft.com/office/drawing/2014/main" id="{A76E9A3A-3006-3E17-696E-5DEC190182F9}"/>
              </a:ext>
            </a:extLst>
          </p:cNvPr>
          <p:cNvSpPr txBox="1"/>
          <p:nvPr/>
        </p:nvSpPr>
        <p:spPr>
          <a:xfrm>
            <a:off x="380672" y="916204"/>
            <a:ext cx="11250972" cy="4654416"/>
          </a:xfrm>
          <a:prstGeom prst="rect">
            <a:avLst/>
          </a:prstGeom>
          <a:noFill/>
        </p:spPr>
        <p:txBody>
          <a:bodyPr wrap="square">
            <a:spAutoFit/>
          </a:bodyPr>
          <a:lstStyle/>
          <a:p>
            <a:pPr algn="just">
              <a:lnSpc>
                <a:spcPct val="150000"/>
              </a:lnSpc>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论文：</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buFont typeface="+mj-lt"/>
              <a:buAutoNum type="arabicPeriod"/>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J. Wu, </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L. Zhang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and Y. Liu, "On the Design and Implementation of a Real-Time Testbed for Distributed TDMA-Based MAC Protocols in VANETs," in IEEE Access, vol. 9, pp. 122092-122106, 2021, </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doi</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10.1109/ACCESS.2021.3108346.</a:t>
            </a:r>
          </a:p>
          <a:p>
            <a:pPr marL="342900" indent="-342900" algn="just">
              <a:lnSpc>
                <a:spcPct val="150000"/>
              </a:lnSpc>
              <a:buFont typeface="+mj-lt"/>
              <a:buAutoNum type="arabicPeriod"/>
            </a:pP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Jingbang</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Wu, Xiyu Chen, </a:t>
            </a:r>
            <a:r>
              <a:rPr lang="en-US" altLang="zh-CN" sz="2000" b="1" dirty="0" err="1">
                <a:latin typeface="微软雅黑" panose="020B0503020204020204" pitchFamily="34" charset="-122"/>
                <a:ea typeface="微软雅黑" panose="020B0503020204020204" pitchFamily="34" charset="-122"/>
                <a:cs typeface="Times New Roman" panose="02020603050405020304" pitchFamily="18" charset="0"/>
              </a:rPr>
              <a:t>Luyuan</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 Zhang</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Shufen</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Zhou, </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Daoshun</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Wang, "A Multi-Secret Reputation Adjustment Method in the Secret Sharing for Internet of Vehicles", Security and Communication Networks, vol. 2022, Article ID 1413976, 13 pages, 2022. https://doi.org/10.1155/2022/1413976</a:t>
            </a:r>
          </a:p>
          <a:p>
            <a:pPr algn="just">
              <a:lnSpc>
                <a:spcPct val="150000"/>
              </a:lnSpc>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专利：</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Font typeface="+mj-lt"/>
              <a:buAutoNum type="arabicPeriod" startAt="3"/>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支持跨内核态和用户态的操作系统源代码级调试方法；吴竞邦，</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张露元</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，陈志扬，向勇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已公开</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2" name="灯片编号占位符 1">
            <a:extLst>
              <a:ext uri="{FF2B5EF4-FFF2-40B4-BE49-F238E27FC236}">
                <a16:creationId xmlns:a16="http://schemas.microsoft.com/office/drawing/2014/main" id="{76D121CE-D0D4-437A-A9C8-74AEE324EEF3}"/>
              </a:ext>
            </a:extLst>
          </p:cNvPr>
          <p:cNvSpPr>
            <a:spLocks noGrp="1"/>
          </p:cNvSpPr>
          <p:nvPr>
            <p:ph type="sldNum" sz="quarter" idx="12"/>
          </p:nvPr>
        </p:nvSpPr>
        <p:spPr/>
        <p:txBody>
          <a:bodyPr/>
          <a:lstStyle/>
          <a:p>
            <a:fld id="{9D55DC8D-C4F0-4F0D-B826-92573808DA56}" type="slidenum">
              <a:rPr lang="zh-CN" altLang="en-US" smtClean="0"/>
              <a:pPr/>
              <a:t>20</a:t>
            </a:fld>
            <a:endParaRPr lang="zh-CN" altLang="en-US" dirty="0"/>
          </a:p>
        </p:txBody>
      </p:sp>
    </p:spTree>
    <p:extLst>
      <p:ext uri="{BB962C8B-B14F-4D97-AF65-F5344CB8AC3E}">
        <p14:creationId xmlns:p14="http://schemas.microsoft.com/office/powerpoint/2010/main" val="2642204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2120649" y="2528888"/>
            <a:ext cx="8170862" cy="769937"/>
          </a:xfrm>
          <a:prstGeom prst="rect">
            <a:avLst/>
          </a:prstGeom>
          <a:noFill/>
        </p:spPr>
        <p:txBody>
          <a:bodyPr>
            <a:spAutoFit/>
          </a:bodyPr>
          <a:lstStyle/>
          <a:p>
            <a:pPr algn="ctr" eaLnBrk="1" fontAlgn="auto" hangingPunct="1">
              <a:spcBef>
                <a:spcPts val="0"/>
              </a:spcBef>
              <a:spcAft>
                <a:spcPts val="0"/>
              </a:spcAft>
              <a:defRPr/>
            </a:pPr>
            <a:r>
              <a:rPr lang="zh-CN" altLang="en-US" sz="4400" b="1" spc="600" dirty="0">
                <a:solidFill>
                  <a:srgbClr val="044875"/>
                </a:solidFill>
                <a:latin typeface="微软雅黑" panose="020B0503020204020204" pitchFamily="34" charset="-122"/>
                <a:ea typeface="微软雅黑" panose="020B0503020204020204" pitchFamily="34" charset="-122"/>
              </a:rPr>
              <a:t>请各位老师批评指正！</a:t>
            </a:r>
          </a:p>
        </p:txBody>
      </p:sp>
      <p:grpSp>
        <p:nvGrpSpPr>
          <p:cNvPr id="26" name="组合 25"/>
          <p:cNvGrpSpPr>
            <a:grpSpLocks/>
          </p:cNvGrpSpPr>
          <p:nvPr/>
        </p:nvGrpSpPr>
        <p:grpSpPr bwMode="auto">
          <a:xfrm>
            <a:off x="4154488" y="3452813"/>
            <a:ext cx="3846512" cy="361950"/>
            <a:chOff x="4154888" y="3453573"/>
            <a:chExt cx="3846874" cy="361046"/>
          </a:xfrm>
        </p:grpSpPr>
        <p:cxnSp>
          <p:nvCxnSpPr>
            <p:cNvPr id="27" name="直接连接符 26"/>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3" name="矩形 32"/>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p:cNvGrpSpPr>
            <a:grpSpLocks/>
          </p:cNvGrpSpPr>
          <p:nvPr/>
        </p:nvGrpSpPr>
        <p:grpSpPr bwMode="auto">
          <a:xfrm>
            <a:off x="10290175" y="4325938"/>
            <a:ext cx="1109663" cy="1130300"/>
            <a:chOff x="2666985" y="682103"/>
            <a:chExt cx="1109138" cy="1131217"/>
          </a:xfrm>
        </p:grpSpPr>
        <p:sp>
          <p:nvSpPr>
            <p:cNvPr id="35" name="矩形 34"/>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p:cNvGrpSpPr>
            <a:grpSpLocks/>
          </p:cNvGrpSpPr>
          <p:nvPr/>
        </p:nvGrpSpPr>
        <p:grpSpPr bwMode="auto">
          <a:xfrm>
            <a:off x="792163" y="1462088"/>
            <a:ext cx="1109662" cy="1131887"/>
            <a:chOff x="2666985" y="682103"/>
            <a:chExt cx="1109138" cy="1131217"/>
          </a:xfrm>
        </p:grpSpPr>
        <p:sp>
          <p:nvSpPr>
            <p:cNvPr id="39" name="矩形 38"/>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文本框 44"/>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24" name="文本框 23">
            <a:extLst>
              <a:ext uri="{FF2B5EF4-FFF2-40B4-BE49-F238E27FC236}">
                <a16:creationId xmlns:a16="http://schemas.microsoft.com/office/drawing/2014/main" id="{EF711140-E67F-49C6-A3C9-7428F56E1EFD}"/>
              </a:ext>
            </a:extLst>
          </p:cNvPr>
          <p:cNvSpPr txBox="1">
            <a:spLocks noChangeArrowheads="1"/>
          </p:cNvSpPr>
          <p:nvPr/>
        </p:nvSpPr>
        <p:spPr bwMode="auto">
          <a:xfrm>
            <a:off x="2566778" y="3871686"/>
            <a:ext cx="29670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答辩人：张露元</a:t>
            </a:r>
          </a:p>
        </p:txBody>
      </p:sp>
      <p:sp>
        <p:nvSpPr>
          <p:cNvPr id="47" name="文本框 46">
            <a:extLst>
              <a:ext uri="{FF2B5EF4-FFF2-40B4-BE49-F238E27FC236}">
                <a16:creationId xmlns:a16="http://schemas.microsoft.com/office/drawing/2014/main" id="{CD1B5896-2EFB-49EB-B057-08A2C435FC94}"/>
              </a:ext>
            </a:extLst>
          </p:cNvPr>
          <p:cNvSpPr txBox="1">
            <a:spLocks noChangeArrowheads="1"/>
          </p:cNvSpPr>
          <p:nvPr/>
        </p:nvSpPr>
        <p:spPr bwMode="auto">
          <a:xfrm>
            <a:off x="6835608" y="3845936"/>
            <a:ext cx="31624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导    师：吴竞邦</a:t>
            </a:r>
          </a:p>
        </p:txBody>
      </p:sp>
      <p:sp>
        <p:nvSpPr>
          <p:cNvPr id="21" name="矩形 20">
            <a:extLst>
              <a:ext uri="{FF2B5EF4-FFF2-40B4-BE49-F238E27FC236}">
                <a16:creationId xmlns:a16="http://schemas.microsoft.com/office/drawing/2014/main" id="{63F74C33-8A79-4F18-93EA-5CA52194EE04}"/>
              </a:ext>
            </a:extLst>
          </p:cNvPr>
          <p:cNvSpPr/>
          <p:nvPr/>
        </p:nvSpPr>
        <p:spPr>
          <a:xfrm>
            <a:off x="11566525" y="6523039"/>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矩形 21">
            <a:extLst>
              <a:ext uri="{FF2B5EF4-FFF2-40B4-BE49-F238E27FC236}">
                <a16:creationId xmlns:a16="http://schemas.microsoft.com/office/drawing/2014/main" id="{36667D3E-50F1-47C5-B9EE-94A7441EE4A2}"/>
              </a:ext>
            </a:extLst>
          </p:cNvPr>
          <p:cNvSpPr/>
          <p:nvPr/>
        </p:nvSpPr>
        <p:spPr>
          <a:xfrm>
            <a:off x="-1" y="6523039"/>
            <a:ext cx="1156652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灯片编号占位符 1">
            <a:extLst>
              <a:ext uri="{FF2B5EF4-FFF2-40B4-BE49-F238E27FC236}">
                <a16:creationId xmlns:a16="http://schemas.microsoft.com/office/drawing/2014/main" id="{F3894946-2849-4A09-90A8-DA9734CD34D9}"/>
              </a:ext>
            </a:extLst>
          </p:cNvPr>
          <p:cNvSpPr>
            <a:spLocks noGrp="1"/>
          </p:cNvSpPr>
          <p:nvPr>
            <p:ph type="sldNum" sz="quarter" idx="12"/>
          </p:nvPr>
        </p:nvSpPr>
        <p:spPr/>
        <p:txBody>
          <a:bodyPr/>
          <a:lstStyle/>
          <a:p>
            <a:fld id="{9D55DC8D-C4F0-4F0D-B826-92573808DA56}" type="slidenum">
              <a:rPr lang="zh-CN" altLang="en-US" smtClean="0"/>
              <a:pPr/>
              <a:t>21</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1</a:t>
            </a:r>
            <a:endParaRPr lang="zh-CN" altLang="en-US" sz="11500">
              <a:solidFill>
                <a:schemeClr val="bg1"/>
              </a:solidFill>
              <a:latin typeface="Impact" pitchFamily="34" charset="0"/>
            </a:endParaRPr>
          </a:p>
        </p:txBody>
      </p:sp>
      <p:sp>
        <p:nvSpPr>
          <p:cNvPr id="9" name="文本框 8"/>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10" name="矩形 9"/>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12" name="文本框 11"/>
          <p:cNvSpPr txBox="1">
            <a:spLocks noChangeArrowheads="1"/>
          </p:cNvSpPr>
          <p:nvPr/>
        </p:nvSpPr>
        <p:spPr bwMode="auto">
          <a:xfrm>
            <a:off x="4946482"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研究意义与研究内容</a:t>
            </a:r>
          </a:p>
        </p:txBody>
      </p:sp>
      <p:sp>
        <p:nvSpPr>
          <p:cNvPr id="2" name="灯片编号占位符 1">
            <a:extLst>
              <a:ext uri="{FF2B5EF4-FFF2-40B4-BE49-F238E27FC236}">
                <a16:creationId xmlns:a16="http://schemas.microsoft.com/office/drawing/2014/main" id="{D885FF06-FB56-443C-B76A-C49ED2538794}"/>
              </a:ext>
            </a:extLst>
          </p:cNvPr>
          <p:cNvSpPr>
            <a:spLocks noGrp="1"/>
          </p:cNvSpPr>
          <p:nvPr>
            <p:ph type="sldNum" sz="quarter" idx="12"/>
          </p:nvPr>
        </p:nvSpPr>
        <p:spPr/>
        <p:txBody>
          <a:bodyPr/>
          <a:lstStyle/>
          <a:p>
            <a:fld id="{9D55DC8D-C4F0-4F0D-B826-92573808DA56}" type="slidenum">
              <a:rPr lang="zh-CN" altLang="en-US" smtClean="0">
                <a:solidFill>
                  <a:schemeClr val="tx1"/>
                </a:solidFill>
              </a:rPr>
              <a:pPr/>
              <a:t>3</a:t>
            </a:fld>
            <a:endParaRPr lang="zh-CN" alt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734710" y="886010"/>
            <a:ext cx="5970019" cy="53635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文本框 59"/>
          <p:cNvSpPr txBox="1"/>
          <p:nvPr/>
        </p:nvSpPr>
        <p:spPr>
          <a:xfrm>
            <a:off x="5710971" y="1456883"/>
            <a:ext cx="5970019" cy="4744889"/>
          </a:xfrm>
          <a:prstGeom prst="rect">
            <a:avLst/>
          </a:prstGeom>
          <a:noFill/>
        </p:spPr>
        <p:txBody>
          <a:bodyPr wrap="square">
            <a:spAutoFit/>
          </a:bodyPr>
          <a:lstStyle/>
          <a:p>
            <a:pPr marL="285750" indent="-285750" algn="just" eaLnBrk="1" fontAlgn="auto" hangingPunct="1">
              <a:spcBef>
                <a:spcPts val="2400"/>
              </a:spcBef>
              <a:spcAft>
                <a:spcPts val="2400"/>
              </a:spcAft>
              <a:buClr>
                <a:srgbClr val="044875"/>
              </a:buClr>
              <a:buFont typeface="Wingdings" panose="05000000000000000000" pitchFamily="2" charset="2"/>
              <a:buChar char="Ø"/>
              <a:defRPr/>
            </a:pPr>
            <a:r>
              <a:rPr lang="zh-CN" altLang="en-US" dirty="0">
                <a:latin typeface="+mj-ea"/>
                <a:ea typeface="+mj-ea"/>
              </a:rPr>
              <a:t>在我国大力发展自主中央处理器（</a:t>
            </a:r>
            <a:r>
              <a:rPr lang="en-US" altLang="zh-CN" dirty="0">
                <a:latin typeface="+mj-ea"/>
                <a:ea typeface="+mj-ea"/>
              </a:rPr>
              <a:t>CPU</a:t>
            </a:r>
            <a:r>
              <a:rPr lang="zh-CN" altLang="en-US" dirty="0">
                <a:latin typeface="+mj-ea"/>
                <a:ea typeface="+mj-ea"/>
              </a:rPr>
              <a:t>）与自主操作系统的大背景下，</a:t>
            </a:r>
            <a:r>
              <a:rPr lang="en-US" altLang="zh-CN" dirty="0">
                <a:solidFill>
                  <a:srgbClr val="FF0000"/>
                </a:solidFill>
                <a:latin typeface="+mj-ea"/>
                <a:ea typeface="+mj-ea"/>
              </a:rPr>
              <a:t>RISC-V</a:t>
            </a:r>
            <a:r>
              <a:rPr lang="zh-CN" altLang="en-US" dirty="0">
                <a:solidFill>
                  <a:srgbClr val="FF0000"/>
                </a:solidFill>
                <a:latin typeface="+mj-ea"/>
                <a:ea typeface="+mj-ea"/>
              </a:rPr>
              <a:t>与</a:t>
            </a:r>
            <a:r>
              <a:rPr lang="en-US" altLang="zh-CN" dirty="0" err="1">
                <a:solidFill>
                  <a:srgbClr val="FF0000"/>
                </a:solidFill>
                <a:latin typeface="+mj-ea"/>
                <a:ea typeface="+mj-ea"/>
              </a:rPr>
              <a:t>RustOS</a:t>
            </a:r>
            <a:r>
              <a:rPr lang="zh-CN" altLang="en-US" dirty="0">
                <a:latin typeface="+mj-ea"/>
                <a:ea typeface="+mj-ea"/>
              </a:rPr>
              <a:t>在学术界与产业界有大量的研究与开发工作。</a:t>
            </a:r>
          </a:p>
          <a:p>
            <a:pPr marL="285750" indent="-285750" algn="just" eaLnBrk="1" fontAlgn="auto" hangingPunct="1">
              <a:spcBef>
                <a:spcPts val="2400"/>
              </a:spcBef>
              <a:spcAft>
                <a:spcPts val="2400"/>
              </a:spcAft>
              <a:buClr>
                <a:srgbClr val="044875"/>
              </a:buClr>
              <a:buFont typeface="Wingdings" panose="05000000000000000000" pitchFamily="2" charset="2"/>
              <a:buChar char="Ø"/>
              <a:defRPr/>
            </a:pPr>
            <a:r>
              <a:rPr lang="zh-CN" altLang="en-US" dirty="0">
                <a:latin typeface="+mj-ea"/>
                <a:ea typeface="+mj-ea"/>
              </a:rPr>
              <a:t>缺少一款适配的</a:t>
            </a:r>
            <a:r>
              <a:rPr lang="zh-CN" altLang="en-US" dirty="0">
                <a:solidFill>
                  <a:srgbClr val="FF0000"/>
                </a:solidFill>
                <a:latin typeface="+mj-ea"/>
                <a:ea typeface="+mj-ea"/>
              </a:rPr>
              <a:t>源代码级调试工具</a:t>
            </a:r>
            <a:r>
              <a:rPr lang="zh-CN" altLang="en-US" dirty="0">
                <a:latin typeface="+mj-ea"/>
                <a:ea typeface="+mj-ea"/>
              </a:rPr>
              <a:t>；</a:t>
            </a:r>
            <a:endParaRPr lang="en-US" altLang="zh-CN" dirty="0">
              <a:latin typeface="+mj-ea"/>
              <a:ea typeface="+mj-ea"/>
            </a:endParaRPr>
          </a:p>
          <a:p>
            <a:pPr marL="285750" indent="-285750" algn="just" eaLnBrk="1" fontAlgn="auto" hangingPunct="1">
              <a:spcBef>
                <a:spcPts val="2400"/>
              </a:spcBef>
              <a:spcAft>
                <a:spcPts val="2400"/>
              </a:spcAft>
              <a:buClr>
                <a:srgbClr val="044875"/>
              </a:buClr>
              <a:buFont typeface="Wingdings" panose="05000000000000000000" pitchFamily="2" charset="2"/>
              <a:buChar char="Ø"/>
              <a:defRPr/>
            </a:pPr>
            <a:r>
              <a:rPr lang="zh-CN" altLang="en-US" dirty="0">
                <a:latin typeface="+mj-ea"/>
                <a:ea typeface="+mj-ea"/>
              </a:rPr>
              <a:t>针对</a:t>
            </a:r>
            <a:r>
              <a:rPr lang="en-US" altLang="zh-CN" dirty="0">
                <a:latin typeface="+mj-ea"/>
                <a:ea typeface="+mj-ea"/>
              </a:rPr>
              <a:t>Rust</a:t>
            </a:r>
            <a:r>
              <a:rPr lang="zh-CN" altLang="en-US" dirty="0">
                <a:latin typeface="+mj-ea"/>
                <a:ea typeface="+mj-ea"/>
              </a:rPr>
              <a:t>操作系统的多进程</a:t>
            </a:r>
            <a:r>
              <a:rPr lang="zh-CN" altLang="en-US" dirty="0">
                <a:solidFill>
                  <a:srgbClr val="FF0000"/>
                </a:solidFill>
                <a:latin typeface="+mj-ea"/>
                <a:ea typeface="+mj-ea"/>
              </a:rPr>
              <a:t>调试工具和方法相对缺乏</a:t>
            </a:r>
            <a:r>
              <a:rPr lang="zh-CN" altLang="en-US" dirty="0">
                <a:latin typeface="+mj-ea"/>
                <a:ea typeface="+mj-ea"/>
              </a:rPr>
              <a:t>；</a:t>
            </a:r>
            <a:endParaRPr lang="zh-CN" altLang="en-US" dirty="0">
              <a:solidFill>
                <a:schemeClr val="bg2">
                  <a:lumMod val="25000"/>
                </a:schemeClr>
              </a:solidFill>
              <a:latin typeface="+mj-ea"/>
              <a:ea typeface="+mj-ea"/>
              <a:cs typeface="Arial" panose="020B0604020202020204" pitchFamily="34" charset="0"/>
            </a:endParaRPr>
          </a:p>
          <a:p>
            <a:pPr marL="285750" indent="-285750" algn="just" eaLnBrk="1" fontAlgn="auto" hangingPunct="1">
              <a:spcBef>
                <a:spcPts val="2400"/>
              </a:spcBef>
              <a:spcAft>
                <a:spcPts val="2400"/>
              </a:spcAft>
              <a:buClr>
                <a:srgbClr val="044875"/>
              </a:buClr>
              <a:buFont typeface="Wingdings" panose="05000000000000000000" pitchFamily="2" charset="2"/>
              <a:buChar char="Ø"/>
              <a:defRPr/>
            </a:pPr>
            <a:r>
              <a:rPr lang="zh-CN" altLang="en-US" dirty="0">
                <a:solidFill>
                  <a:schemeClr val="bg2">
                    <a:lumMod val="25000"/>
                  </a:schemeClr>
                </a:solidFill>
                <a:latin typeface="+mj-ea"/>
                <a:ea typeface="+mj-ea"/>
                <a:cs typeface="Arial" panose="020B0604020202020204" pitchFamily="34" charset="0"/>
              </a:rPr>
              <a:t>本课题旨在为</a:t>
            </a:r>
            <a:r>
              <a:rPr lang="en-US" altLang="zh-CN" dirty="0">
                <a:solidFill>
                  <a:schemeClr val="bg2">
                    <a:lumMod val="25000"/>
                  </a:schemeClr>
                </a:solidFill>
                <a:latin typeface="+mj-ea"/>
                <a:ea typeface="+mj-ea"/>
                <a:cs typeface="Arial" panose="020B0604020202020204" pitchFamily="34" charset="0"/>
              </a:rPr>
              <a:t>Rust</a:t>
            </a:r>
            <a:r>
              <a:rPr lang="zh-CN" altLang="en-US" dirty="0">
                <a:solidFill>
                  <a:schemeClr val="bg2">
                    <a:lumMod val="25000"/>
                  </a:schemeClr>
                </a:solidFill>
                <a:latin typeface="+mj-ea"/>
                <a:ea typeface="+mj-ea"/>
                <a:cs typeface="Arial" panose="020B0604020202020204" pitchFamily="34" charset="0"/>
              </a:rPr>
              <a:t>操作系统提供</a:t>
            </a:r>
            <a:r>
              <a:rPr lang="zh-CN" altLang="en-US" dirty="0">
                <a:solidFill>
                  <a:srgbClr val="FF0000"/>
                </a:solidFill>
                <a:latin typeface="+mj-ea"/>
                <a:ea typeface="+mj-ea"/>
                <a:cs typeface="Arial" panose="020B0604020202020204" pitchFamily="34" charset="0"/>
              </a:rPr>
              <a:t>多进程调试方法</a:t>
            </a:r>
            <a:r>
              <a:rPr lang="zh-CN" altLang="en-US" dirty="0">
                <a:solidFill>
                  <a:schemeClr val="bg2">
                    <a:lumMod val="25000"/>
                  </a:schemeClr>
                </a:solidFill>
                <a:latin typeface="+mj-ea"/>
                <a:ea typeface="+mj-ea"/>
                <a:cs typeface="Arial" panose="020B0604020202020204" pitchFamily="34" charset="0"/>
              </a:rPr>
              <a:t>，对操作系统中的各种进程进行调试和跟踪，并提供一款强大且灵活的</a:t>
            </a:r>
            <a:r>
              <a:rPr lang="zh-CN" altLang="en-US" dirty="0">
                <a:solidFill>
                  <a:srgbClr val="FF0000"/>
                </a:solidFill>
                <a:latin typeface="+mj-ea"/>
                <a:ea typeface="+mj-ea"/>
                <a:cs typeface="Arial" panose="020B0604020202020204" pitchFamily="34" charset="0"/>
              </a:rPr>
              <a:t>源代码级操作系统调试工具</a:t>
            </a:r>
            <a:r>
              <a:rPr lang="zh-CN" altLang="en-US" dirty="0">
                <a:solidFill>
                  <a:schemeClr val="bg2">
                    <a:lumMod val="25000"/>
                  </a:schemeClr>
                </a:solidFill>
                <a:latin typeface="+mj-ea"/>
                <a:ea typeface="+mj-ea"/>
                <a:cs typeface="Arial" panose="020B0604020202020204" pitchFamily="34" charset="0"/>
              </a:rPr>
              <a:t>。</a:t>
            </a:r>
            <a:endParaRPr lang="en-US" altLang="zh-CN" dirty="0">
              <a:solidFill>
                <a:schemeClr val="bg2">
                  <a:lumMod val="25000"/>
                </a:schemeClr>
              </a:solidFill>
              <a:latin typeface="+mj-ea"/>
              <a:ea typeface="+mj-ea"/>
              <a:cs typeface="Arial" panose="020B0604020202020204" pitchFamily="34" charset="0"/>
            </a:endParaRPr>
          </a:p>
          <a:p>
            <a:pPr eaLnBrk="1" fontAlgn="auto" hangingPunct="1">
              <a:lnSpc>
                <a:spcPts val="2200"/>
              </a:lnSpc>
              <a:spcBef>
                <a:spcPts val="0"/>
              </a:spcBef>
              <a:spcAft>
                <a:spcPts val="0"/>
              </a:spcAft>
              <a:defRPr/>
            </a:pPr>
            <a:endParaRPr lang="en-US" altLang="zh-CN" sz="2800" dirty="0">
              <a:solidFill>
                <a:schemeClr val="bg1"/>
              </a:solidFill>
              <a:latin typeface="+mj-ea"/>
              <a:ea typeface="+mj-ea"/>
              <a:cs typeface="Arial" panose="020B0604020202020204" pitchFamily="34" charset="0"/>
            </a:endParaRPr>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4563194" y="254001"/>
            <a:ext cx="7628805" cy="22078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4296346" cy="584775"/>
            <a:chOff x="551544" y="82976"/>
            <a:chExt cx="4294750" cy="583763"/>
          </a:xfrm>
        </p:grpSpPr>
        <p:sp>
          <p:nvSpPr>
            <p:cNvPr id="6170" name="文本框 4"/>
            <p:cNvSpPr txBox="1">
              <a:spLocks noChangeArrowheads="1"/>
            </p:cNvSpPr>
            <p:nvPr/>
          </p:nvSpPr>
          <p:spPr bwMode="auto">
            <a:xfrm>
              <a:off x="800099" y="111278"/>
              <a:ext cx="40461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研究意义</a:t>
              </a:r>
            </a:p>
          </p:txBody>
        </p:sp>
        <p:sp>
          <p:nvSpPr>
            <p:cNvPr id="6" name="文本框 5"/>
            <p:cNvSpPr txBox="1"/>
            <p:nvPr/>
          </p:nvSpPr>
          <p:spPr>
            <a:xfrm>
              <a:off x="551544" y="82976"/>
              <a:ext cx="723631" cy="583763"/>
            </a:xfrm>
            <a:prstGeom prst="rect">
              <a:avLst/>
            </a:prstGeom>
            <a:noFill/>
          </p:spPr>
          <p:txBody>
            <a:bodyPr>
              <a:spAutoFit/>
            </a:bodyPr>
            <a:lstStyle/>
            <a:p>
              <a:pPr algn="ctr" eaLnBrk="1" hangingPunct="1">
                <a:defRPr/>
              </a:pPr>
              <a:r>
                <a:rPr lang="en-US" altLang="zh-CN" sz="3200" dirty="0">
                  <a:solidFill>
                    <a:srgbClr val="044875"/>
                  </a:solidFill>
                  <a:latin typeface="Impact" pitchFamily="34" charset="0"/>
                </a:rPr>
                <a:t>01</a:t>
              </a:r>
              <a:endParaRPr lang="zh-CN" altLang="en-US" sz="3200" dirty="0">
                <a:solidFill>
                  <a:srgbClr val="044875"/>
                </a:solidFill>
                <a:latin typeface="Impact" pitchFamily="34" charset="0"/>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52" name="组合 51"/>
          <p:cNvGrpSpPr>
            <a:grpSpLocks/>
          </p:cNvGrpSpPr>
          <p:nvPr/>
        </p:nvGrpSpPr>
        <p:grpSpPr bwMode="auto">
          <a:xfrm flipV="1">
            <a:off x="5734710" y="727012"/>
            <a:ext cx="7057265" cy="156070"/>
            <a:chOff x="5982652" y="1917541"/>
            <a:chExt cx="6978016" cy="523220"/>
          </a:xfrm>
        </p:grpSpPr>
        <p:sp>
          <p:nvSpPr>
            <p:cNvPr id="53" name="矩形 52"/>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69" name="文本框 53"/>
            <p:cNvSpPr txBox="1">
              <a:spLocks noChangeArrowheads="1"/>
            </p:cNvSpPr>
            <p:nvPr/>
          </p:nvSpPr>
          <p:spPr bwMode="auto">
            <a:xfrm>
              <a:off x="5982652" y="1991920"/>
              <a:ext cx="6978016" cy="385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lnSpc>
                  <a:spcPts val="2200"/>
                </a:lnSpc>
              </a:pPr>
              <a:endParaRPr lang="en-US" altLang="zh-CN" sz="2400" dirty="0">
                <a:solidFill>
                  <a:schemeClr val="bg1"/>
                </a:solidFill>
                <a:cs typeface="Arial" charset="0"/>
              </a:endParaRPr>
            </a:p>
          </p:txBody>
        </p:sp>
      </p:grpSp>
      <p:cxnSp>
        <p:nvCxnSpPr>
          <p:cNvPr id="74" name="直接连接符 73"/>
          <p:cNvCxnSpPr/>
          <p:nvPr/>
        </p:nvCxnSpPr>
        <p:spPr>
          <a:xfrm>
            <a:off x="6095999" y="2725588"/>
            <a:ext cx="5380037" cy="0"/>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0605F45A-D0F0-4D61-9166-859FFFC444A2}"/>
              </a:ext>
            </a:extLst>
          </p:cNvPr>
          <p:cNvSpPr/>
          <p:nvPr/>
        </p:nvSpPr>
        <p:spPr bwMode="auto">
          <a:xfrm>
            <a:off x="349321" y="744994"/>
            <a:ext cx="5194101" cy="5387087"/>
          </a:xfrm>
          <a:prstGeom prst="rect">
            <a:avLst/>
          </a:prstGeom>
          <a:solidFill>
            <a:srgbClr val="044875">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p>
        </p:txBody>
      </p:sp>
      <p:sp>
        <p:nvSpPr>
          <p:cNvPr id="27" name="矩形 26">
            <a:extLst>
              <a:ext uri="{FF2B5EF4-FFF2-40B4-BE49-F238E27FC236}">
                <a16:creationId xmlns:a16="http://schemas.microsoft.com/office/drawing/2014/main" id="{249EFAB6-913B-4FA3-8D3F-28E8993660B1}"/>
              </a:ext>
            </a:extLst>
          </p:cNvPr>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矩形 27">
            <a:extLst>
              <a:ext uri="{FF2B5EF4-FFF2-40B4-BE49-F238E27FC236}">
                <a16:creationId xmlns:a16="http://schemas.microsoft.com/office/drawing/2014/main" id="{7100AE94-45AE-4962-A608-1EE7CDC3527D}"/>
              </a:ext>
            </a:extLst>
          </p:cNvPr>
          <p:cNvSpPr/>
          <p:nvPr/>
        </p:nvSpPr>
        <p:spPr>
          <a:xfrm>
            <a:off x="0" y="6523038"/>
            <a:ext cx="121920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9" name="直接连接符 28">
            <a:extLst>
              <a:ext uri="{FF2B5EF4-FFF2-40B4-BE49-F238E27FC236}">
                <a16:creationId xmlns:a16="http://schemas.microsoft.com/office/drawing/2014/main" id="{BDC3311A-0E62-412C-89C3-16307A0A143D}"/>
              </a:ext>
            </a:extLst>
          </p:cNvPr>
          <p:cNvCxnSpPr/>
          <p:nvPr/>
        </p:nvCxnSpPr>
        <p:spPr>
          <a:xfrm>
            <a:off x="6096000" y="4273845"/>
            <a:ext cx="5380037" cy="0"/>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F154DFCC-0E94-4482-B200-013673D264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271" y="867397"/>
            <a:ext cx="4949870" cy="5071066"/>
          </a:xfrm>
          <a:prstGeom prst="rect">
            <a:avLst/>
          </a:prstGeom>
        </p:spPr>
      </p:pic>
      <p:sp>
        <p:nvSpPr>
          <p:cNvPr id="5" name="灯片编号占位符 4">
            <a:extLst>
              <a:ext uri="{FF2B5EF4-FFF2-40B4-BE49-F238E27FC236}">
                <a16:creationId xmlns:a16="http://schemas.microsoft.com/office/drawing/2014/main" id="{D4967381-9114-49C3-8996-591ECF9208AA}"/>
              </a:ext>
            </a:extLst>
          </p:cNvPr>
          <p:cNvSpPr>
            <a:spLocks noGrp="1"/>
          </p:cNvSpPr>
          <p:nvPr>
            <p:ph type="sldNum" sz="quarter" idx="12"/>
          </p:nvPr>
        </p:nvSpPr>
        <p:spPr/>
        <p:txBody>
          <a:bodyPr/>
          <a:lstStyle/>
          <a:p>
            <a:fld id="{9D55DC8D-C4F0-4F0D-B826-92573808DA56}" type="slidenum">
              <a:rPr lang="zh-CN" altLang="en-US" smtClean="0"/>
              <a:pPr/>
              <a:t>4</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313592" y="254000"/>
            <a:ext cx="8878407"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a:grpSpLocks/>
          </p:cNvGrpSpPr>
          <p:nvPr/>
        </p:nvGrpSpPr>
        <p:grpSpPr bwMode="auto">
          <a:xfrm>
            <a:off x="502737" y="82550"/>
            <a:ext cx="3148022" cy="585788"/>
            <a:chOff x="503436" y="82976"/>
            <a:chExt cx="3146852" cy="584775"/>
          </a:xfrm>
        </p:grpSpPr>
        <p:sp>
          <p:nvSpPr>
            <p:cNvPr id="7251" name="文本框 3"/>
            <p:cNvSpPr txBox="1">
              <a:spLocks noChangeArrowheads="1"/>
            </p:cNvSpPr>
            <p:nvPr/>
          </p:nvSpPr>
          <p:spPr bwMode="auto">
            <a:xfrm>
              <a:off x="800100" y="111278"/>
              <a:ext cx="2850188"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研究内容</a:t>
              </a:r>
            </a:p>
          </p:txBody>
        </p:sp>
        <p:sp>
          <p:nvSpPr>
            <p:cNvPr id="6" name="文本框 5"/>
            <p:cNvSpPr txBox="1"/>
            <p:nvPr/>
          </p:nvSpPr>
          <p:spPr>
            <a:xfrm>
              <a:off x="503436" y="82976"/>
              <a:ext cx="723631" cy="584775"/>
            </a:xfrm>
            <a:prstGeom prst="rect">
              <a:avLst/>
            </a:prstGeom>
            <a:noFill/>
          </p:spPr>
          <p:txBody>
            <a:bodyPr>
              <a:spAutoFit/>
            </a:bodyPr>
            <a:lstStyle/>
            <a:p>
              <a:pPr algn="ctr" eaLnBrk="1" hangingPunct="1">
                <a:defRPr/>
              </a:pPr>
              <a:r>
                <a:rPr lang="en-US" altLang="zh-CN" sz="3200" dirty="0">
                  <a:solidFill>
                    <a:srgbClr val="044875"/>
                  </a:solidFill>
                  <a:latin typeface="Impact" pitchFamily="34" charset="0"/>
                </a:rPr>
                <a:t>01</a:t>
              </a:r>
              <a:endParaRPr lang="zh-CN" altLang="en-US" sz="3200" dirty="0">
                <a:solidFill>
                  <a:srgbClr val="044875"/>
                </a:solidFill>
                <a:latin typeface="Impact" pitchFamily="34" charset="0"/>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1" y="6621463"/>
            <a:ext cx="1156652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矩形 11">
            <a:extLst>
              <a:ext uri="{FF2B5EF4-FFF2-40B4-BE49-F238E27FC236}">
                <a16:creationId xmlns:a16="http://schemas.microsoft.com/office/drawing/2014/main" id="{0B516F1D-10F6-499D-8E8A-F84088EBA6B1}"/>
              </a:ext>
            </a:extLst>
          </p:cNvPr>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sp>
        <p:nvSpPr>
          <p:cNvPr id="28" name="文本框 27">
            <a:extLst>
              <a:ext uri="{FF2B5EF4-FFF2-40B4-BE49-F238E27FC236}">
                <a16:creationId xmlns:a16="http://schemas.microsoft.com/office/drawing/2014/main" id="{91611B12-0C4A-4266-9A76-F3C5E334AA80}"/>
              </a:ext>
            </a:extLst>
          </p:cNvPr>
          <p:cNvSpPr txBox="1"/>
          <p:nvPr/>
        </p:nvSpPr>
        <p:spPr bwMode="auto">
          <a:xfrm>
            <a:off x="660363" y="1413416"/>
            <a:ext cx="9824414" cy="3631763"/>
          </a:xfrm>
          <a:prstGeom prst="rect">
            <a:avLst/>
          </a:prstGeom>
          <a:noFill/>
        </p:spPr>
        <p:txBody>
          <a:bodyPr wrap="square">
            <a:spAutoFit/>
          </a:bodyPr>
          <a:lstStyle/>
          <a:p>
            <a:pPr marL="285750" indent="-285750" eaLnBrk="1" fontAlgn="auto" hangingPunct="1">
              <a:lnSpc>
                <a:spcPct val="150000"/>
              </a:lnSpc>
              <a:spcBef>
                <a:spcPts val="600"/>
              </a:spcBef>
              <a:spcAft>
                <a:spcPts val="600"/>
              </a:spcAft>
              <a:buFont typeface="Wingdings" panose="05000000000000000000" pitchFamily="2" charset="2"/>
              <a:buChar char="ü"/>
              <a:defRPr/>
            </a:pPr>
            <a:r>
              <a:rPr lang="en-US" altLang="zh-CN"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rgbClr val="4472C4">
                    <a:lumMod val="75000"/>
                  </a:srgbClr>
                </a:solidFill>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QEMU</a:t>
            </a: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GDB</a:t>
            </a:r>
            <a:r>
              <a:rPr lang="zh-CN" altLang="en-US" sz="2000" b="1" dirty="0">
                <a:solidFill>
                  <a:srgbClr val="4472C4">
                    <a:lumMod val="75000"/>
                  </a:srgbClr>
                </a:solidFill>
                <a:latin typeface="微软雅黑" panose="020B0503020204020204" pitchFamily="34" charset="-122"/>
                <a:ea typeface="微软雅黑" panose="020B0503020204020204" pitchFamily="34" charset="-122"/>
                <a:cs typeface="Times New Roman" panose="02020603050405020304" pitchFamily="18" charset="0"/>
              </a:rPr>
              <a:t>，提供多进程调试方法，支持对</a:t>
            </a:r>
            <a:r>
              <a:rPr lang="en-US" altLang="zh-CN" sz="2000" b="1" dirty="0">
                <a:solidFill>
                  <a:srgbClr val="4472C4">
                    <a:lumMod val="75000"/>
                  </a:srgbClr>
                </a:solidFill>
                <a:latin typeface="微软雅黑" panose="020B0503020204020204" pitchFamily="34" charset="-122"/>
                <a:ea typeface="微软雅黑" panose="020B0503020204020204" pitchFamily="34" charset="-122"/>
                <a:cs typeface="Times New Roman" panose="02020603050405020304" pitchFamily="18" charset="0"/>
              </a:rPr>
              <a:t>Rust</a:t>
            </a:r>
            <a:r>
              <a:rPr lang="zh-CN" altLang="en-US" sz="2000" b="1" dirty="0">
                <a:solidFill>
                  <a:srgbClr val="4472C4">
                    <a:lumMod val="75000"/>
                  </a:srgbClr>
                </a:solidFill>
                <a:latin typeface="微软雅黑" panose="020B0503020204020204" pitchFamily="34" charset="-122"/>
                <a:ea typeface="微软雅黑" panose="020B0503020204020204" pitchFamily="34" charset="-122"/>
                <a:cs typeface="Times New Roman" panose="02020603050405020304" pitchFamily="18" charset="0"/>
              </a:rPr>
              <a:t>操作系统的多进程调试</a:t>
            </a:r>
            <a:r>
              <a:rPr lang="en-US" altLang="zh-CN" sz="2000" b="1" dirty="0">
                <a:solidFill>
                  <a:srgbClr val="4472C4">
                    <a:lumMod val="75000"/>
                  </a:srgb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fontAlgn="auto" hangingPunct="1">
              <a:spcBef>
                <a:spcPts val="600"/>
              </a:spcBef>
              <a:spcAft>
                <a:spcPts val="600"/>
              </a:spcAft>
              <a:defRPr/>
            </a:pPr>
            <a:r>
              <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断点组切换，特权级检测，多进程支持</a:t>
            </a:r>
          </a:p>
          <a:p>
            <a:pPr marL="285750" indent="-285750" eaLnBrk="1" fontAlgn="auto" hangingPunct="1">
              <a:lnSpc>
                <a:spcPct val="150000"/>
              </a:lnSpc>
              <a:spcBef>
                <a:spcPts val="600"/>
              </a:spcBef>
              <a:spcAft>
                <a:spcPts val="600"/>
              </a:spcAft>
              <a:buFont typeface="Wingdings" panose="05000000000000000000" pitchFamily="2" charset="2"/>
              <a:buChar char="ü"/>
              <a:defRPr/>
            </a:pPr>
            <a:r>
              <a:rPr lang="en-US" altLang="zh-CN"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rgbClr val="4472C4">
                    <a:lumMod val="75000"/>
                  </a:srgbClr>
                </a:solidFill>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sz="2000" b="1"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eBPF</a:t>
            </a: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GDB</a:t>
            </a:r>
            <a:r>
              <a:rPr lang="zh-CN" altLang="en-US" sz="2000" b="1" dirty="0">
                <a:solidFill>
                  <a:srgbClr val="4472C4">
                    <a:lumMod val="75000"/>
                  </a:srgbClr>
                </a:solidFill>
                <a:latin typeface="微软雅黑" panose="020B0503020204020204" pitchFamily="34" charset="-122"/>
                <a:ea typeface="微软雅黑" panose="020B0503020204020204" pitchFamily="34" charset="-122"/>
                <a:cs typeface="Times New Roman" panose="02020603050405020304" pitchFamily="18" charset="0"/>
              </a:rPr>
              <a:t>，提供一种静态断点的调试和动态跟踪结合的方法，支持对多进程的跟踪和监测；</a:t>
            </a:r>
            <a:endParaRPr lang="en-US" altLang="zh-CN"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fontAlgn="auto" hangingPunct="1">
              <a:spcBef>
                <a:spcPts val="600"/>
              </a:spcBef>
              <a:spcAft>
                <a:spcPts val="600"/>
              </a:spcAft>
              <a:defRPr/>
            </a:pP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将</a:t>
            </a:r>
            <a:r>
              <a:rPr lang="en-US" altLang="zh-CN" sz="20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eBPF</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虚拟机、</a:t>
            </a:r>
            <a:r>
              <a:rPr lang="en-US" altLang="zh-CN" sz="20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kprobe</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移植到</a:t>
            </a:r>
            <a:r>
              <a:rPr lang="en-US" altLang="zh-CN" sz="20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rCore</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，提供串口支持，数据流整合</a:t>
            </a:r>
          </a:p>
          <a:p>
            <a:pPr marL="285750" indent="-285750" eaLnBrk="1" fontAlgn="auto" hangingPunct="1">
              <a:lnSpc>
                <a:spcPct val="150000"/>
              </a:lnSpc>
              <a:spcBef>
                <a:spcPts val="600"/>
              </a:spcBef>
              <a:spcAft>
                <a:spcPts val="600"/>
              </a:spcAft>
              <a:buFont typeface="Wingdings" panose="05000000000000000000" pitchFamily="2" charset="2"/>
              <a:buChar char="ü"/>
              <a:defRPr/>
            </a:pPr>
            <a:r>
              <a:rPr lang="en-US" altLang="zh-CN"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sz="2000" b="1"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VSCode</a:t>
            </a:r>
            <a:r>
              <a:rPr lang="zh-CN" altLang="en-US"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构建远程开发环境，支持断点调试与性能检测的功能结合。</a:t>
            </a:r>
            <a:endParaRPr lang="en-US" altLang="zh-CN"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fontAlgn="auto" hangingPunct="1">
              <a:spcBef>
                <a:spcPts val="600"/>
              </a:spcBef>
              <a:spcAft>
                <a:spcPts val="600"/>
              </a:spcAft>
              <a:defRPr/>
            </a:pP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VSCode</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与</a:t>
            </a:r>
            <a:r>
              <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GDB</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eBPF</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的数据流整合，支持</a:t>
            </a:r>
            <a:r>
              <a:rPr lang="en-US" altLang="zh-CN" sz="20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Qemu</a:t>
            </a:r>
            <a:endPar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EA8B3849-CE44-453F-9C1C-F9E0185DD502}"/>
              </a:ext>
            </a:extLst>
          </p:cNvPr>
          <p:cNvSpPr>
            <a:spLocks noGrp="1"/>
          </p:cNvSpPr>
          <p:nvPr>
            <p:ph type="sldNum" sz="quarter" idx="12"/>
          </p:nvPr>
        </p:nvSpPr>
        <p:spPr/>
        <p:txBody>
          <a:bodyPr/>
          <a:lstStyle/>
          <a:p>
            <a:fld id="{9D55DC8D-C4F0-4F0D-B826-92573808DA56}" type="slidenum">
              <a:rPr lang="zh-CN" altLang="en-US" smtClean="0"/>
              <a:pPr/>
              <a:t>5</a:t>
            </a:fld>
            <a:endParaRPr lang="zh-CN" altLang="en-US"/>
          </a:p>
        </p:txBody>
      </p:sp>
    </p:spTree>
    <p:extLst>
      <p:ext uri="{BB962C8B-B14F-4D97-AF65-F5344CB8AC3E}">
        <p14:creationId xmlns:p14="http://schemas.microsoft.com/office/powerpoint/2010/main" val="2097118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dirty="0">
                <a:solidFill>
                  <a:schemeClr val="bg1"/>
                </a:solidFill>
                <a:latin typeface="Impact" pitchFamily="34" charset="0"/>
              </a:rPr>
              <a:t>2</a:t>
            </a:r>
            <a:endParaRPr lang="zh-CN" altLang="en-US" sz="11500" dirty="0">
              <a:solidFill>
                <a:schemeClr val="bg1"/>
              </a:solidFill>
              <a:latin typeface="Impact" pitchFamily="34" charset="0"/>
            </a:endParaRPr>
          </a:p>
        </p:txBody>
      </p:sp>
      <p:sp>
        <p:nvSpPr>
          <p:cNvPr id="9" name="文本框 8"/>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10" name="矩形 9"/>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12" name="文本框 11"/>
          <p:cNvSpPr txBox="1">
            <a:spLocks noChangeArrowheads="1"/>
          </p:cNvSpPr>
          <p:nvPr/>
        </p:nvSpPr>
        <p:spPr bwMode="auto">
          <a:xfrm>
            <a:off x="3432175" y="3319840"/>
            <a:ext cx="801386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基于</a:t>
            </a:r>
            <a:r>
              <a:rPr lang="en-US" altLang="zh-CN" sz="4800" b="1" dirty="0">
                <a:solidFill>
                  <a:schemeClr val="bg1"/>
                </a:solidFill>
                <a:latin typeface="微软雅黑" pitchFamily="34" charset="-122"/>
                <a:ea typeface="微软雅黑" pitchFamily="34" charset="-122"/>
              </a:rPr>
              <a:t>GDB</a:t>
            </a:r>
            <a:r>
              <a:rPr lang="zh-CN" altLang="en-US" sz="4800" b="1" dirty="0">
                <a:solidFill>
                  <a:schemeClr val="bg1"/>
                </a:solidFill>
                <a:latin typeface="微软雅黑" pitchFamily="34" charset="-122"/>
                <a:ea typeface="微软雅黑" pitchFamily="34" charset="-122"/>
              </a:rPr>
              <a:t>的多进程调试方法</a:t>
            </a:r>
          </a:p>
        </p:txBody>
      </p:sp>
      <p:sp>
        <p:nvSpPr>
          <p:cNvPr id="2" name="灯片编号占位符 1">
            <a:extLst>
              <a:ext uri="{FF2B5EF4-FFF2-40B4-BE49-F238E27FC236}">
                <a16:creationId xmlns:a16="http://schemas.microsoft.com/office/drawing/2014/main" id="{C9C0A628-0381-437D-A91E-E1318065ED77}"/>
              </a:ext>
            </a:extLst>
          </p:cNvPr>
          <p:cNvSpPr>
            <a:spLocks noGrp="1"/>
          </p:cNvSpPr>
          <p:nvPr>
            <p:ph type="sldNum" sz="quarter" idx="12"/>
          </p:nvPr>
        </p:nvSpPr>
        <p:spPr/>
        <p:txBody>
          <a:bodyPr/>
          <a:lstStyle/>
          <a:p>
            <a:fld id="{9D55DC8D-C4F0-4F0D-B826-92573808DA56}" type="slidenum">
              <a:rPr lang="zh-CN" altLang="en-US" smtClean="0">
                <a:solidFill>
                  <a:schemeClr val="tx1"/>
                </a:solidFill>
              </a:rPr>
              <a:pPr/>
              <a:t>6</a:t>
            </a:fld>
            <a:endParaRPr lang="zh-CN" altLang="en-US" dirty="0">
              <a:solidFill>
                <a:schemeClr val="tx1"/>
              </a:solidFill>
            </a:endParaRPr>
          </a:p>
        </p:txBody>
      </p:sp>
    </p:spTree>
    <p:extLst>
      <p:ext uri="{BB962C8B-B14F-4D97-AF65-F5344CB8AC3E}">
        <p14:creationId xmlns:p14="http://schemas.microsoft.com/office/powerpoint/2010/main" val="3609678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313592" y="254000"/>
            <a:ext cx="8878407"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a:grpSpLocks/>
          </p:cNvGrpSpPr>
          <p:nvPr/>
        </p:nvGrpSpPr>
        <p:grpSpPr bwMode="auto">
          <a:xfrm>
            <a:off x="502737" y="82550"/>
            <a:ext cx="3148022" cy="585788"/>
            <a:chOff x="503436" y="82976"/>
            <a:chExt cx="3146852" cy="584775"/>
          </a:xfrm>
        </p:grpSpPr>
        <p:sp>
          <p:nvSpPr>
            <p:cNvPr id="7251" name="文本框 3"/>
            <p:cNvSpPr txBox="1">
              <a:spLocks noChangeArrowheads="1"/>
            </p:cNvSpPr>
            <p:nvPr/>
          </p:nvSpPr>
          <p:spPr bwMode="auto">
            <a:xfrm>
              <a:off x="800100" y="111278"/>
              <a:ext cx="2850188"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研究内容</a:t>
              </a:r>
            </a:p>
          </p:txBody>
        </p:sp>
        <p:sp>
          <p:nvSpPr>
            <p:cNvPr id="6" name="文本框 5"/>
            <p:cNvSpPr txBox="1"/>
            <p:nvPr/>
          </p:nvSpPr>
          <p:spPr>
            <a:xfrm>
              <a:off x="503436" y="82976"/>
              <a:ext cx="723631" cy="584775"/>
            </a:xfrm>
            <a:prstGeom prst="rect">
              <a:avLst/>
            </a:prstGeom>
            <a:noFill/>
          </p:spPr>
          <p:txBody>
            <a:bodyPr>
              <a:spAutoFit/>
            </a:bodyPr>
            <a:lstStyle/>
            <a:p>
              <a:pPr algn="ctr" eaLnBrk="1" hangingPunct="1">
                <a:defRPr/>
              </a:pPr>
              <a:r>
                <a:rPr lang="en-US" altLang="zh-CN" sz="3200" dirty="0">
                  <a:solidFill>
                    <a:srgbClr val="044875"/>
                  </a:solidFill>
                  <a:latin typeface="Impact" pitchFamily="34" charset="0"/>
                </a:rPr>
                <a:t>02</a:t>
              </a:r>
              <a:endParaRPr lang="zh-CN" altLang="en-US" sz="3200" dirty="0">
                <a:solidFill>
                  <a:srgbClr val="044875"/>
                </a:solidFill>
                <a:latin typeface="Impact" pitchFamily="34" charset="0"/>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1" y="6621463"/>
            <a:ext cx="1156652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文本框 17">
            <a:extLst>
              <a:ext uri="{FF2B5EF4-FFF2-40B4-BE49-F238E27FC236}">
                <a16:creationId xmlns:a16="http://schemas.microsoft.com/office/drawing/2014/main" id="{2E1F2163-C2C0-4D90-8317-85F0CE2827C5}"/>
              </a:ext>
            </a:extLst>
          </p:cNvPr>
          <p:cNvSpPr txBox="1"/>
          <p:nvPr/>
        </p:nvSpPr>
        <p:spPr>
          <a:xfrm>
            <a:off x="380684" y="1690532"/>
            <a:ext cx="9699713" cy="1077218"/>
          </a:xfrm>
          <a:prstGeom prst="rect">
            <a:avLst/>
          </a:prstGeom>
          <a:noFill/>
        </p:spPr>
        <p:txBody>
          <a:bodyPr wrap="square">
            <a:spAutoFit/>
          </a:bodyPr>
          <a:lstStyle/>
          <a:p>
            <a:pPr marL="742950" lvl="1" indent="-285750">
              <a:spcBef>
                <a:spcPts val="600"/>
              </a:spcBef>
              <a:spcAft>
                <a:spcPts val="600"/>
              </a:spcAft>
              <a:buFont typeface="Wingdings" panose="05000000000000000000" pitchFamily="2" charset="2"/>
              <a:buChar char="Ø"/>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提出</a:t>
            </a:r>
            <a:r>
              <a:rPr lang="zh-CN" altLang="en-US" b="1" dirty="0">
                <a:solidFill>
                  <a:srgbClr val="FF0000"/>
                </a:solidFill>
                <a:latin typeface="微软雅黑" panose="020B0503020204020204" pitchFamily="34" charset="-122"/>
                <a:ea typeface="微软雅黑" panose="020B0503020204020204" pitchFamily="34" charset="-122"/>
              </a:rPr>
              <a:t>断点组管理模块</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的概念，在各个进程在切换的时候，能够缓存调试信息</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a:t>
            </a:r>
          </a:p>
          <a:p>
            <a:pPr marL="742950" lvl="1" indent="-285750">
              <a:spcBef>
                <a:spcPts val="600"/>
              </a:spcBef>
              <a:spcAft>
                <a:spcPts val="600"/>
              </a:spcAft>
              <a:buFont typeface="Wingdings" panose="05000000000000000000" pitchFamily="2" charset="2"/>
              <a:buChar char="Ø"/>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设置</a:t>
            </a:r>
            <a:r>
              <a:rPr lang="zh-CN" altLang="en-US" b="1" dirty="0">
                <a:solidFill>
                  <a:srgbClr val="FF0000"/>
                </a:solidFill>
                <a:latin typeface="微软雅黑" panose="020B0503020204020204" pitchFamily="34" charset="-122"/>
                <a:ea typeface="微软雅黑" panose="020B0503020204020204" pitchFamily="34" charset="-122"/>
              </a:rPr>
              <a:t>自动断点机制</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，让调试器能够感知到被调试操作系统进行了特权级切换，从而实现跨特权级的源代码级操作系统调试。</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5E4CB123-C175-41C6-98EF-2A1316AA0C9C}"/>
              </a:ext>
            </a:extLst>
          </p:cNvPr>
          <p:cNvSpPr txBox="1"/>
          <p:nvPr/>
        </p:nvSpPr>
        <p:spPr>
          <a:xfrm>
            <a:off x="449622" y="1132135"/>
            <a:ext cx="8926767" cy="461665"/>
          </a:xfrm>
          <a:prstGeom prst="rect">
            <a:avLst/>
          </a:prstGeom>
          <a:noFill/>
        </p:spPr>
        <p:txBody>
          <a:bodyPr wrap="square">
            <a:spAutoFit/>
          </a:bodyPr>
          <a:lstStyle/>
          <a:p>
            <a:pPr marL="342900" indent="-342900">
              <a:buFont typeface="Wingdings" panose="05000000000000000000" pitchFamily="2" charset="2"/>
              <a:buChar char="l"/>
            </a:pPr>
            <a:r>
              <a:rPr lang="zh-CN" altLang="en-US" sz="2400" b="1" kern="100" dirty="0">
                <a:solidFill>
                  <a:schemeClr val="tx1"/>
                </a:solidFill>
                <a:latin typeface="微软雅黑" panose="020B0503020204020204" pitchFamily="34" charset="-122"/>
                <a:ea typeface="微软雅黑" panose="020B0503020204020204" pitchFamily="34" charset="-122"/>
              </a:rPr>
              <a:t>基于</a:t>
            </a:r>
            <a:r>
              <a:rPr lang="en-US" altLang="zh-CN" sz="2400" b="1" kern="100" dirty="0">
                <a:solidFill>
                  <a:schemeClr val="tx1"/>
                </a:solidFill>
                <a:latin typeface="微软雅黑" panose="020B0503020204020204" pitchFamily="34" charset="-122"/>
                <a:ea typeface="微软雅黑" panose="020B0503020204020204" pitchFamily="34" charset="-122"/>
              </a:rPr>
              <a:t>QEMU</a:t>
            </a:r>
            <a:r>
              <a:rPr lang="zh-CN" altLang="en-US" sz="2400" b="1" kern="100" dirty="0">
                <a:solidFill>
                  <a:schemeClr val="tx1"/>
                </a:solidFill>
                <a:latin typeface="微软雅黑" panose="020B0503020204020204" pitchFamily="34" charset="-122"/>
                <a:ea typeface="微软雅黑" panose="020B0503020204020204" pitchFamily="34" charset="-122"/>
              </a:rPr>
              <a:t>和</a:t>
            </a:r>
            <a:r>
              <a:rPr lang="en-US" altLang="zh-CN" sz="2400" b="1" kern="100" dirty="0">
                <a:solidFill>
                  <a:schemeClr val="tx1"/>
                </a:solidFill>
                <a:latin typeface="微软雅黑" panose="020B0503020204020204" pitchFamily="34" charset="-122"/>
                <a:ea typeface="微软雅黑" panose="020B0503020204020204" pitchFamily="34" charset="-122"/>
              </a:rPr>
              <a:t>GDB</a:t>
            </a:r>
            <a:r>
              <a:rPr lang="zh-CN" altLang="en-US" sz="2400" b="1" kern="100" dirty="0">
                <a:solidFill>
                  <a:schemeClr val="tx1"/>
                </a:solidFill>
                <a:latin typeface="微软雅黑" panose="020B0503020204020204" pitchFamily="34" charset="-122"/>
                <a:ea typeface="微软雅黑" panose="020B0503020204020204" pitchFamily="34" charset="-122"/>
              </a:rPr>
              <a:t>，支持跨内核态和用户态的源代码调试</a:t>
            </a:r>
          </a:p>
        </p:txBody>
      </p:sp>
      <p:pic>
        <p:nvPicPr>
          <p:cNvPr id="20" name="图片 19">
            <a:extLst>
              <a:ext uri="{FF2B5EF4-FFF2-40B4-BE49-F238E27FC236}">
                <a16:creationId xmlns:a16="http://schemas.microsoft.com/office/drawing/2014/main" id="{A241A5CE-D6D1-4556-A942-484CC6DD6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27" y="3141481"/>
            <a:ext cx="5885033" cy="2442002"/>
          </a:xfrm>
          <a:prstGeom prst="rect">
            <a:avLst/>
          </a:prstGeom>
        </p:spPr>
      </p:pic>
      <p:pic>
        <p:nvPicPr>
          <p:cNvPr id="22" name="图片 21">
            <a:extLst>
              <a:ext uri="{FF2B5EF4-FFF2-40B4-BE49-F238E27FC236}">
                <a16:creationId xmlns:a16="http://schemas.microsoft.com/office/drawing/2014/main" id="{939A46C4-70FB-4C6D-9C04-75FEB87250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1635" y="3982093"/>
            <a:ext cx="5394602" cy="2298818"/>
          </a:xfrm>
          <a:prstGeom prst="rect">
            <a:avLst/>
          </a:prstGeom>
        </p:spPr>
      </p:pic>
      <p:sp>
        <p:nvSpPr>
          <p:cNvPr id="4" name="灯片编号占位符 3">
            <a:extLst>
              <a:ext uri="{FF2B5EF4-FFF2-40B4-BE49-F238E27FC236}">
                <a16:creationId xmlns:a16="http://schemas.microsoft.com/office/drawing/2014/main" id="{7E5ABA5D-4224-4E96-9545-D7A7AFC17802}"/>
              </a:ext>
            </a:extLst>
          </p:cNvPr>
          <p:cNvSpPr>
            <a:spLocks noGrp="1"/>
          </p:cNvSpPr>
          <p:nvPr>
            <p:ph type="sldNum" sz="quarter" idx="12"/>
          </p:nvPr>
        </p:nvSpPr>
        <p:spPr/>
        <p:txBody>
          <a:bodyPr/>
          <a:lstStyle/>
          <a:p>
            <a:fld id="{9D55DC8D-C4F0-4F0D-B826-92573808DA56}" type="slidenum">
              <a:rPr lang="zh-CN" altLang="en-US" smtClean="0"/>
              <a:pPr/>
              <a:t>7</a:t>
            </a:fld>
            <a:endParaRPr lang="zh-CN" altLang="en-US"/>
          </a:p>
        </p:txBody>
      </p:sp>
    </p:spTree>
    <p:extLst>
      <p:ext uri="{BB962C8B-B14F-4D97-AF65-F5344CB8AC3E}">
        <p14:creationId xmlns:p14="http://schemas.microsoft.com/office/powerpoint/2010/main" val="206584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313592" y="254000"/>
            <a:ext cx="8878407"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a:grpSpLocks/>
          </p:cNvGrpSpPr>
          <p:nvPr/>
        </p:nvGrpSpPr>
        <p:grpSpPr bwMode="auto">
          <a:xfrm>
            <a:off x="502737" y="82550"/>
            <a:ext cx="3148022" cy="585788"/>
            <a:chOff x="503436" y="82976"/>
            <a:chExt cx="3146852" cy="584775"/>
          </a:xfrm>
        </p:grpSpPr>
        <p:sp>
          <p:nvSpPr>
            <p:cNvPr id="7251" name="文本框 3"/>
            <p:cNvSpPr txBox="1">
              <a:spLocks noChangeArrowheads="1"/>
            </p:cNvSpPr>
            <p:nvPr/>
          </p:nvSpPr>
          <p:spPr bwMode="auto">
            <a:xfrm>
              <a:off x="800100" y="111278"/>
              <a:ext cx="2850188"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dirty="0">
                  <a:solidFill>
                    <a:srgbClr val="044875"/>
                  </a:solidFill>
                  <a:latin typeface="微软雅黑" pitchFamily="34" charset="-122"/>
                  <a:ea typeface="微软雅黑" pitchFamily="34" charset="-122"/>
                </a:rPr>
                <a:t>研究内容</a:t>
              </a:r>
            </a:p>
          </p:txBody>
        </p:sp>
        <p:sp>
          <p:nvSpPr>
            <p:cNvPr id="6" name="文本框 5"/>
            <p:cNvSpPr txBox="1"/>
            <p:nvPr/>
          </p:nvSpPr>
          <p:spPr>
            <a:xfrm>
              <a:off x="503436" y="82976"/>
              <a:ext cx="723631" cy="584775"/>
            </a:xfrm>
            <a:prstGeom prst="rect">
              <a:avLst/>
            </a:prstGeom>
            <a:noFill/>
          </p:spPr>
          <p:txBody>
            <a:bodyPr>
              <a:spAutoFit/>
            </a:bodyPr>
            <a:lstStyle/>
            <a:p>
              <a:pPr algn="ctr" eaLnBrk="1" hangingPunct="1">
                <a:defRPr/>
              </a:pPr>
              <a:r>
                <a:rPr lang="en-US" altLang="zh-CN" sz="3200" dirty="0">
                  <a:solidFill>
                    <a:srgbClr val="044875"/>
                  </a:solidFill>
                  <a:latin typeface="Impact" pitchFamily="34" charset="0"/>
                </a:rPr>
                <a:t>02</a:t>
              </a:r>
              <a:endParaRPr lang="zh-CN" altLang="en-US" sz="3200" dirty="0">
                <a:solidFill>
                  <a:srgbClr val="044875"/>
                </a:solidFill>
                <a:latin typeface="Impact" pitchFamily="34" charset="0"/>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1" y="6621463"/>
            <a:ext cx="1156652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3" name="图片 12">
            <a:extLst>
              <a:ext uri="{FF2B5EF4-FFF2-40B4-BE49-F238E27FC236}">
                <a16:creationId xmlns:a16="http://schemas.microsoft.com/office/drawing/2014/main" id="{6934B0EE-F07C-44D0-A16A-8F39973F0E70}"/>
              </a:ext>
            </a:extLst>
          </p:cNvPr>
          <p:cNvPicPr>
            <a:picLocks noChangeAspect="1"/>
          </p:cNvPicPr>
          <p:nvPr/>
        </p:nvPicPr>
        <p:blipFill>
          <a:blip r:embed="rId3"/>
          <a:stretch>
            <a:fillRect/>
          </a:stretch>
        </p:blipFill>
        <p:spPr>
          <a:xfrm>
            <a:off x="4427907" y="2476085"/>
            <a:ext cx="7604844" cy="3696360"/>
          </a:xfrm>
          <a:prstGeom prst="rect">
            <a:avLst/>
          </a:prstGeom>
        </p:spPr>
      </p:pic>
      <p:sp>
        <p:nvSpPr>
          <p:cNvPr id="14" name="文本框 13">
            <a:extLst>
              <a:ext uri="{FF2B5EF4-FFF2-40B4-BE49-F238E27FC236}">
                <a16:creationId xmlns:a16="http://schemas.microsoft.com/office/drawing/2014/main" id="{127B6C26-7E23-4BBF-B08D-B51EE759B653}"/>
              </a:ext>
            </a:extLst>
          </p:cNvPr>
          <p:cNvSpPr txBox="1"/>
          <p:nvPr/>
        </p:nvSpPr>
        <p:spPr>
          <a:xfrm>
            <a:off x="643038" y="1596935"/>
            <a:ext cx="3966738" cy="2690288"/>
          </a:xfrm>
          <a:prstGeom prst="rect">
            <a:avLst/>
          </a:prstGeom>
          <a:noFill/>
        </p:spPr>
        <p:txBody>
          <a:bodyPr wrap="square">
            <a:spAutoFit/>
          </a:bodyPr>
          <a:lstStyle/>
          <a:p>
            <a:pPr marL="360000">
              <a:lnSpc>
                <a:spcPct val="150000"/>
              </a:lnSpc>
              <a:spcBef>
                <a:spcPts val="600"/>
              </a:spcBef>
              <a:spcAft>
                <a:spcPts val="600"/>
              </a:spcAft>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符号表的切换需</a:t>
            </a:r>
            <a:r>
              <a:rPr lang="zh-CN" altLang="en-US" b="1" dirty="0">
                <a:solidFill>
                  <a:srgbClr val="FF0000"/>
                </a:solidFill>
                <a:latin typeface="微软雅黑" panose="020B0503020204020204" pitchFamily="34" charset="-122"/>
                <a:ea typeface="微软雅黑" panose="020B0503020204020204" pitchFamily="34" charset="-122"/>
              </a:rPr>
              <a:t>根据进程名来切换</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，因此要</a:t>
            </a:r>
            <a:r>
              <a:rPr lang="zh-CN" altLang="en-US" b="1" dirty="0">
                <a:solidFill>
                  <a:srgbClr val="FF0000"/>
                </a:solidFill>
                <a:latin typeface="微软雅黑" panose="020B0503020204020204" pitchFamily="34" charset="-122"/>
                <a:ea typeface="微软雅黑" panose="020B0503020204020204" pitchFamily="34" charset="-122"/>
              </a:rPr>
              <a:t>获取下一个要执行进程的名称。</a:t>
            </a:r>
            <a:endParaRPr lang="en-US" altLang="zh-CN" b="1" dirty="0">
              <a:solidFill>
                <a:srgbClr val="FF0000"/>
              </a:solidFill>
              <a:latin typeface="微软雅黑" panose="020B0503020204020204" pitchFamily="34" charset="-122"/>
              <a:ea typeface="微软雅黑" panose="020B0503020204020204" pitchFamily="34" charset="-122"/>
            </a:endParaRPr>
          </a:p>
          <a:p>
            <a:pPr marL="360000">
              <a:lnSpc>
                <a:spcPct val="150000"/>
              </a:lnSpc>
              <a:spcBef>
                <a:spcPts val="600"/>
              </a:spcBef>
              <a:spcAft>
                <a:spcPts val="600"/>
              </a:spcAft>
            </a:pPr>
            <a:r>
              <a:rPr lang="zh-CN" altLang="en-US" b="1" dirty="0">
                <a:solidFill>
                  <a:srgbClr val="FF0000"/>
                </a:solidFill>
                <a:latin typeface="微软雅黑" panose="020B0503020204020204" pitchFamily="34" charset="-122"/>
                <a:ea typeface="微软雅黑" panose="020B0503020204020204" pitchFamily="34" charset="-122"/>
              </a:rPr>
              <a:t>在特权级切换之前设断点，单步后切换符号表和断点，从而绕过</a:t>
            </a:r>
            <a:r>
              <a:rPr lang="en-US" altLang="zh-CN" b="1" dirty="0">
                <a:solidFill>
                  <a:srgbClr val="FF0000"/>
                </a:solidFill>
                <a:latin typeface="微软雅黑" panose="020B0503020204020204" pitchFamily="34" charset="-122"/>
                <a:ea typeface="微软雅黑" panose="020B0503020204020204" pitchFamily="34" charset="-122"/>
              </a:rPr>
              <a:t>GDB</a:t>
            </a:r>
            <a:r>
              <a:rPr lang="zh-CN" altLang="en-US" b="1" dirty="0">
                <a:solidFill>
                  <a:srgbClr val="FF0000"/>
                </a:solidFill>
                <a:latin typeface="微软雅黑" panose="020B0503020204020204" pitchFamily="34" charset="-122"/>
                <a:ea typeface="微软雅黑" panose="020B0503020204020204" pitchFamily="34" charset="-122"/>
              </a:rPr>
              <a:t>的单地址空间限制</a:t>
            </a:r>
          </a:p>
        </p:txBody>
      </p:sp>
      <p:sp>
        <p:nvSpPr>
          <p:cNvPr id="17" name="文本框 16">
            <a:extLst>
              <a:ext uri="{FF2B5EF4-FFF2-40B4-BE49-F238E27FC236}">
                <a16:creationId xmlns:a16="http://schemas.microsoft.com/office/drawing/2014/main" id="{94237629-8CB5-4455-A2D7-6D842F1CB3A9}"/>
              </a:ext>
            </a:extLst>
          </p:cNvPr>
          <p:cNvSpPr txBox="1"/>
          <p:nvPr/>
        </p:nvSpPr>
        <p:spPr>
          <a:xfrm>
            <a:off x="430227" y="891608"/>
            <a:ext cx="6498387" cy="581057"/>
          </a:xfrm>
          <a:prstGeom prst="rect">
            <a:avLst/>
          </a:prstGeom>
          <a:noFill/>
        </p:spPr>
        <p:txBody>
          <a:bodyPr wrap="square">
            <a:spAutoFit/>
          </a:bodyPr>
          <a:lstStyle/>
          <a:p>
            <a:pPr marL="342900" indent="-342900">
              <a:lnSpc>
                <a:spcPct val="150000"/>
              </a:lnSpc>
              <a:spcBef>
                <a:spcPts val="600"/>
              </a:spcBef>
              <a:spcAft>
                <a:spcPts val="600"/>
              </a:spcAft>
              <a:buFont typeface="Wingdings" panose="05000000000000000000" pitchFamily="2" charset="2"/>
              <a:buChar char="l"/>
            </a:pPr>
            <a:r>
              <a:rPr lang="zh-CN" altLang="en-US" sz="2400" b="1" kern="100" dirty="0">
                <a:latin typeface="微软雅黑" panose="020B0503020204020204" pitchFamily="34" charset="-122"/>
                <a:ea typeface="微软雅黑" panose="020B0503020204020204" pitchFamily="34" charset="-122"/>
              </a:rPr>
              <a:t>基于</a:t>
            </a:r>
            <a:r>
              <a:rPr lang="en-US" altLang="zh-CN" sz="2400" b="1" kern="100" dirty="0">
                <a:latin typeface="微软雅黑" panose="020B0503020204020204" pitchFamily="34" charset="-122"/>
                <a:ea typeface="微软雅黑" panose="020B0503020204020204" pitchFamily="34" charset="-122"/>
              </a:rPr>
              <a:t>GDB</a:t>
            </a:r>
            <a:r>
              <a:rPr lang="zh-CN" altLang="en-US" sz="2400" b="1" kern="100" dirty="0">
                <a:latin typeface="微软雅黑" panose="020B0503020204020204" pitchFamily="34" charset="-122"/>
                <a:ea typeface="微软雅黑" panose="020B0503020204020204" pitchFamily="34" charset="-122"/>
              </a:rPr>
              <a:t>的多个用户进程的符号表切换</a:t>
            </a:r>
            <a:endParaRPr lang="en-US" altLang="zh-CN" sz="2400" b="1" kern="100"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7787C2DC-532E-4DB5-A9B7-BACB84559D7D}"/>
              </a:ext>
            </a:extLst>
          </p:cNvPr>
          <p:cNvSpPr>
            <a:spLocks noGrp="1"/>
          </p:cNvSpPr>
          <p:nvPr>
            <p:ph type="sldNum" sz="quarter" idx="12"/>
          </p:nvPr>
        </p:nvSpPr>
        <p:spPr/>
        <p:txBody>
          <a:bodyPr/>
          <a:lstStyle/>
          <a:p>
            <a:fld id="{9D55DC8D-C4F0-4F0D-B826-92573808DA56}" type="slidenum">
              <a:rPr lang="zh-CN" altLang="en-US" smtClean="0"/>
              <a:pPr/>
              <a:t>8</a:t>
            </a:fld>
            <a:endParaRPr lang="zh-CN" altLang="en-US"/>
          </a:p>
        </p:txBody>
      </p:sp>
    </p:spTree>
    <p:extLst>
      <p:ext uri="{BB962C8B-B14F-4D97-AF65-F5344CB8AC3E}">
        <p14:creationId xmlns:p14="http://schemas.microsoft.com/office/powerpoint/2010/main" val="370317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3</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3788416" y="3437475"/>
            <a:ext cx="769773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ctr" eaLnBrk="1" hangingPunct="1"/>
            <a:r>
              <a:rPr lang="zh-CN" altLang="en-US" sz="4000" b="1" dirty="0">
                <a:solidFill>
                  <a:schemeClr val="bg1"/>
                </a:solidFill>
                <a:latin typeface="微软雅黑" pitchFamily="34" charset="-122"/>
                <a:ea typeface="微软雅黑" pitchFamily="34" charset="-122"/>
              </a:rPr>
              <a:t>一种静态断点调试和动态跟踪结合的方法</a:t>
            </a:r>
          </a:p>
        </p:txBody>
      </p:sp>
      <p:sp>
        <p:nvSpPr>
          <p:cNvPr id="9" name="灯片编号占位符 8">
            <a:extLst>
              <a:ext uri="{FF2B5EF4-FFF2-40B4-BE49-F238E27FC236}">
                <a16:creationId xmlns:a16="http://schemas.microsoft.com/office/drawing/2014/main" id="{6E958428-9E6D-4ADB-89D0-EE6C0AC25EC3}"/>
              </a:ext>
            </a:extLst>
          </p:cNvPr>
          <p:cNvSpPr>
            <a:spLocks noGrp="1"/>
          </p:cNvSpPr>
          <p:nvPr>
            <p:ph type="sldNum" sz="quarter" idx="12"/>
          </p:nvPr>
        </p:nvSpPr>
        <p:spPr/>
        <p:txBody>
          <a:bodyPr/>
          <a:lstStyle/>
          <a:p>
            <a:fld id="{9D55DC8D-C4F0-4F0D-B826-92573808DA56}" type="slidenum">
              <a:rPr lang="zh-CN" altLang="en-US" smtClean="0">
                <a:solidFill>
                  <a:schemeClr val="tx1"/>
                </a:solidFill>
              </a:rPr>
              <a:pPr/>
              <a:t>9</a:t>
            </a:fld>
            <a:endParaRPr lang="zh-CN" altLang="en-US" dirty="0">
              <a:solidFill>
                <a:schemeClr val="tx1"/>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3234"/>
</p:tagLst>
</file>

<file path=ppt/tags/tag2.xml><?xml version="1.0" encoding="utf-8"?>
<p:tagLst xmlns:a="http://schemas.openxmlformats.org/drawingml/2006/main" xmlns:r="http://schemas.openxmlformats.org/officeDocument/2006/relationships" xmlns:p="http://schemas.openxmlformats.org/presentationml/2006/main">
  <p:tag name="TIMING" val="|95.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1212</Words>
  <Application>Microsoft Office PowerPoint</Application>
  <PresentationFormat>宽屏</PresentationFormat>
  <Paragraphs>170</Paragraphs>
  <Slides>21</Slides>
  <Notes>21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宋体</vt:lpstr>
      <vt:lpstr>微软雅黑</vt:lpstr>
      <vt:lpstr>Arial</vt:lpstr>
      <vt:lpstr>Calibri</vt:lpstr>
      <vt:lpstr>Calibri Light</vt:lpstr>
      <vt:lpstr>Impact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3234</dc:title>
  <dc:creator/>
  <cp:lastModifiedBy/>
  <cp:revision>1</cp:revision>
  <dcterms:created xsi:type="dcterms:W3CDTF">2017-02-22T09:41:47Z</dcterms:created>
  <dcterms:modified xsi:type="dcterms:W3CDTF">2024-04-01T07:19:54Z</dcterms:modified>
</cp:coreProperties>
</file>