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9"/>
  </p:notesMasterIdLst>
  <p:sldIdLst>
    <p:sldId id="256" r:id="rId2"/>
    <p:sldId id="290" r:id="rId3"/>
    <p:sldId id="291" r:id="rId4"/>
    <p:sldId id="334" r:id="rId5"/>
    <p:sldId id="306" r:id="rId6"/>
    <p:sldId id="300" r:id="rId7"/>
    <p:sldId id="321" r:id="rId8"/>
    <p:sldId id="328" r:id="rId9"/>
    <p:sldId id="333" r:id="rId10"/>
    <p:sldId id="329" r:id="rId11"/>
    <p:sldId id="330" r:id="rId12"/>
    <p:sldId id="335" r:id="rId13"/>
    <p:sldId id="336" r:id="rId14"/>
    <p:sldId id="338" r:id="rId15"/>
    <p:sldId id="310" r:id="rId16"/>
    <p:sldId id="326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92" autoAdjust="0"/>
    <p:restoredTop sz="82412" autoAdjust="0"/>
  </p:normalViewPr>
  <p:slideViewPr>
    <p:cSldViewPr snapToGrid="0">
      <p:cViewPr varScale="1">
        <p:scale>
          <a:sx n="55" d="100"/>
          <a:sy n="55" d="100"/>
        </p:scale>
        <p:origin x="6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9BEB-6354-48C8-8E33-BE6CD23B13C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69A44-D0A5-418B-97A0-0B1BDEAD3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操作系统的多进程调试通常是一个复杂且耗时的过程。</a:t>
            </a:r>
            <a:r>
              <a:rPr lang="en-US" altLang="zh-CN" dirty="0"/>
              <a:t>Rust</a:t>
            </a:r>
            <a:r>
              <a:rPr lang="zh-CN" altLang="en-US" dirty="0"/>
              <a:t>语言的特性使得在操作系统内核中实现多进程更加安全和可行。然而，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69A44-D0A5-418B-97A0-0B1BDEAD38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操作系统中包括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用户态代码和内核态代码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，对应不同的特权级，不同的特权级又对应不同的符号表。</a:t>
            </a:r>
            <a:r>
              <a:rPr lang="zh-CN" altLang="en-US" sz="12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操作系统通常允许在用户态创建</a:t>
            </a:r>
            <a:r>
              <a:rPr lang="zh-CN" altLang="en-US" sz="12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多个用户进程</a:t>
            </a:r>
            <a:r>
              <a:rPr lang="zh-CN" altLang="en-US" sz="12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对应不同的工作，多个用户进程也对应着不同的符号表文件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69A44-D0A5-418B-97A0-0B1BDEAD38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随着特权级和符号表的切换，断点也随之切换，从而解决不同特权级下断点的调试信息丢失问题。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69A44-D0A5-418B-97A0-0B1BDEAD38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9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代码实现：</a:t>
            </a:r>
            <a:endParaRPr lang="en-US" altLang="zh-CN" sz="17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：修改初始化代码，支持第二个串口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SBI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：放宽物理内存保护（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PMP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：编写基于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MMIO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的串口输出函数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扩展脚本实现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信息接收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69A44-D0A5-418B-97A0-0B1BDEAD38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2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A8C-0694-4CF8-AF5B-DEDFF4C79843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866E-6096-4C6D-9C13-38FD0262F451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F602-C982-41F9-B020-7C7DAB645C9A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8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38BC-2130-463C-AA5D-BC7C9492C28F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3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AB6C-4D88-4D21-A9E7-3CB70AA1651E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7E9C-755C-4A0C-A052-05A9D6230522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5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14D2-0DDF-46DD-AADC-40FF2FB05FBB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0F8C-C70B-4399-A23C-77B4ADB528EC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CD9E-3CDD-4491-B544-4372F4C41971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1289-FBC5-4350-A44C-D8224F6B0FBF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8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C89C-3ECA-4938-81E4-C20187A833AE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67DB9-95AA-4265-A429-21B9EA4A44C9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3389-C22B-4BA0-A29E-22025575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7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2000" y="1857931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1691764"/>
            <a:ext cx="12204000" cy="267989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17" name="文本框 32"/>
          <p:cNvSpPr txBox="1"/>
          <p:nvPr/>
        </p:nvSpPr>
        <p:spPr>
          <a:xfrm>
            <a:off x="104968" y="2121268"/>
            <a:ext cx="11974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面向</a:t>
            </a:r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Rust</a:t>
            </a:r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操作系统的多进程调试方法与系统实现</a:t>
            </a:r>
          </a:p>
        </p:txBody>
      </p:sp>
      <p:sp>
        <p:nvSpPr>
          <p:cNvPr id="23" name="副标题 4"/>
          <p:cNvSpPr txBox="1"/>
          <p:nvPr/>
        </p:nvSpPr>
        <p:spPr>
          <a:xfrm>
            <a:off x="126704" y="3296796"/>
            <a:ext cx="11974591" cy="91433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指导老师：吴竞邦 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答辩人：张露元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7F80E-17E8-FB5B-40CA-3C76A78E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799B763-BB8C-4265-9010-005407E9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E1152F-E127-436B-A27B-49A0AE67B6BA}"/>
              </a:ext>
            </a:extLst>
          </p:cNvPr>
          <p:cNvSpPr txBox="1"/>
          <p:nvPr/>
        </p:nvSpPr>
        <p:spPr>
          <a:xfrm>
            <a:off x="10086443" y="6198255"/>
            <a:ext cx="211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2800" b="1" i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中期报告</a:t>
            </a:r>
            <a:endParaRPr lang="en-US" altLang="zh-CN" sz="2800" b="1" i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9"/>
    </mc:Choice>
    <mc:Fallback xmlns="">
      <p:transition spd="slow" advTm="108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165D3-40C7-4053-A634-ED3FDE3D8D25}"/>
              </a:ext>
            </a:extLst>
          </p:cNvPr>
          <p:cNvSpPr txBox="1"/>
          <p:nvPr/>
        </p:nvSpPr>
        <p:spPr>
          <a:xfrm>
            <a:off x="575922" y="4325460"/>
            <a:ext cx="1161108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-tutorial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的移植工作（移植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虚拟机执行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字节码）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的数据输出和整合</a:t>
            </a:r>
          </a:p>
        </p:txBody>
      </p:sp>
      <p:sp>
        <p:nvSpPr>
          <p:cNvPr id="19" name="灯片编号占位符 26">
            <a:extLst>
              <a:ext uri="{FF2B5EF4-FFF2-40B4-BE49-F238E27FC236}">
                <a16:creationId xmlns:a16="http://schemas.microsoft.com/office/drawing/2014/main" id="{76994113-EE39-4600-A8D6-C1A7CD59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797" y="6325587"/>
            <a:ext cx="2743200" cy="365125"/>
          </a:xfrm>
        </p:spPr>
        <p:txBody>
          <a:bodyPr/>
          <a:lstStyle/>
          <a:p>
            <a:fld id="{69C45E28-4883-469F-A6A9-D05A5639DFC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CDCD77-8E25-413D-B53A-EEE67E160B24}"/>
              </a:ext>
            </a:extLst>
          </p:cNvPr>
          <p:cNvSpPr/>
          <p:nvPr/>
        </p:nvSpPr>
        <p:spPr bwMode="auto">
          <a:xfrm>
            <a:off x="575922" y="987327"/>
            <a:ext cx="9191772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，支持对多进程的跟踪和监测；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7E5BDA-74D7-4AC5-9ACC-F99D938208E4}"/>
              </a:ext>
            </a:extLst>
          </p:cNvPr>
          <p:cNvSpPr txBox="1"/>
          <p:nvPr/>
        </p:nvSpPr>
        <p:spPr>
          <a:xfrm>
            <a:off x="951728" y="1816975"/>
            <a:ext cx="946227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为了获取到更多的调试信息，并对被调试操作系统中的内核进程和用户进程有更加完善监测；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我们实现了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一种静态断点调试和动态跟踪结合的方法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的静态断点调试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的动态跟踪调试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结合到了一起。</a:t>
            </a:r>
          </a:p>
        </p:txBody>
      </p:sp>
    </p:spTree>
    <p:extLst>
      <p:ext uri="{BB962C8B-B14F-4D97-AF65-F5344CB8AC3E}">
        <p14:creationId xmlns:p14="http://schemas.microsoft.com/office/powerpoint/2010/main" val="1177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86"/>
    </mc:Choice>
    <mc:Fallback xmlns="">
      <p:transition spd="slow" advTm="464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3BD2ED3-80B0-45B2-B9C8-56BFA512D8AC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5" name="组 14">
              <a:extLst>
                <a:ext uri="{FF2B5EF4-FFF2-40B4-BE49-F238E27FC236}">
                  <a16:creationId xmlns:a16="http://schemas.microsoft.com/office/drawing/2014/main" id="{12C7E24D-07B9-48BA-A628-AD9D109D0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9AEF062-0956-49E7-AB6B-FC31DA6222EA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9" name="直线连接符 27">
                <a:extLst>
                  <a:ext uri="{FF2B5EF4-FFF2-40B4-BE49-F238E27FC236}">
                    <a16:creationId xmlns:a16="http://schemas.microsoft.com/office/drawing/2014/main" id="{11623CDD-1C5A-409D-A72A-3EFDF75F75D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255423-FCA1-4420-B8FF-9C5BC8899E80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D3D2E268-CF33-45C7-8752-1C1F4290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1198B03-5822-488B-9347-F09103393B43}"/>
              </a:ext>
            </a:extLst>
          </p:cNvPr>
          <p:cNvSpPr/>
          <p:nvPr/>
        </p:nvSpPr>
        <p:spPr>
          <a:xfrm>
            <a:off x="840421" y="4375276"/>
            <a:ext cx="10093977" cy="180049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的数据输出：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为了在调试界面进行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调试，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调试数据需要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输出到 </a:t>
            </a: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专用串口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进行信息输出。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为了和原有的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断点配合使用，将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调试数据输入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，再由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输送到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AF0781-BDE2-4052-824F-AE53D13D57D0}"/>
              </a:ext>
            </a:extLst>
          </p:cNvPr>
          <p:cNvSpPr/>
          <p:nvPr/>
        </p:nvSpPr>
        <p:spPr bwMode="auto">
          <a:xfrm>
            <a:off x="666856" y="813619"/>
            <a:ext cx="9191772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，支持对进程的跟踪和监测；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9B5CF9-6F96-4AE1-8D80-3E8441C56D87}"/>
              </a:ext>
            </a:extLst>
          </p:cNvPr>
          <p:cNvSpPr/>
          <p:nvPr/>
        </p:nvSpPr>
        <p:spPr>
          <a:xfrm>
            <a:off x="840421" y="1582477"/>
            <a:ext cx="10093977" cy="252370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Kprobe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移植工作：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模块移植到</a:t>
            </a: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en-US" altLang="zh-CN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-Tutorial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中并正常运行；</a:t>
            </a: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实现并优化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符号解析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功能，主要包括内核实现和外部插件实现</a:t>
            </a:r>
            <a:endParaRPr lang="en-US" altLang="zh-CN" sz="17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内核实现：在内核中搜索嵌入的符号表，可移植性强，但由于查找符号表时</a:t>
            </a:r>
            <a:r>
              <a:rPr lang="en-US" altLang="zh-CN" sz="1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停止，效率较低</a:t>
            </a: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进一步实现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外部符号解析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运行效率</a:t>
            </a:r>
            <a:endParaRPr lang="en-US" altLang="zh-CN" sz="17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将符号解析功能转移到了</a:t>
            </a: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FB5F25-3102-4E46-B977-74711CEF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11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5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73"/>
    </mc:Choice>
    <mc:Fallback xmlns="">
      <p:transition spd="slow" advTm="732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611CFCD5-077B-CF86-6501-1BEBDC036322}"/>
              </a:ext>
            </a:extLst>
          </p:cNvPr>
          <p:cNvSpPr txBox="1"/>
          <p:nvPr/>
        </p:nvSpPr>
        <p:spPr>
          <a:xfrm>
            <a:off x="1538497" y="3685518"/>
            <a:ext cx="9002785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语言的源代码级操作系统调试工具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E67EEC-0916-6B24-A9F3-D2D13D87BB34}"/>
              </a:ext>
            </a:extLst>
          </p:cNvPr>
          <p:cNvGrpSpPr/>
          <p:nvPr/>
        </p:nvGrpSpPr>
        <p:grpSpPr>
          <a:xfrm>
            <a:off x="4295582" y="2655900"/>
            <a:ext cx="3488577" cy="709830"/>
            <a:chOff x="4244942" y="2926678"/>
            <a:chExt cx="3488577" cy="709830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40AC57B4-C656-2034-6529-50BA777C86B9}"/>
                </a:ext>
              </a:extLst>
            </p:cNvPr>
            <p:cNvSpPr/>
            <p:nvPr/>
          </p:nvSpPr>
          <p:spPr>
            <a:xfrm>
              <a:off x="4244942" y="2926678"/>
              <a:ext cx="941033" cy="709830"/>
            </a:xfrm>
            <a:prstGeom prst="parallelogram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6DEFAB7-4EE4-B708-4C7A-F7F313069F8C}"/>
                </a:ext>
              </a:extLst>
            </p:cNvPr>
            <p:cNvSpPr txBox="1"/>
            <p:nvPr/>
          </p:nvSpPr>
          <p:spPr>
            <a:xfrm>
              <a:off x="5195645" y="2926678"/>
              <a:ext cx="2537874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FDA485-A98E-4325-89BF-79258EEA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1"/>
    </mc:Choice>
    <mc:Fallback xmlns="">
      <p:transition spd="slow" advTm="98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611CFCD5-077B-CF86-6501-1BEBDC036322}"/>
              </a:ext>
            </a:extLst>
          </p:cNvPr>
          <p:cNvSpPr txBox="1"/>
          <p:nvPr/>
        </p:nvSpPr>
        <p:spPr>
          <a:xfrm>
            <a:off x="950937" y="1067325"/>
            <a:ext cx="207460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algn="ctr" defTabSz="9144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系统实现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F1461-F4FB-4B65-8A42-B22CAE72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01" y="2072430"/>
            <a:ext cx="7901224" cy="44910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93399D-E73F-464E-80EF-D2B92E8E2D3A}"/>
              </a:ext>
            </a:extLst>
          </p:cNvPr>
          <p:cNvSpPr txBox="1"/>
          <p:nvPr/>
        </p:nvSpPr>
        <p:spPr>
          <a:xfrm>
            <a:off x="1092352" y="1518653"/>
            <a:ext cx="914778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构建远程开发环境，开发调试器，支持多进程断点调试与</a:t>
            </a:r>
            <a:r>
              <a:rPr lang="zh-CN" altLang="en-US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动态跟踪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的功能结合。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FAC847-B27F-4FF2-B357-8FAC38F5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9"/>
    </mc:Choice>
    <mc:Fallback xmlns="">
      <p:transition spd="slow" advTm="476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611CFCD5-077B-CF86-6501-1BEBDC036322}"/>
              </a:ext>
            </a:extLst>
          </p:cNvPr>
          <p:cNvSpPr txBox="1"/>
          <p:nvPr/>
        </p:nvSpPr>
        <p:spPr>
          <a:xfrm>
            <a:off x="950937" y="1067325"/>
            <a:ext cx="207460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algn="ctr" defTabSz="9144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系统实现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C188CA-DA28-4416-9AB1-169AF5E7D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7" y="1880944"/>
            <a:ext cx="10120254" cy="448803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76482A-DFF3-40CE-9141-77A0F34E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8"/>
    </mc:Choice>
    <mc:Fallback xmlns="">
      <p:transition spd="slow" advTm="230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15202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655A32-543C-4E65-A8FD-F962A4736FCD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17" name="组 14">
              <a:extLst>
                <a:ext uri="{FF2B5EF4-FFF2-40B4-BE49-F238E27FC236}">
                  <a16:creationId xmlns:a16="http://schemas.microsoft.com/office/drawing/2014/main" id="{DF2F663A-B292-4553-981C-D3D96099F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748BC1-1F8C-485C-88BC-DBADF9EA25C3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3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26" name="直线连接符 27">
                <a:extLst>
                  <a:ext uri="{FF2B5EF4-FFF2-40B4-BE49-F238E27FC236}">
                    <a16:creationId xmlns:a16="http://schemas.microsoft.com/office/drawing/2014/main" id="{AC478034-69BA-45EA-9A39-7DC36ADD3E69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71F070D-EADD-44EA-912A-4D770EE2CA2A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2441E1-8DBC-412F-9431-B37C11E44FBB}"/>
              </a:ext>
            </a:extLst>
          </p:cNvPr>
          <p:cNvCxnSpPr/>
          <p:nvPr/>
        </p:nvCxnSpPr>
        <p:spPr>
          <a:xfrm>
            <a:off x="1285336" y="1000664"/>
            <a:ext cx="2359053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E674E9-F09D-46AF-8B6B-6255129E915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6733066"/>
              </p:ext>
            </p:extLst>
          </p:nvPr>
        </p:nvGraphicFramePr>
        <p:xfrm>
          <a:off x="446472" y="1682162"/>
          <a:ext cx="11299055" cy="364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文献调研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2021.10-2022.10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开题报告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2022.11-2022.12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GDB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的多进程调试方法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2022.10-2023.06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一种静态断点调试和动态跟踪结合的方法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2023.06-2023.10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2022.10-2023.10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撰写论文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2023.10-2024.04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论文答辩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2024.05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902001-0433-4192-B4DD-581E7233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30"/>
    </mc:Choice>
    <mc:Fallback xmlns="">
      <p:transition spd="slow" advTm="129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15202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655A32-543C-4E65-A8FD-F962A4736FCD}"/>
              </a:ext>
            </a:extLst>
          </p:cNvPr>
          <p:cNvGrpSpPr/>
          <p:nvPr/>
        </p:nvGrpSpPr>
        <p:grpSpPr>
          <a:xfrm>
            <a:off x="8119259" y="167288"/>
            <a:ext cx="3919294" cy="646331"/>
            <a:chOff x="3510205" y="2447960"/>
            <a:chExt cx="4037410" cy="646331"/>
          </a:xfrm>
        </p:grpSpPr>
        <p:grpSp>
          <p:nvGrpSpPr>
            <p:cNvPr id="17" name="组 14">
              <a:extLst>
                <a:ext uri="{FF2B5EF4-FFF2-40B4-BE49-F238E27FC236}">
                  <a16:creationId xmlns:a16="http://schemas.microsoft.com/office/drawing/2014/main" id="{DF2F663A-B292-4553-981C-D3D96099F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748BC1-1F8C-485C-88BC-DBADF9EA25C3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4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26" name="直线连接符 27">
                <a:extLst>
                  <a:ext uri="{FF2B5EF4-FFF2-40B4-BE49-F238E27FC236}">
                    <a16:creationId xmlns:a16="http://schemas.microsoft.com/office/drawing/2014/main" id="{AC478034-69BA-45EA-9A39-7DC36ADD3E69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71F070D-EADD-44EA-912A-4D770EE2CA2A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目前成果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2441E1-8DBC-412F-9431-B37C11E44FBB}"/>
              </a:ext>
            </a:extLst>
          </p:cNvPr>
          <p:cNvCxnSpPr/>
          <p:nvPr/>
        </p:nvCxnSpPr>
        <p:spPr>
          <a:xfrm>
            <a:off x="1285336" y="1000664"/>
            <a:ext cx="2359053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83A9511-A85C-3992-FA9F-CA81EFEA1766}"/>
              </a:ext>
            </a:extLst>
          </p:cNvPr>
          <p:cNvSpPr txBox="1"/>
          <p:nvPr/>
        </p:nvSpPr>
        <p:spPr>
          <a:xfrm>
            <a:off x="1436254" y="1231172"/>
            <a:ext cx="9319491" cy="485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吴竞邦，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张露元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VANET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中基于分布式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TDMA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协议实时测试平台的设计与实现；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J. Wu, L. Zhang and Y. Liu, "On the Design and Implementation of a Real-Time Testbed for Distributed TDMA-Based MAC Protocols in VANETs," in IEEE Access, vol. 9, pp. 122092-122106, 2021,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10.1109/ACCESS.2021.3108346.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吴竞邦，陈熙禹，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张露元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等，车联网秘密共享中的一种多秘密信誉调整方法；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Jingbang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Wu, Xiyu Chen,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Luyuan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Zhang,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Shufen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Zhou,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Daoshun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Wang, "A Multi-Secret Reputation Adjustment Method in the Secret Sharing for Internet of Vehicles", Security and Communication Networks, vol. 2022, Article ID 1413976, 13 pages, 2022. https://doi.org/10.1155/2022/1413976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专利：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支持跨内核态和用户态的操作系统源代码级调试方法；吴竞邦，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张露元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，陈志扬，向勇（清华大学）（已提交公示）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C0DCC7-F410-4267-A381-0ABFFB92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7"/>
    </mc:Choice>
    <mc:Fallback xmlns="">
      <p:transition spd="slow" advTm="1045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290A26-5A2A-4671-9499-BCF5FAD7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CDBEFE3-5FA0-4861-9C22-0BC9A36C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0FFC0A-BA4C-4DD7-A06B-1F856864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1"/>
    </mc:Choice>
    <mc:Fallback xmlns="">
      <p:transition spd="slow" advTm="18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72833AF-AA9F-42E2-AF38-79F286B4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369ABE-B1D5-411B-8360-00D77FA725C5}"/>
              </a:ext>
            </a:extLst>
          </p:cNvPr>
          <p:cNvGrpSpPr/>
          <p:nvPr/>
        </p:nvGrpSpPr>
        <p:grpSpPr>
          <a:xfrm>
            <a:off x="4062655" y="1937894"/>
            <a:ext cx="3919295" cy="473459"/>
            <a:chOff x="3510205" y="2556022"/>
            <a:chExt cx="4037410" cy="473459"/>
          </a:xfrm>
        </p:grpSpPr>
        <p:grpSp>
          <p:nvGrpSpPr>
            <p:cNvPr id="7" name="组 14">
              <a:extLst>
                <a:ext uri="{FF2B5EF4-FFF2-40B4-BE49-F238E27FC236}">
                  <a16:creationId xmlns:a16="http://schemas.microsoft.com/office/drawing/2014/main" id="{709823D1-1491-49A3-8B84-5F8EE77BA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CEF671-5149-461A-B2F5-D010FA51C1F0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0" name="直线连接符 27">
                <a:extLst>
                  <a:ext uri="{FF2B5EF4-FFF2-40B4-BE49-F238E27FC236}">
                    <a16:creationId xmlns:a16="http://schemas.microsoft.com/office/drawing/2014/main" id="{E230E8D6-DA33-47E4-82E3-17D3F04EDCB6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917F14-3D02-45AA-A934-8D4CDB06A7B6}"/>
                </a:ext>
              </a:extLst>
            </p:cNvPr>
            <p:cNvSpPr txBox="1"/>
            <p:nvPr/>
          </p:nvSpPr>
          <p:spPr>
            <a:xfrm>
              <a:off x="4809578" y="2556022"/>
              <a:ext cx="1465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研究背景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240DB7-CC60-44F5-BB6A-728276AAA5AD}"/>
              </a:ext>
            </a:extLst>
          </p:cNvPr>
          <p:cNvGrpSpPr/>
          <p:nvPr/>
        </p:nvGrpSpPr>
        <p:grpSpPr>
          <a:xfrm>
            <a:off x="4062655" y="2776988"/>
            <a:ext cx="3919295" cy="461665"/>
            <a:chOff x="3842390" y="3402483"/>
            <a:chExt cx="4037410" cy="461665"/>
          </a:xfrm>
        </p:grpSpPr>
        <p:grpSp>
          <p:nvGrpSpPr>
            <p:cNvPr id="12" name="组 14">
              <a:extLst>
                <a:ext uri="{FF2B5EF4-FFF2-40B4-BE49-F238E27FC236}">
                  <a16:creationId xmlns:a16="http://schemas.microsoft.com/office/drawing/2014/main" id="{C43E943A-813C-4F70-8D8E-3A0D3CE11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2390" y="3486719"/>
              <a:ext cx="4037410" cy="377429"/>
              <a:chOff x="2890684" y="1740314"/>
              <a:chExt cx="5383161" cy="4572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0AE9139-298B-43BA-9A32-F42E41386D80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5" name="直线连接符 27">
                <a:extLst>
                  <a:ext uri="{FF2B5EF4-FFF2-40B4-BE49-F238E27FC236}">
                    <a16:creationId xmlns:a16="http://schemas.microsoft.com/office/drawing/2014/main" id="{5A032202-2E7C-4942-AD64-3490DFCB7173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AE51F1C-10B4-4708-A466-502AC17D67C2}"/>
                </a:ext>
              </a:extLst>
            </p:cNvPr>
            <p:cNvSpPr txBox="1"/>
            <p:nvPr/>
          </p:nvSpPr>
          <p:spPr>
            <a:xfrm>
              <a:off x="5141763" y="3402483"/>
              <a:ext cx="145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研究内容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59026C-74FD-48AE-B3BB-443F421C7312}"/>
              </a:ext>
            </a:extLst>
          </p:cNvPr>
          <p:cNvGrpSpPr/>
          <p:nvPr/>
        </p:nvGrpSpPr>
        <p:grpSpPr>
          <a:xfrm>
            <a:off x="4062655" y="3676731"/>
            <a:ext cx="3919295" cy="461665"/>
            <a:chOff x="3842390" y="3402483"/>
            <a:chExt cx="4037410" cy="461665"/>
          </a:xfrm>
        </p:grpSpPr>
        <p:grpSp>
          <p:nvGrpSpPr>
            <p:cNvPr id="17" name="组 14">
              <a:extLst>
                <a:ext uri="{FF2B5EF4-FFF2-40B4-BE49-F238E27FC236}">
                  <a16:creationId xmlns:a16="http://schemas.microsoft.com/office/drawing/2014/main" id="{F9F6D8F7-9FB3-47D9-A1C7-122B5A094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2390" y="3486719"/>
              <a:ext cx="4037410" cy="377429"/>
              <a:chOff x="2890684" y="1740314"/>
              <a:chExt cx="5383161" cy="4572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7F05DEF-031D-4533-BB91-AEDA9BC02BA0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3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20" name="直线连接符 27">
                <a:extLst>
                  <a:ext uri="{FF2B5EF4-FFF2-40B4-BE49-F238E27FC236}">
                    <a16:creationId xmlns:a16="http://schemas.microsoft.com/office/drawing/2014/main" id="{F59417ED-0885-4C84-9DBF-D78CFCE5006D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9FED38B-B88A-487A-A80C-EC42BADA7A52}"/>
                </a:ext>
              </a:extLst>
            </p:cNvPr>
            <p:cNvSpPr txBox="1"/>
            <p:nvPr/>
          </p:nvSpPr>
          <p:spPr>
            <a:xfrm>
              <a:off x="5141763" y="3402483"/>
              <a:ext cx="1465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工作进展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559DB26-421A-4879-8012-5A1661FE8D52}"/>
              </a:ext>
            </a:extLst>
          </p:cNvPr>
          <p:cNvGrpSpPr/>
          <p:nvPr/>
        </p:nvGrpSpPr>
        <p:grpSpPr>
          <a:xfrm>
            <a:off x="4062655" y="4510381"/>
            <a:ext cx="3919295" cy="461665"/>
            <a:chOff x="3842390" y="3408833"/>
            <a:chExt cx="4037410" cy="461665"/>
          </a:xfrm>
        </p:grpSpPr>
        <p:grpSp>
          <p:nvGrpSpPr>
            <p:cNvPr id="22" name="组 14">
              <a:extLst>
                <a:ext uri="{FF2B5EF4-FFF2-40B4-BE49-F238E27FC236}">
                  <a16:creationId xmlns:a16="http://schemas.microsoft.com/office/drawing/2014/main" id="{95E370FD-36E0-4D7B-B9D3-9971761E3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2390" y="3486719"/>
              <a:ext cx="4037410" cy="377429"/>
              <a:chOff x="2890684" y="1740314"/>
              <a:chExt cx="5383161" cy="4572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CCCEF94-E541-4422-805C-0A283A57B587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4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25" name="直线连接符 27">
                <a:extLst>
                  <a:ext uri="{FF2B5EF4-FFF2-40B4-BE49-F238E27FC236}">
                    <a16:creationId xmlns:a16="http://schemas.microsoft.com/office/drawing/2014/main" id="{7307C910-752F-4F79-998B-DAEC3E6D213D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18B1411-49E2-43D7-A715-134AFD1973D2}"/>
                </a:ext>
              </a:extLst>
            </p:cNvPr>
            <p:cNvSpPr txBox="1"/>
            <p:nvPr/>
          </p:nvSpPr>
          <p:spPr>
            <a:xfrm>
              <a:off x="5449208" y="3408833"/>
              <a:ext cx="827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总结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AA5235-1DEC-4B51-9B1F-B8F2DFCB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8"/>
    </mc:Choice>
    <mc:Fallback xmlns="">
      <p:transition spd="slow" advTm="52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72833AF-AA9F-42E2-AF38-79F286B46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369ABE-B1D5-411B-8360-00D77FA725C5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7" name="组 14">
              <a:extLst>
                <a:ext uri="{FF2B5EF4-FFF2-40B4-BE49-F238E27FC236}">
                  <a16:creationId xmlns:a16="http://schemas.microsoft.com/office/drawing/2014/main" id="{709823D1-1491-49A3-8B84-5F8EE77BA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CEF671-5149-461A-B2F5-D010FA51C1F0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0" name="直线连接符 27">
                <a:extLst>
                  <a:ext uri="{FF2B5EF4-FFF2-40B4-BE49-F238E27FC236}">
                    <a16:creationId xmlns:a16="http://schemas.microsoft.com/office/drawing/2014/main" id="{E230E8D6-DA33-47E4-82E3-17D3F04EDCB6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917F14-3D02-45AA-A934-8D4CDB06A7B6}"/>
                </a:ext>
              </a:extLst>
            </p:cNvPr>
            <p:cNvSpPr txBox="1"/>
            <p:nvPr/>
          </p:nvSpPr>
          <p:spPr>
            <a:xfrm>
              <a:off x="4484174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F92B82C-42C3-4B21-A294-3819D7654383}"/>
              </a:ext>
            </a:extLst>
          </p:cNvPr>
          <p:cNvSpPr txBox="1"/>
          <p:nvPr/>
        </p:nvSpPr>
        <p:spPr>
          <a:xfrm>
            <a:off x="621388" y="1658070"/>
            <a:ext cx="786586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在我国大力发展自主中央处理器（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）与自主操作系统的大背景下，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RustOS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在学术界与产业界有大量的研究与开发工作。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缺少一款适配的源代码级调试工具；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操作系统的多进程调试工具和方法相对缺乏；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8B5F8C-176D-441D-BF72-42A14F45B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15" y="813619"/>
            <a:ext cx="3725849" cy="38170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B71E1C8-9FE4-4433-9CBB-D9A268F45AAF}"/>
              </a:ext>
            </a:extLst>
          </p:cNvPr>
          <p:cNvSpPr txBox="1"/>
          <p:nvPr/>
        </p:nvSpPr>
        <p:spPr>
          <a:xfrm>
            <a:off x="621388" y="4020984"/>
            <a:ext cx="729962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所以，本课题旨在为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操作系统提供多进程调试方法，对操作系统中的各种进程进行调试和跟踪，并提供一款强大且灵活的多进程调试工具。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760E0D-95B1-4595-9DCB-7611A93A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3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15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28"/>
    </mc:Choice>
    <mc:Fallback xmlns="">
      <p:transition spd="slow" advTm="469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FC207B8-437A-4536-A0D5-246EB1FCA00C}"/>
              </a:ext>
            </a:extLst>
          </p:cNvPr>
          <p:cNvSpPr txBox="1"/>
          <p:nvPr/>
        </p:nvSpPr>
        <p:spPr>
          <a:xfrm>
            <a:off x="1189669" y="1816975"/>
            <a:ext cx="1043483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，提供多进程调试方法，支持对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rust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操作系统的多进程调试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断点组切换，特权级检测，进程控制块信息的获取，多进程调试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，提供一种静态断点的调试和动态跟踪结合的方法，支持对多进程的跟踪和监测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kprobe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移植到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-Tutorial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uprobe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构建远程开发环境，开发调试器，支持断点调试与</a:t>
            </a:r>
            <a:r>
              <a:rPr lang="zh-CN" altLang="en-US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进程跟踪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的功能结合。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的数据流整合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419225-2987-4047-963E-0C1D506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22"/>
    </mc:Choice>
    <mc:Fallback xmlns="">
      <p:transition spd="slow" advTm="346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611CFCD5-077B-CF86-6501-1BEBDC036322}"/>
              </a:ext>
            </a:extLst>
          </p:cNvPr>
          <p:cNvSpPr txBox="1"/>
          <p:nvPr/>
        </p:nvSpPr>
        <p:spPr>
          <a:xfrm>
            <a:off x="3147107" y="3685518"/>
            <a:ext cx="5785558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的多进程调试方法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E67EEC-0916-6B24-A9F3-D2D13D87BB34}"/>
              </a:ext>
            </a:extLst>
          </p:cNvPr>
          <p:cNvGrpSpPr/>
          <p:nvPr/>
        </p:nvGrpSpPr>
        <p:grpSpPr>
          <a:xfrm>
            <a:off x="4295582" y="2655900"/>
            <a:ext cx="3488577" cy="709830"/>
            <a:chOff x="4244942" y="2926678"/>
            <a:chExt cx="3488577" cy="709830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40AC57B4-C656-2034-6529-50BA777C86B9}"/>
                </a:ext>
              </a:extLst>
            </p:cNvPr>
            <p:cNvSpPr/>
            <p:nvPr/>
          </p:nvSpPr>
          <p:spPr>
            <a:xfrm>
              <a:off x="4244942" y="2926678"/>
              <a:ext cx="941033" cy="709830"/>
            </a:xfrm>
            <a:prstGeom prst="parallelogram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6DEFAB7-4EE4-B708-4C7A-F7F313069F8C}"/>
                </a:ext>
              </a:extLst>
            </p:cNvPr>
            <p:cNvSpPr txBox="1"/>
            <p:nvPr/>
          </p:nvSpPr>
          <p:spPr>
            <a:xfrm>
              <a:off x="5195645" y="2926678"/>
              <a:ext cx="2537874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CE49BB-AFC4-426B-953B-E0EE7A76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3"/>
    </mc:Choice>
    <mc:Fallback xmlns="">
      <p:transition spd="slow" advTm="55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72833AF-AA9F-42E2-AF38-79F286B46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369ABE-B1D5-411B-8360-00D77FA725C5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7" name="组 14">
              <a:extLst>
                <a:ext uri="{FF2B5EF4-FFF2-40B4-BE49-F238E27FC236}">
                  <a16:creationId xmlns:a16="http://schemas.microsoft.com/office/drawing/2014/main" id="{709823D1-1491-49A3-8B84-5F8EE77BA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CEF671-5149-461A-B2F5-D010FA51C1F0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0" name="直线连接符 27">
                <a:extLst>
                  <a:ext uri="{FF2B5EF4-FFF2-40B4-BE49-F238E27FC236}">
                    <a16:creationId xmlns:a16="http://schemas.microsoft.com/office/drawing/2014/main" id="{E230E8D6-DA33-47E4-82E3-17D3F04EDCB6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917F14-3D02-45AA-A934-8D4CDB06A7B6}"/>
                </a:ext>
              </a:extLst>
            </p:cNvPr>
            <p:cNvSpPr txBox="1"/>
            <p:nvPr/>
          </p:nvSpPr>
          <p:spPr>
            <a:xfrm>
              <a:off x="4484174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CDDB0D2-EE29-411A-B69D-3A970052D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0" y="3068659"/>
            <a:ext cx="10881917" cy="254469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C3F22DA-3B31-4E83-A3F5-83D778B43BEC}"/>
              </a:ext>
            </a:extLst>
          </p:cNvPr>
          <p:cNvSpPr txBox="1"/>
          <p:nvPr/>
        </p:nvSpPr>
        <p:spPr>
          <a:xfrm>
            <a:off x="858829" y="1718171"/>
            <a:ext cx="97199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在操作系统运行的过程中，会频繁地进行用户态和内核态的切换，也就是符号表的切换，导致调试信息的丢失，而目前现有的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调试器都无法进行跨特权级的断点调试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8776D5-C2A8-444E-9E85-248E2D57D46B}"/>
              </a:ext>
            </a:extLst>
          </p:cNvPr>
          <p:cNvSpPr txBox="1"/>
          <p:nvPr/>
        </p:nvSpPr>
        <p:spPr>
          <a:xfrm>
            <a:off x="858829" y="1004285"/>
            <a:ext cx="6095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的多进程调试方法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35362A-9D21-417D-AC40-4DA93549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396" y="798571"/>
            <a:ext cx="1826141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问题引出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98DB57-D7DB-49B1-8CC1-B8AA1EDB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2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29"/>
    </mc:Choice>
    <mc:Fallback xmlns="">
      <p:transition spd="slow" advTm="346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C652440-7FF7-4E24-9C7A-F3B36CFCFA44}"/>
              </a:ext>
            </a:extLst>
          </p:cNvPr>
          <p:cNvSpPr txBox="1"/>
          <p:nvPr/>
        </p:nvSpPr>
        <p:spPr>
          <a:xfrm>
            <a:off x="380684" y="1690532"/>
            <a:ext cx="96997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断点组管理模块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的概念，在各个进程在切换的时候，能够缓存调试信息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自动断点机制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，让调试器能够感知到被调试操作系统进行了特权级切换，从而实现跨特权级的源代码级操作系统调试。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315FC3-4834-4506-B6FF-48C4B74368BE}"/>
              </a:ext>
            </a:extLst>
          </p:cNvPr>
          <p:cNvSpPr txBox="1"/>
          <p:nvPr/>
        </p:nvSpPr>
        <p:spPr>
          <a:xfrm>
            <a:off x="449622" y="1132135"/>
            <a:ext cx="8926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，支持跨内核态和用户态的源代码调试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27EDF9-7D50-4483-B187-26E72283B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" y="3141481"/>
            <a:ext cx="5885033" cy="24420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4D106E-6414-4502-BB19-A619E6B6C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35" y="3982093"/>
            <a:ext cx="5394602" cy="229881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A0057-F628-4B6B-8A35-3F134FBE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3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28"/>
    </mc:Choice>
    <mc:Fallback xmlns="">
      <p:transition spd="slow" advTm="758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3BD2ED3-80B0-45B2-B9C8-56BFA512D8AC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5" name="组 14">
              <a:extLst>
                <a:ext uri="{FF2B5EF4-FFF2-40B4-BE49-F238E27FC236}">
                  <a16:creationId xmlns:a16="http://schemas.microsoft.com/office/drawing/2014/main" id="{12C7E24D-07B9-48BA-A628-AD9D109D0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9AEF062-0956-49E7-AB6B-FC31DA6222EA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9" name="直线连接符 27">
                <a:extLst>
                  <a:ext uri="{FF2B5EF4-FFF2-40B4-BE49-F238E27FC236}">
                    <a16:creationId xmlns:a16="http://schemas.microsoft.com/office/drawing/2014/main" id="{11623CDD-1C5A-409D-A72A-3EFDF75F75D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255423-FCA1-4420-B8FF-9C5BC8899E80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D3D2E268-CF33-45C7-8752-1C1F4290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ED392B-BF58-4FEA-A6E3-B84BD2C8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156" y="2695621"/>
            <a:ext cx="7604844" cy="36963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624A02-257E-4282-B315-82EF5B288F33}"/>
              </a:ext>
            </a:extLst>
          </p:cNvPr>
          <p:cNvSpPr txBox="1"/>
          <p:nvPr/>
        </p:nvSpPr>
        <p:spPr>
          <a:xfrm>
            <a:off x="802287" y="1816471"/>
            <a:ext cx="3966738" cy="26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符号表的切换需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根据进程名来切换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获取下一个要执行进程的名称。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在特权级切换之前设断点，单步后切换符号表和断点，从而绕过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的单地址空间限制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546E74-2DF8-4C72-ABF0-7612CE7F0AE0}"/>
              </a:ext>
            </a:extLst>
          </p:cNvPr>
          <p:cNvSpPr txBox="1"/>
          <p:nvPr/>
        </p:nvSpPr>
        <p:spPr>
          <a:xfrm>
            <a:off x="589476" y="1111144"/>
            <a:ext cx="649838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的多个用户进程的符号表切换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03D186-A43A-4BF2-8CB2-3845FA63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4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14"/>
    </mc:Choice>
    <mc:Fallback xmlns="">
      <p:transition spd="slow" advTm="462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348A836-EB2B-4606-8B65-D7BD191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4203" cy="972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811F39-8C5B-4D55-B961-7A8604F7CC82}"/>
              </a:ext>
            </a:extLst>
          </p:cNvPr>
          <p:cNvCxnSpPr/>
          <p:nvPr/>
        </p:nvCxnSpPr>
        <p:spPr bwMode="auto">
          <a:xfrm>
            <a:off x="1260397" y="908487"/>
            <a:ext cx="1016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DFB82-0517-436C-AEBE-223EDA572654}"/>
              </a:ext>
            </a:extLst>
          </p:cNvPr>
          <p:cNvGrpSpPr/>
          <p:nvPr/>
        </p:nvGrpSpPr>
        <p:grpSpPr>
          <a:xfrm>
            <a:off x="8119259" y="167288"/>
            <a:ext cx="3919295" cy="646331"/>
            <a:chOff x="3510205" y="2447960"/>
            <a:chExt cx="4037410" cy="646331"/>
          </a:xfrm>
        </p:grpSpPr>
        <p:grpSp>
          <p:nvGrpSpPr>
            <p:cNvPr id="9" name="组 14">
              <a:extLst>
                <a:ext uri="{FF2B5EF4-FFF2-40B4-BE49-F238E27FC236}">
                  <a16:creationId xmlns:a16="http://schemas.microsoft.com/office/drawing/2014/main" id="{AA344CFA-F2C2-431B-8805-B355D5B5B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205" y="2652052"/>
              <a:ext cx="4037410" cy="377429"/>
              <a:chOff x="2890684" y="1740314"/>
              <a:chExt cx="5383161" cy="45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F9B466-DBEE-473D-9B98-91C58FD88DD8}"/>
                  </a:ext>
                </a:extLst>
              </p:cNvPr>
              <p:cNvSpPr/>
              <p:nvPr/>
            </p:nvSpPr>
            <p:spPr>
              <a:xfrm>
                <a:off x="2890684" y="1740314"/>
                <a:ext cx="568760" cy="457200"/>
              </a:xfrm>
              <a:prstGeom prst="rect">
                <a:avLst/>
              </a:prstGeom>
              <a:solidFill>
                <a:srgbClr val="003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5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7" name="直线连接符 27">
                <a:extLst>
                  <a:ext uri="{FF2B5EF4-FFF2-40B4-BE49-F238E27FC236}">
                    <a16:creationId xmlns:a16="http://schemas.microsoft.com/office/drawing/2014/main" id="{3582B33C-82A6-4E3E-A106-60D6F2F6B045}"/>
                  </a:ext>
                </a:extLst>
              </p:cNvPr>
              <p:cNvCxnSpPr/>
              <p:nvPr/>
            </p:nvCxnSpPr>
            <p:spPr>
              <a:xfrm flipV="1">
                <a:off x="3333593" y="2183227"/>
                <a:ext cx="4940252" cy="0"/>
              </a:xfrm>
              <a:prstGeom prst="line">
                <a:avLst/>
              </a:prstGeom>
              <a:ln>
                <a:solidFill>
                  <a:srgbClr val="0035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BE0A2-21AE-4D25-8712-D25666AAFBFD}"/>
                </a:ext>
              </a:extLst>
            </p:cNvPr>
            <p:cNvSpPr txBox="1"/>
            <p:nvPr/>
          </p:nvSpPr>
          <p:spPr>
            <a:xfrm>
              <a:off x="4484175" y="2447960"/>
              <a:ext cx="2092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611CFCD5-077B-CF86-6501-1BEBDC036322}"/>
              </a:ext>
            </a:extLst>
          </p:cNvPr>
          <p:cNvSpPr txBox="1"/>
          <p:nvPr/>
        </p:nvSpPr>
        <p:spPr>
          <a:xfrm>
            <a:off x="1724442" y="3685518"/>
            <a:ext cx="8630889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一种静态断点调试和动态跟踪结合的方法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E67EEC-0916-6B24-A9F3-D2D13D87BB34}"/>
              </a:ext>
            </a:extLst>
          </p:cNvPr>
          <p:cNvGrpSpPr/>
          <p:nvPr/>
        </p:nvGrpSpPr>
        <p:grpSpPr>
          <a:xfrm>
            <a:off x="4295582" y="2655900"/>
            <a:ext cx="3488577" cy="709830"/>
            <a:chOff x="4244942" y="2926678"/>
            <a:chExt cx="3488577" cy="709830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40AC57B4-C656-2034-6529-50BA777C86B9}"/>
                </a:ext>
              </a:extLst>
            </p:cNvPr>
            <p:cNvSpPr/>
            <p:nvPr/>
          </p:nvSpPr>
          <p:spPr>
            <a:xfrm>
              <a:off x="4244942" y="2926678"/>
              <a:ext cx="941033" cy="709830"/>
            </a:xfrm>
            <a:prstGeom prst="parallelogram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6DEFAB7-4EE4-B708-4C7A-F7F313069F8C}"/>
                </a:ext>
              </a:extLst>
            </p:cNvPr>
            <p:cNvSpPr txBox="1"/>
            <p:nvPr/>
          </p:nvSpPr>
          <p:spPr>
            <a:xfrm>
              <a:off x="5195645" y="2926678"/>
              <a:ext cx="2537874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r>
                <a:rPr lang="en-US" altLang="zh-CN" sz="40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8A7068-6121-4D21-B1A0-1B8CD75E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3389-C22B-4BA0-A29E-22025575B2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2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eeaf21a-7b77-43e3-8170-c5d17751f534}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9630</TotalTime>
  <Words>1202</Words>
  <Application>Microsoft Office PowerPoint</Application>
  <PresentationFormat>宽屏</PresentationFormat>
  <Paragraphs>152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华文细黑</vt:lpstr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请各位老师批评指正  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舸 王</dc:creator>
  <cp:lastModifiedBy>张 露元</cp:lastModifiedBy>
  <cp:revision>372</cp:revision>
  <dcterms:created xsi:type="dcterms:W3CDTF">2021-10-15T15:56:43Z</dcterms:created>
  <dcterms:modified xsi:type="dcterms:W3CDTF">2023-12-28T05:38:22Z</dcterms:modified>
</cp:coreProperties>
</file>