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0" r:id="rId6"/>
    <p:sldId id="265" r:id="rId7"/>
    <p:sldId id="264" r:id="rId8"/>
    <p:sldId id="266" r:id="rId9"/>
    <p:sldId id="259" r:id="rId10"/>
    <p:sldId id="26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509"/>
  </p:normalViewPr>
  <p:slideViewPr>
    <p:cSldViewPr snapToGrid="0" snapToObjects="1">
      <p:cViewPr varScale="1">
        <p:scale>
          <a:sx n="142" d="100"/>
          <a:sy n="14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A8EA4-7722-A54A-A7FB-1C221CB87A91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47948-0036-7349-BAA9-40AE228B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47948-0036-7349-BAA9-40AE228BF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9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0D27-F0EE-0842-8285-B9742E25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D9E30-747C-8A4B-97BF-D776A4D1F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9C06-2B63-0440-9C33-59942E40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FDB4-3AF8-9043-AB99-D27FC5BB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9385-F9A1-3942-9D85-483BEC6E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398C-F15B-F443-90E9-60E36B2A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D96B2-AA54-284D-AF8D-20F5C1681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2B76-F9B0-7047-A732-1A5E10F7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D390-B615-E24A-80AD-102FC59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969D-0121-4E45-9EB7-AA84CBBA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65495-B28C-DB47-B701-62C71E179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865B-5B8C-FB43-A876-2E7DF1F8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AD94-64CC-584F-9393-C0B4F303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D2F1-BD46-C041-BE8C-7162DC57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C8C8-746A-6D49-8F8A-7DA666FA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8CE6-7B04-0541-8808-C264039A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BCF1-C08C-9B46-8BD0-D022C181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7C70-F312-AE42-94B4-D93D01E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0459-B45C-F44C-8B0D-782F406C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20AD-F1F0-FC48-9B34-74371C67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B377-7624-C14C-A7CD-A2262793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F7C56-B5BA-4141-9437-58195D80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B300-6FB8-A342-9A03-08A2EC97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EB5B-79AB-EC42-AB5E-938B0910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029B-94CE-2848-8389-32087B66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058C-ED3D-204A-B738-74B1854B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A2C5-2BC5-3C44-A190-AD40CA677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ECAE6-F1E0-BA4A-BEFE-3D800972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28C1-B76A-0048-ACF8-AA0B0663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D7628-4641-5B49-A38E-1B5C44CC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6A0C-EECF-6648-A238-0A2EB2DD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5398-F0E4-E441-93C2-DA8FA0D9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3109-7EB9-0C4D-84BC-EB0E3447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F18B1-EB20-DA4C-AD92-2E2BB5CA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6E5E3-17EA-AA47-917A-42B15C6BC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8EDFD-3DAA-984D-8CA8-7A24F5A28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F97C5-9EED-D04E-A577-46E5483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57EF2-8FD8-164E-A17D-E875F256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47584-AF73-E146-9E41-BF6ECB49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A10E-9AB6-A84E-93DA-8EB391F8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44C5A-AA09-7E4D-9C3F-070197A2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AD20B-1D39-964E-9F36-51A3AD68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A7269-2513-8A43-B752-BDA07C72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56494-3C77-AE42-AE84-C814E8FA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9FEB7-1BF5-4E4F-B0C5-178CD4AE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B201-15B8-4240-BC0A-45D41427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6404-1D88-5643-9B84-399D9A51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357D-657B-CC43-9B4E-3FE921B6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CED8-3820-7242-B9D2-87CD638B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5CD1-5835-9B4B-BBE3-9BBBA427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917F-CCD4-5E45-8B4B-6D261D2B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FF8D-D9A6-2E43-B25C-E291126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0F49-B633-A847-B4C1-3FADD89A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A1564-9AED-3042-B980-E130A521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82CC9-6871-3C4E-B566-FFA3E1DCF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CAF5-18D3-6C4E-8BC8-6CDA1C6A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913B4-61C0-EE45-80B8-0D3BEC86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C912A-2B28-6B4F-A82E-FA885DCF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EF7B9-BA94-2B49-83BE-0559E481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590-895E-E342-B5E7-7BA16AB8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9392-E10A-6746-933D-62237286F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6A4F-B5D7-1845-A893-5188740E47F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26B0-94B2-204D-B37E-FAB02EFE6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087A-49CC-0648-9A51-C4A3D9434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00F2-BEBD-C945-A232-B9F5E82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45F5-0E86-584B-8EF5-5EC03C040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8134109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Knowledge-Based </a:t>
            </a:r>
            <a:br>
              <a:rPr lang="en-US" sz="4800" dirty="0"/>
            </a:br>
            <a:r>
              <a:rPr lang="en-US" sz="4800" dirty="0"/>
              <a:t>Word Sense</a:t>
            </a:r>
            <a:r>
              <a:rPr lang="zh-CN" altLang="en-US" sz="4800" dirty="0"/>
              <a:t> </a:t>
            </a:r>
            <a:r>
              <a:rPr lang="en-US" sz="4800" dirty="0"/>
              <a:t>Disambiguation in Pediatric Journals Using </a:t>
            </a:r>
            <a:br>
              <a:rPr lang="en-US" sz="4800" dirty="0"/>
            </a:br>
            <a:r>
              <a:rPr lang="en-US" sz="4800" dirty="0"/>
              <a:t>Topic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94707-BE92-9344-8DC7-83D5DE31D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Katherine Schlosser, MD</a:t>
            </a:r>
          </a:p>
          <a:p>
            <a:r>
              <a:rPr lang="en-US" sz="2000" dirty="0" err="1"/>
              <a:t>Jiayao</a:t>
            </a:r>
            <a:r>
              <a:rPr lang="en-US" sz="2000" dirty="0"/>
              <a:t> Wang, MS</a:t>
            </a:r>
          </a:p>
          <a:p>
            <a:r>
              <a:rPr lang="en-US" sz="2000" dirty="0" err="1"/>
              <a:t>Linying</a:t>
            </a:r>
            <a:r>
              <a:rPr lang="en-US" sz="2000" dirty="0"/>
              <a:t> Zhang, MS</a:t>
            </a:r>
          </a:p>
        </p:txBody>
      </p:sp>
    </p:spTree>
    <p:extLst>
      <p:ext uri="{BB962C8B-B14F-4D97-AF65-F5344CB8AC3E}">
        <p14:creationId xmlns:p14="http://schemas.microsoft.com/office/powerpoint/2010/main" val="16560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A8F5-6F6C-7246-9C22-7E38F729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deliver?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ADB-DC67-EE42-ABFE-704F62D5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Source code for topic model for use by other researchers to perform similar analysis on a different set of text.</a:t>
            </a:r>
          </a:p>
          <a:p>
            <a:r>
              <a:rPr lang="en-US" sz="2800" dirty="0"/>
              <a:t>A dataset of 5-10 manually annotated ambiguous terms (+ algorithm labeled terms).</a:t>
            </a:r>
          </a:p>
        </p:txBody>
      </p:sp>
    </p:spTree>
    <p:extLst>
      <p:ext uri="{BB962C8B-B14F-4D97-AF65-F5344CB8AC3E}">
        <p14:creationId xmlns:p14="http://schemas.microsoft.com/office/powerpoint/2010/main" val="209676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AE33-A41B-4B4D-979D-39AA6BEC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our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ABAA-79BD-B24C-8B23-F32AEC5E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Katherine – define the scope of text to analyze, perform manual evaluation/review of word instances of each cluster, write final report (introduction and results evaluation), presentation.</a:t>
            </a:r>
          </a:p>
          <a:p>
            <a:r>
              <a:rPr lang="en-US" dirty="0" err="1"/>
              <a:t>Linying</a:t>
            </a:r>
            <a:r>
              <a:rPr lang="en-US" dirty="0"/>
              <a:t> – build, train and evaluate a topic model to cluster words, write final report (methods)</a:t>
            </a:r>
          </a:p>
          <a:p>
            <a:r>
              <a:rPr lang="en-US" dirty="0" err="1"/>
              <a:t>Jiayao</a:t>
            </a:r>
            <a:r>
              <a:rPr lang="en-US" dirty="0"/>
              <a:t> – scrape abstracts from PubMed, preprocess unstructured text into a structured representation, feature engineering, write final report (data set).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10CC-4341-FD40-8EE7-C4F37A02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9410-B15A-EE48-9728-7A67B335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Word sense disambiguation (WSD) is a critical step in any mapping into structured language.</a:t>
            </a:r>
          </a:p>
          <a:p>
            <a:endParaRPr lang="en-US" sz="2800" dirty="0"/>
          </a:p>
          <a:p>
            <a:r>
              <a:rPr lang="en-US" sz="2800" dirty="0"/>
              <a:t>Currently this task is limited by</a:t>
            </a:r>
          </a:p>
          <a:p>
            <a:pPr lvl="1"/>
            <a:r>
              <a:rPr lang="en-US" sz="2400" dirty="0"/>
              <a:t>Small word sense inventories</a:t>
            </a:r>
          </a:p>
          <a:p>
            <a:pPr lvl="1"/>
            <a:r>
              <a:rPr lang="en-US" sz="2400" dirty="0"/>
              <a:t>Need for intensive manual review</a:t>
            </a:r>
          </a:p>
        </p:txBody>
      </p:sp>
    </p:spTree>
    <p:extLst>
      <p:ext uri="{BB962C8B-B14F-4D97-AF65-F5344CB8AC3E}">
        <p14:creationId xmlns:p14="http://schemas.microsoft.com/office/powerpoint/2010/main" val="29614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C7B2-548C-674B-881A-85800F28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snippet of sentences with “cold”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49C7-8872-1C42-A101-0ED4F6CE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570" y="1881045"/>
            <a:ext cx="6449398" cy="4547466"/>
          </a:xfrm>
        </p:spPr>
        <p:txBody>
          <a:bodyPr>
            <a:normAutofit/>
          </a:bodyPr>
          <a:lstStyle/>
          <a:p>
            <a:r>
              <a:rPr lang="en-US" dirty="0"/>
              <a:t>An additional 11 weeks of </a:t>
            </a:r>
            <a:r>
              <a:rPr lang="en-US" b="1" dirty="0"/>
              <a:t>cold</a:t>
            </a:r>
            <a:r>
              <a:rPr lang="en-US" dirty="0"/>
              <a:t> (5-7 </a:t>
            </a:r>
            <a:r>
              <a:rPr lang="en-US" dirty="0">
                <a:highlight>
                  <a:srgbClr val="FFFF00"/>
                </a:highlight>
              </a:rPr>
              <a:t>degrees C</a:t>
            </a:r>
            <a:r>
              <a:rPr lang="en-US" dirty="0"/>
              <a:t>) …</a:t>
            </a:r>
          </a:p>
          <a:p>
            <a:r>
              <a:rPr lang="en-US" dirty="0"/>
              <a:t>Local </a:t>
            </a:r>
            <a:r>
              <a:rPr lang="en-US" b="1" dirty="0"/>
              <a:t>cold</a:t>
            </a:r>
            <a:r>
              <a:rPr lang="en-US" dirty="0"/>
              <a:t> application to the pancreas …</a:t>
            </a:r>
          </a:p>
          <a:p>
            <a:r>
              <a:rPr lang="en-US" dirty="0"/>
              <a:t>Growth and melting of droplets in cold vapors.</a:t>
            </a:r>
          </a:p>
          <a:p>
            <a:r>
              <a:rPr lang="en-US" dirty="0"/>
              <a:t>…systematic long-term </a:t>
            </a:r>
            <a:r>
              <a:rPr lang="en-US" dirty="0" err="1"/>
              <a:t>noliprel</a:t>
            </a:r>
            <a:r>
              <a:rPr lang="en-US" dirty="0"/>
              <a:t> therapy of </a:t>
            </a:r>
            <a:r>
              <a:rPr lang="en-US" dirty="0">
                <a:highlight>
                  <a:srgbClr val="FFFF00"/>
                </a:highlight>
              </a:rPr>
              <a:t>chronic obstructive lung disease </a:t>
            </a:r>
            <a:r>
              <a:rPr lang="en-US" dirty="0"/>
              <a:t>(</a:t>
            </a:r>
            <a:r>
              <a:rPr lang="en-US" b="1" dirty="0"/>
              <a:t>COLD</a:t>
            </a:r>
            <a:r>
              <a:rPr lang="en-US" dirty="0"/>
              <a:t>) complicated by chronic pulmonary heart …</a:t>
            </a:r>
          </a:p>
          <a:p>
            <a:r>
              <a:rPr lang="en-US" dirty="0"/>
              <a:t>for the treatment of </a:t>
            </a:r>
            <a:r>
              <a:rPr lang="en-US" dirty="0">
                <a:highlight>
                  <a:srgbClr val="FFFF00"/>
                </a:highlight>
              </a:rPr>
              <a:t>sore throat </a:t>
            </a:r>
            <a:r>
              <a:rPr lang="en-US" dirty="0"/>
              <a:t>and pharyngitis associated with </a:t>
            </a:r>
            <a:r>
              <a:rPr lang="en-US" dirty="0">
                <a:highlight>
                  <a:srgbClr val="FFFF00"/>
                </a:highlight>
              </a:rPr>
              <a:t>common</a:t>
            </a:r>
            <a:r>
              <a:rPr lang="en-US" dirty="0"/>
              <a:t> </a:t>
            </a:r>
            <a:r>
              <a:rPr lang="en-US" b="1" dirty="0"/>
              <a:t>cold</a:t>
            </a:r>
            <a:r>
              <a:rPr lang="en-US" dirty="0"/>
              <a:t>. </a:t>
            </a:r>
          </a:p>
          <a:p>
            <a:r>
              <a:rPr lang="en-US" dirty="0"/>
              <a:t>Unexpected infant deaths associated with use of </a:t>
            </a:r>
            <a:r>
              <a:rPr lang="en-US" dirty="0">
                <a:highlight>
                  <a:srgbClr val="FFFF00"/>
                </a:highlight>
              </a:rPr>
              <a:t>cough</a:t>
            </a:r>
            <a:r>
              <a:rPr lang="en-US" dirty="0"/>
              <a:t> and </a:t>
            </a:r>
            <a:r>
              <a:rPr lang="en-US" b="1" dirty="0"/>
              <a:t>cold</a:t>
            </a:r>
            <a:r>
              <a:rPr lang="en-US" dirty="0"/>
              <a:t> medications.</a:t>
            </a:r>
          </a:p>
          <a:p>
            <a:r>
              <a:rPr lang="en-US" dirty="0"/>
              <a:t>The effects of a hot drink on </a:t>
            </a:r>
            <a:r>
              <a:rPr lang="en-US" dirty="0">
                <a:highlight>
                  <a:srgbClr val="FFFF00"/>
                </a:highlight>
              </a:rPr>
              <a:t>nasal airflow</a:t>
            </a:r>
            <a:r>
              <a:rPr lang="en-US" dirty="0"/>
              <a:t> and symptoms of </a:t>
            </a:r>
            <a:r>
              <a:rPr lang="en-US" dirty="0">
                <a:highlight>
                  <a:srgbClr val="FFFF00"/>
                </a:highlight>
              </a:rPr>
              <a:t>common</a:t>
            </a:r>
            <a:r>
              <a:rPr lang="en-US" dirty="0"/>
              <a:t> </a:t>
            </a:r>
            <a:r>
              <a:rPr lang="en-US" b="1" dirty="0"/>
              <a:t>cold…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67F8E41-E3FB-C548-BA65-131A12B6BC38}"/>
              </a:ext>
            </a:extLst>
          </p:cNvPr>
          <p:cNvSpPr/>
          <p:nvPr/>
        </p:nvSpPr>
        <p:spPr>
          <a:xfrm>
            <a:off x="2078182" y="1968569"/>
            <a:ext cx="166254" cy="11035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15DF2-35FA-574E-A9BC-D82A68896452}"/>
              </a:ext>
            </a:extLst>
          </p:cNvPr>
          <p:cNvSpPr/>
          <p:nvPr/>
        </p:nvSpPr>
        <p:spPr>
          <a:xfrm>
            <a:off x="126708" y="2050984"/>
            <a:ext cx="2020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panose="02000503000000020004" pitchFamily="2" charset="0"/>
              </a:rPr>
              <a:t>[C0009264]</a:t>
            </a:r>
          </a:p>
          <a:p>
            <a:r>
              <a:rPr lang="en-US" dirty="0">
                <a:solidFill>
                  <a:srgbClr val="454545"/>
                </a:solidFill>
                <a:latin typeface="Helvetica Neue" panose="02000503000000020004" pitchFamily="2" charset="0"/>
              </a:rPr>
              <a:t>Cold Temperature</a:t>
            </a:r>
            <a:endParaRPr lang="en-US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94A855F-E17D-CB44-8B7D-D0DBEE7910F7}"/>
              </a:ext>
            </a:extLst>
          </p:cNvPr>
          <p:cNvSpPr/>
          <p:nvPr/>
        </p:nvSpPr>
        <p:spPr>
          <a:xfrm>
            <a:off x="2078182" y="4254088"/>
            <a:ext cx="166254" cy="189349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0CAEF-FC8E-334F-B552-D6299BED4F0E}"/>
              </a:ext>
            </a:extLst>
          </p:cNvPr>
          <p:cNvSpPr/>
          <p:nvPr/>
        </p:nvSpPr>
        <p:spPr>
          <a:xfrm>
            <a:off x="126708" y="4915350"/>
            <a:ext cx="2079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panose="02000503000000020004" pitchFamily="2" charset="0"/>
              </a:rPr>
              <a:t>[</a:t>
            </a:r>
            <a:r>
              <a:rPr lang="en-US" dirty="0"/>
              <a:t>C0009443</a:t>
            </a:r>
            <a:r>
              <a:rPr lang="en-US" dirty="0">
                <a:solidFill>
                  <a:srgbClr val="454545"/>
                </a:solidFill>
                <a:latin typeface="Helvetica Neue" panose="02000503000000020004" pitchFamily="2" charset="0"/>
              </a:rPr>
              <a:t>]</a:t>
            </a:r>
          </a:p>
          <a:p>
            <a:r>
              <a:rPr lang="en-US" dirty="0">
                <a:solidFill>
                  <a:srgbClr val="454545"/>
                </a:solidFill>
                <a:latin typeface="Helvetica Neue" panose="02000503000000020004" pitchFamily="2" charset="0"/>
              </a:rPr>
              <a:t>the Common Cold</a:t>
            </a:r>
            <a:endParaRPr lang="en-US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F2AAB-733E-1848-9BE6-C946D14E6D1C}"/>
              </a:ext>
            </a:extLst>
          </p:cNvPr>
          <p:cNvSpPr/>
          <p:nvPr/>
        </p:nvSpPr>
        <p:spPr>
          <a:xfrm>
            <a:off x="126708" y="3063600"/>
            <a:ext cx="1951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[C0024117]</a:t>
            </a:r>
          </a:p>
          <a:p>
            <a:r>
              <a:rPr lang="en-US" dirty="0"/>
              <a:t>Chronic Obstructive Lung Disease</a:t>
            </a:r>
          </a:p>
          <a:p>
            <a:endParaRPr lang="en-US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AA7913C-F757-334F-A669-BD19C1757B41}"/>
              </a:ext>
            </a:extLst>
          </p:cNvPr>
          <p:cNvSpPr/>
          <p:nvPr/>
        </p:nvSpPr>
        <p:spPr>
          <a:xfrm>
            <a:off x="2108405" y="3239296"/>
            <a:ext cx="105807" cy="8304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1384-1E51-D842-A075-F0C3301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propose?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AA28-4C1D-2649-B62A-471BB9C5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Leverage the </a:t>
            </a:r>
            <a:r>
              <a:rPr lang="en-US" sz="2800" b="1" dirty="0">
                <a:solidFill>
                  <a:srgbClr val="0070C0"/>
                </a:solidFill>
              </a:rPr>
              <a:t>UMLS </a:t>
            </a:r>
            <a:r>
              <a:rPr lang="en-US" sz="2800" b="1" dirty="0" err="1">
                <a:solidFill>
                  <a:srgbClr val="0070C0"/>
                </a:solidFill>
              </a:rPr>
              <a:t>Metathesaurus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500" dirty="0"/>
              <a:t>locate potential ambiguous words and their senses.</a:t>
            </a:r>
          </a:p>
          <a:p>
            <a:pPr lvl="1"/>
            <a:r>
              <a:rPr lang="en-US" sz="2500" dirty="0"/>
              <a:t>find synonym sets.</a:t>
            </a:r>
          </a:p>
          <a:p>
            <a:r>
              <a:rPr lang="en-US" sz="2800" dirty="0"/>
              <a:t>Build and train an </a:t>
            </a:r>
            <a:r>
              <a:rPr lang="en-US" sz="2800" b="1" dirty="0">
                <a:solidFill>
                  <a:srgbClr val="0070C0"/>
                </a:solidFill>
              </a:rPr>
              <a:t>unsupervised</a:t>
            </a:r>
            <a:r>
              <a:rPr lang="en-US" sz="2800" dirty="0"/>
              <a:t> probabilistic machine learning algorithm to automatically disambiguate word sense.</a:t>
            </a:r>
          </a:p>
          <a:p>
            <a:r>
              <a:rPr lang="en-US" sz="2800" dirty="0"/>
              <a:t>Manually assign sense to several instances from each cluster by medical expert.</a:t>
            </a:r>
          </a:p>
        </p:txBody>
      </p:sp>
    </p:spTree>
    <p:extLst>
      <p:ext uri="{BB962C8B-B14F-4D97-AF65-F5344CB8AC3E}">
        <p14:creationId xmlns:p14="http://schemas.microsoft.com/office/powerpoint/2010/main" val="235576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F2D-6AEA-3E4E-A26D-1D0DAE12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will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3C83-646A-F44B-9D0A-F2077FA7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Unified Medical Language System (UMLS) </a:t>
            </a:r>
            <a:r>
              <a:rPr lang="en-US" sz="2800" dirty="0" err="1"/>
              <a:t>Metathesaurus</a:t>
            </a:r>
            <a:r>
              <a:rPr lang="en-US" sz="2800" dirty="0"/>
              <a:t>.</a:t>
            </a:r>
          </a:p>
          <a:p>
            <a:r>
              <a:rPr lang="en-US" sz="2800" dirty="0"/>
              <a:t>PubMed abstracts from the journal Pediatrics for the last 10 years.</a:t>
            </a:r>
          </a:p>
          <a:p>
            <a:r>
              <a:rPr lang="en-US" sz="2800" dirty="0"/>
              <a:t>For evaluation purpose, we will use MSH WSD dataset (with annotated sense)</a:t>
            </a:r>
          </a:p>
          <a:p>
            <a:pPr lvl="1"/>
            <a:r>
              <a:rPr lang="en-US" sz="2400" dirty="0"/>
              <a:t>a total of 97 ambiguous entities.</a:t>
            </a:r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990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9B881-E012-3146-8731-3AB85C260283}"/>
              </a:ext>
            </a:extLst>
          </p:cNvPr>
          <p:cNvSpPr/>
          <p:nvPr/>
        </p:nvSpPr>
        <p:spPr>
          <a:xfrm>
            <a:off x="382188" y="2543186"/>
            <a:ext cx="1713053" cy="671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UMLS </a:t>
            </a:r>
            <a:r>
              <a:rPr lang="en-US" dirty="0" err="1"/>
              <a:t>Metathesaurus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8C6694-1DEF-B54D-B549-175780291069}"/>
              </a:ext>
            </a:extLst>
          </p:cNvPr>
          <p:cNvCxnSpPr>
            <a:cxnSpLocks/>
          </p:cNvCxnSpPr>
          <p:nvPr/>
        </p:nvCxnSpPr>
        <p:spPr>
          <a:xfrm>
            <a:off x="2095241" y="2885568"/>
            <a:ext cx="16042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E92095-4C1A-3142-B38B-CFCBF7A6EBAF}"/>
                  </a:ext>
                </a:extLst>
              </p:cNvPr>
              <p:cNvSpPr txBox="1"/>
              <p:nvPr/>
            </p:nvSpPr>
            <p:spPr>
              <a:xfrm>
                <a:off x="2095241" y="2584294"/>
                <a:ext cx="1858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 for terms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2CUIs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E92095-4C1A-3142-B38B-CFCBF7A6E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41" y="2584294"/>
                <a:ext cx="1858879" cy="646331"/>
              </a:xfrm>
              <a:prstGeom prst="rect">
                <a:avLst/>
              </a:prstGeom>
              <a:blipFill>
                <a:blip r:embed="rId2"/>
                <a:stretch>
                  <a:fillRect l="-27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C948D1A-A076-2448-9233-4E3A89294412}"/>
              </a:ext>
            </a:extLst>
          </p:cNvPr>
          <p:cNvSpPr/>
          <p:nvPr/>
        </p:nvSpPr>
        <p:spPr>
          <a:xfrm>
            <a:off x="3699478" y="2463092"/>
            <a:ext cx="1713053" cy="844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Potential ambiguous terms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E769E-E3F7-6A46-84E0-ED134CC7EC31}"/>
              </a:ext>
            </a:extLst>
          </p:cNvPr>
          <p:cNvSpPr/>
          <p:nvPr/>
        </p:nvSpPr>
        <p:spPr>
          <a:xfrm>
            <a:off x="363459" y="4891423"/>
            <a:ext cx="1713053" cy="671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Abstracts from Pediatrics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4FE43B-F73A-2F40-9824-2D1A8859F3A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76512" y="5242732"/>
            <a:ext cx="16042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EC8E6D-BE28-374F-9F62-6F5D45808A3C}"/>
              </a:ext>
            </a:extLst>
          </p:cNvPr>
          <p:cNvSpPr txBox="1"/>
          <p:nvPr/>
        </p:nvSpPr>
        <p:spPr>
          <a:xfrm>
            <a:off x="2095022" y="4916423"/>
            <a:ext cx="231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by </a:t>
            </a:r>
          </a:p>
          <a:p>
            <a:r>
              <a:rPr lang="en-US" dirty="0"/>
              <a:t>frequency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64D5A9-48C1-D948-AA53-822982208517}"/>
              </a:ext>
            </a:extLst>
          </p:cNvPr>
          <p:cNvSpPr/>
          <p:nvPr/>
        </p:nvSpPr>
        <p:spPr>
          <a:xfrm>
            <a:off x="3680748" y="4820256"/>
            <a:ext cx="1713053" cy="844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words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F522D4D-F8C9-9140-A301-9E146CBA7546}"/>
              </a:ext>
            </a:extLst>
          </p:cNvPr>
          <p:cNvSpPr/>
          <p:nvPr/>
        </p:nvSpPr>
        <p:spPr>
          <a:xfrm>
            <a:off x="5385565" y="2924566"/>
            <a:ext cx="416687" cy="231816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398731-B138-8B4E-B3C9-4FDC5617AD67}"/>
              </a:ext>
            </a:extLst>
          </p:cNvPr>
          <p:cNvSpPr/>
          <p:nvPr/>
        </p:nvSpPr>
        <p:spPr>
          <a:xfrm>
            <a:off x="6863779" y="2093278"/>
            <a:ext cx="1713053" cy="8449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Words to disambiguate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79FB64-07FE-0A41-AD01-530671400D7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720306" y="2938230"/>
            <a:ext cx="1" cy="775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B23023-8169-6946-A748-E1F10E481DFC}"/>
              </a:ext>
            </a:extLst>
          </p:cNvPr>
          <p:cNvSpPr txBox="1"/>
          <p:nvPr/>
        </p:nvSpPr>
        <p:spPr>
          <a:xfrm>
            <a:off x="6270566" y="3171073"/>
            <a:ext cx="14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105C0-FEF9-884A-9664-321EA2D85FFF}"/>
              </a:ext>
            </a:extLst>
          </p:cNvPr>
          <p:cNvSpPr/>
          <p:nvPr/>
        </p:nvSpPr>
        <p:spPr>
          <a:xfrm>
            <a:off x="6863779" y="3714733"/>
            <a:ext cx="1713053" cy="8449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 sense (CUI) to each word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00C1D3D-61A9-FD41-B43F-DC379157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4" y="383329"/>
            <a:ext cx="78867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ECB16-E531-6A47-8CBB-FEB7FFD21699}"/>
              </a:ext>
            </a:extLst>
          </p:cNvPr>
          <p:cNvSpPr txBox="1"/>
          <p:nvPr/>
        </p:nvSpPr>
        <p:spPr>
          <a:xfrm>
            <a:off x="5593909" y="2138895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9FB9B6-6D1C-B643-853F-1349B425A86F}"/>
              </a:ext>
            </a:extLst>
          </p:cNvPr>
          <p:cNvCxnSpPr>
            <a:cxnSpLocks/>
          </p:cNvCxnSpPr>
          <p:nvPr/>
        </p:nvCxnSpPr>
        <p:spPr>
          <a:xfrm>
            <a:off x="7720306" y="4558628"/>
            <a:ext cx="1" cy="775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411598-C59F-5D41-93B9-60BA6D14FCD6}"/>
              </a:ext>
            </a:extLst>
          </p:cNvPr>
          <p:cNvSpPr txBox="1"/>
          <p:nvPr/>
        </p:nvSpPr>
        <p:spPr>
          <a:xfrm>
            <a:off x="6508561" y="4780605"/>
            <a:ext cx="14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63E1DE-9BE2-CC49-A151-BAB3D08E85D8}"/>
              </a:ext>
            </a:extLst>
          </p:cNvPr>
          <p:cNvSpPr/>
          <p:nvPr/>
        </p:nvSpPr>
        <p:spPr>
          <a:xfrm>
            <a:off x="6863779" y="5335131"/>
            <a:ext cx="1713053" cy="8449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Evaluation by medical experts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3FCB979-6646-2047-A1C2-0EC77B9998AB}"/>
              </a:ext>
            </a:extLst>
          </p:cNvPr>
          <p:cNvCxnSpPr>
            <a:endCxn id="17" idx="1"/>
          </p:cNvCxnSpPr>
          <p:nvPr/>
        </p:nvCxnSpPr>
        <p:spPr>
          <a:xfrm rot="5400000" flipH="1" flipV="1">
            <a:off x="5549068" y="2768938"/>
            <a:ext cx="1567894" cy="10615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7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BFA9E7-EA97-D146-B3E7-5DFE2F6777BB}"/>
              </a:ext>
            </a:extLst>
          </p:cNvPr>
          <p:cNvSpPr/>
          <p:nvPr/>
        </p:nvSpPr>
        <p:spPr>
          <a:xfrm>
            <a:off x="4636482" y="2159333"/>
            <a:ext cx="1032798" cy="267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0B196D-EB74-194B-A3E6-6533BA3BFD21}"/>
              </a:ext>
            </a:extLst>
          </p:cNvPr>
          <p:cNvSpPr/>
          <p:nvPr/>
        </p:nvSpPr>
        <p:spPr>
          <a:xfrm>
            <a:off x="4835186" y="1593169"/>
            <a:ext cx="548489" cy="267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9009D-4859-FE4C-B3C3-84264B065BFC}"/>
              </a:ext>
            </a:extLst>
          </p:cNvPr>
          <p:cNvSpPr/>
          <p:nvPr/>
        </p:nvSpPr>
        <p:spPr>
          <a:xfrm>
            <a:off x="2682581" y="2177278"/>
            <a:ext cx="1097280" cy="267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E569A8-E659-A348-9677-7CA8E119A430}"/>
              </a:ext>
            </a:extLst>
          </p:cNvPr>
          <p:cNvSpPr/>
          <p:nvPr/>
        </p:nvSpPr>
        <p:spPr>
          <a:xfrm>
            <a:off x="5604798" y="4625822"/>
            <a:ext cx="717452" cy="293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7EEAAF-3551-C142-9272-1B7B7B4E7523}"/>
              </a:ext>
            </a:extLst>
          </p:cNvPr>
          <p:cNvSpPr/>
          <p:nvPr/>
        </p:nvSpPr>
        <p:spPr>
          <a:xfrm>
            <a:off x="2532181" y="4514703"/>
            <a:ext cx="5196378" cy="137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9630F-2691-5649-9D77-068D34F0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76" y="741025"/>
            <a:ext cx="1931666" cy="341299"/>
          </a:xfrm>
        </p:spPr>
        <p:txBody>
          <a:bodyPr>
            <a:noAutofit/>
          </a:bodyPr>
          <a:lstStyle/>
          <a:p>
            <a:r>
              <a:rPr lang="en-US" sz="2400" b="1" dirty="0"/>
              <a:t>Synonym sets</a:t>
            </a:r>
            <a:br>
              <a:rPr lang="en-US" sz="2400" b="1" dirty="0"/>
            </a:br>
            <a:r>
              <a:rPr lang="en-US" sz="2400" b="1" dirty="0"/>
              <a:t>(“topics”)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D2BE10-7431-CB4C-9870-995758B1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907" y="1276318"/>
            <a:ext cx="3713871" cy="164772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…chronic obstructive lung disease (</a:t>
            </a:r>
            <a:r>
              <a:rPr lang="en-US" sz="2000" b="1" dirty="0"/>
              <a:t>COLD</a:t>
            </a:r>
            <a:r>
              <a:rPr lang="en-US" sz="2000" dirty="0"/>
              <a:t>) complicated by chronic pulmonary heart</a:t>
            </a:r>
            <a:r>
              <a:rPr lang="zh-CN" altLang="en-US" sz="2000" dirty="0"/>
              <a:t> </a:t>
            </a:r>
            <a:r>
              <a:rPr lang="en-US" altLang="zh-CN" sz="2000" dirty="0"/>
              <a:t>… bronchial asthma…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1EB15B-319D-D44B-8E5D-93E118A1AA67}"/>
              </a:ext>
            </a:extLst>
          </p:cNvPr>
          <p:cNvSpPr/>
          <p:nvPr/>
        </p:nvSpPr>
        <p:spPr>
          <a:xfrm>
            <a:off x="192400" y="1403818"/>
            <a:ext cx="2128618" cy="1252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temperature </a:t>
            </a:r>
          </a:p>
          <a:p>
            <a:r>
              <a:rPr lang="en-US" dirty="0"/>
              <a:t>degree 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50B010-AEDF-274A-806D-D997CB6468FD}"/>
              </a:ext>
            </a:extLst>
          </p:cNvPr>
          <p:cNvSpPr/>
          <p:nvPr/>
        </p:nvSpPr>
        <p:spPr>
          <a:xfrm>
            <a:off x="2669344" y="4908321"/>
            <a:ext cx="717452" cy="293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CF6952-472B-F140-9F20-0359D0698669}"/>
              </a:ext>
            </a:extLst>
          </p:cNvPr>
          <p:cNvSpPr/>
          <p:nvPr/>
        </p:nvSpPr>
        <p:spPr>
          <a:xfrm>
            <a:off x="192400" y="2961248"/>
            <a:ext cx="2128618" cy="12520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pulmonary</a:t>
            </a:r>
          </a:p>
          <a:p>
            <a:r>
              <a:rPr lang="en-US" dirty="0"/>
              <a:t>lung </a:t>
            </a:r>
          </a:p>
          <a:p>
            <a:r>
              <a:rPr lang="en-US" dirty="0"/>
              <a:t>bronchial</a:t>
            </a:r>
          </a:p>
          <a:p>
            <a:r>
              <a:rPr lang="en-US" dirty="0"/>
              <a:t>…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9AD830-253B-2146-89FB-31986D074E43}"/>
              </a:ext>
            </a:extLst>
          </p:cNvPr>
          <p:cNvSpPr/>
          <p:nvPr/>
        </p:nvSpPr>
        <p:spPr>
          <a:xfrm>
            <a:off x="192400" y="4619232"/>
            <a:ext cx="2128618" cy="12520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nasal</a:t>
            </a:r>
          </a:p>
          <a:p>
            <a:r>
              <a:rPr lang="en-US" dirty="0"/>
              <a:t>airflow</a:t>
            </a:r>
          </a:p>
          <a:p>
            <a:r>
              <a:rPr lang="en-US" dirty="0"/>
              <a:t>cough</a:t>
            </a:r>
          </a:p>
          <a:p>
            <a:r>
              <a:rPr lang="en-US" dirty="0"/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84185C-018B-7F4B-A412-6B796B3D6CD8}"/>
              </a:ext>
            </a:extLst>
          </p:cNvPr>
          <p:cNvSpPr/>
          <p:nvPr/>
        </p:nvSpPr>
        <p:spPr>
          <a:xfrm>
            <a:off x="2827604" y="3587261"/>
            <a:ext cx="1041010" cy="34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3A9E2B-A8FE-0A4C-AB46-366AB8F7CD69}"/>
              </a:ext>
            </a:extLst>
          </p:cNvPr>
          <p:cNvSpPr txBox="1">
            <a:spLocks/>
          </p:cNvSpPr>
          <p:nvPr/>
        </p:nvSpPr>
        <p:spPr>
          <a:xfrm>
            <a:off x="2613654" y="4616423"/>
            <a:ext cx="3810590" cy="999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effects of a hot drink on nasal airflow and symptoms of common </a:t>
            </a:r>
            <a:r>
              <a:rPr lang="en-US" sz="2000" b="1" dirty="0"/>
              <a:t>cold…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659BDF-F41A-134B-A46C-BD06D83076F6}"/>
              </a:ext>
            </a:extLst>
          </p:cNvPr>
          <p:cNvSpPr txBox="1">
            <a:spLocks/>
          </p:cNvSpPr>
          <p:nvPr/>
        </p:nvSpPr>
        <p:spPr>
          <a:xfrm>
            <a:off x="2541565" y="3028048"/>
            <a:ext cx="3699806" cy="981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An additional 11 weeks of </a:t>
            </a:r>
            <a:r>
              <a:rPr lang="en-US" sz="2000" b="1" dirty="0"/>
              <a:t>cold</a:t>
            </a:r>
            <a:r>
              <a:rPr lang="en-US" sz="2000" dirty="0"/>
              <a:t> (5-7 degrees C)</a:t>
            </a:r>
            <a:endParaRPr lang="en-US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08AEA-022C-C74D-9825-C30D64D80560}"/>
              </a:ext>
            </a:extLst>
          </p:cNvPr>
          <p:cNvSpPr/>
          <p:nvPr/>
        </p:nvSpPr>
        <p:spPr>
          <a:xfrm>
            <a:off x="6349667" y="1538102"/>
            <a:ext cx="1266095" cy="106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15B14C-EEBF-9941-8A8D-F159F073218A}"/>
              </a:ext>
            </a:extLst>
          </p:cNvPr>
          <p:cNvSpPr/>
          <p:nvPr/>
        </p:nvSpPr>
        <p:spPr>
          <a:xfrm>
            <a:off x="6884242" y="1831176"/>
            <a:ext cx="154745" cy="769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78E7E8-E111-FB49-8EC5-3B807CF93901}"/>
              </a:ext>
            </a:extLst>
          </p:cNvPr>
          <p:cNvSpPr/>
          <p:nvPr/>
        </p:nvSpPr>
        <p:spPr>
          <a:xfrm>
            <a:off x="7233590" y="2553312"/>
            <a:ext cx="152400" cy="45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364281-1C58-F44B-A6FB-56F2D302AC65}"/>
              </a:ext>
            </a:extLst>
          </p:cNvPr>
          <p:cNvSpPr/>
          <p:nvPr/>
        </p:nvSpPr>
        <p:spPr>
          <a:xfrm>
            <a:off x="6352010" y="3065889"/>
            <a:ext cx="1266095" cy="106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621348-C9E2-714E-8AE1-B938B9948B5E}"/>
              </a:ext>
            </a:extLst>
          </p:cNvPr>
          <p:cNvSpPr/>
          <p:nvPr/>
        </p:nvSpPr>
        <p:spPr>
          <a:xfrm>
            <a:off x="6563029" y="3559126"/>
            <a:ext cx="154745" cy="5688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B8AADF-59C0-2C4A-BDDC-A59F2EEA3C0C}"/>
              </a:ext>
            </a:extLst>
          </p:cNvPr>
          <p:cNvSpPr/>
          <p:nvPr/>
        </p:nvSpPr>
        <p:spPr>
          <a:xfrm>
            <a:off x="7235933" y="4079931"/>
            <a:ext cx="150058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82E33F-3C3C-364C-83DA-AC6CCCD1FF5D}"/>
              </a:ext>
            </a:extLst>
          </p:cNvPr>
          <p:cNvSpPr/>
          <p:nvPr/>
        </p:nvSpPr>
        <p:spPr>
          <a:xfrm>
            <a:off x="6886584" y="4080801"/>
            <a:ext cx="152403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E4470E-8D19-9A4A-BD77-E0C4E11B0A23}"/>
              </a:ext>
            </a:extLst>
          </p:cNvPr>
          <p:cNvSpPr/>
          <p:nvPr/>
        </p:nvSpPr>
        <p:spPr>
          <a:xfrm>
            <a:off x="6352010" y="4585199"/>
            <a:ext cx="1266095" cy="106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11E5E5-3649-1E41-A973-A9289655C5D1}"/>
              </a:ext>
            </a:extLst>
          </p:cNvPr>
          <p:cNvSpPr/>
          <p:nvPr/>
        </p:nvSpPr>
        <p:spPr>
          <a:xfrm>
            <a:off x="6563029" y="5601587"/>
            <a:ext cx="15240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02796-CE05-F544-BE4E-8D3834D9CEC9}"/>
              </a:ext>
            </a:extLst>
          </p:cNvPr>
          <p:cNvSpPr/>
          <p:nvPr/>
        </p:nvSpPr>
        <p:spPr>
          <a:xfrm>
            <a:off x="7235932" y="5036233"/>
            <a:ext cx="154745" cy="608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E0ADB1-BB5E-1449-B576-5A0091BFAE59}"/>
              </a:ext>
            </a:extLst>
          </p:cNvPr>
          <p:cNvSpPr/>
          <p:nvPr/>
        </p:nvSpPr>
        <p:spPr>
          <a:xfrm>
            <a:off x="6886585" y="5411338"/>
            <a:ext cx="152402" cy="234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0731CB6-462C-7B4C-87D3-DEB10CB90A87}"/>
              </a:ext>
            </a:extLst>
          </p:cNvPr>
          <p:cNvSpPr txBox="1">
            <a:spLocks/>
          </p:cNvSpPr>
          <p:nvPr/>
        </p:nvSpPr>
        <p:spPr>
          <a:xfrm>
            <a:off x="3357690" y="911674"/>
            <a:ext cx="3010487" cy="341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Abstracts</a:t>
            </a:r>
          </a:p>
          <a:p>
            <a:endParaRPr lang="en-US" sz="2400" b="1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7D6450B-FFA2-E343-88DF-4238EF2BB2E5}"/>
              </a:ext>
            </a:extLst>
          </p:cNvPr>
          <p:cNvSpPr txBox="1">
            <a:spLocks/>
          </p:cNvSpPr>
          <p:nvPr/>
        </p:nvSpPr>
        <p:spPr>
          <a:xfrm>
            <a:off x="5443328" y="793408"/>
            <a:ext cx="2391803" cy="341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Topic proportions per abstract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C4CC92-6916-9541-ACCC-B05FC91E56EA}"/>
              </a:ext>
            </a:extLst>
          </p:cNvPr>
          <p:cNvSpPr/>
          <p:nvPr/>
        </p:nvSpPr>
        <p:spPr>
          <a:xfrm>
            <a:off x="2541565" y="2897029"/>
            <a:ext cx="5186995" cy="137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F57FC7-89C1-574A-A20B-E254EB2425C8}"/>
              </a:ext>
            </a:extLst>
          </p:cNvPr>
          <p:cNvSpPr/>
          <p:nvPr/>
        </p:nvSpPr>
        <p:spPr>
          <a:xfrm>
            <a:off x="2532182" y="1392702"/>
            <a:ext cx="5196378" cy="137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27B8F1-86C8-A840-AAED-3CF24F7DE2C0}"/>
              </a:ext>
            </a:extLst>
          </p:cNvPr>
          <p:cNvSpPr/>
          <p:nvPr/>
        </p:nvSpPr>
        <p:spPr>
          <a:xfrm>
            <a:off x="7714258" y="3106229"/>
            <a:ext cx="1326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 Neue" panose="02000503000000020004" pitchFamily="2" charset="0"/>
              </a:rPr>
              <a:t>[C0009264]</a:t>
            </a:r>
          </a:p>
          <a:p>
            <a:r>
              <a:rPr lang="en-US" sz="1600" dirty="0">
                <a:solidFill>
                  <a:srgbClr val="454545"/>
                </a:solidFill>
                <a:latin typeface="Helvetica Neue" panose="02000503000000020004" pitchFamily="2" charset="0"/>
              </a:rPr>
              <a:t>Cold Temperature</a:t>
            </a:r>
            <a:endParaRPr lang="en-US" sz="1600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653CD-80DC-4E4E-AFA9-65DDB9723E02}"/>
              </a:ext>
            </a:extLst>
          </p:cNvPr>
          <p:cNvSpPr/>
          <p:nvPr/>
        </p:nvSpPr>
        <p:spPr>
          <a:xfrm>
            <a:off x="7728559" y="4656264"/>
            <a:ext cx="1433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 Neue" panose="02000503000000020004" pitchFamily="2" charset="0"/>
              </a:rPr>
              <a:t>[</a:t>
            </a:r>
            <a:r>
              <a:rPr lang="en-US" sz="1600" dirty="0"/>
              <a:t>C0009443</a:t>
            </a:r>
            <a:r>
              <a:rPr lang="en-US" sz="1600" dirty="0">
                <a:solidFill>
                  <a:srgbClr val="454545"/>
                </a:solidFill>
                <a:latin typeface="Helvetica Neue" panose="02000503000000020004" pitchFamily="2" charset="0"/>
              </a:rPr>
              <a:t>]</a:t>
            </a:r>
          </a:p>
          <a:p>
            <a:r>
              <a:rPr lang="en-US" sz="1600" dirty="0">
                <a:solidFill>
                  <a:srgbClr val="454545"/>
                </a:solidFill>
                <a:latin typeface="Helvetica Neue" panose="02000503000000020004" pitchFamily="2" charset="0"/>
              </a:rPr>
              <a:t>the Common </a:t>
            </a:r>
          </a:p>
          <a:p>
            <a:r>
              <a:rPr lang="en-US" sz="1600" dirty="0">
                <a:solidFill>
                  <a:srgbClr val="454545"/>
                </a:solidFill>
                <a:latin typeface="Helvetica Neue" panose="02000503000000020004" pitchFamily="2" charset="0"/>
              </a:rPr>
              <a:t>Cold</a:t>
            </a:r>
            <a:endParaRPr lang="en-US" sz="1600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55E788-6AF0-CF43-B19D-A7C8945F399D}"/>
              </a:ext>
            </a:extLst>
          </p:cNvPr>
          <p:cNvSpPr/>
          <p:nvPr/>
        </p:nvSpPr>
        <p:spPr>
          <a:xfrm>
            <a:off x="7728559" y="1623280"/>
            <a:ext cx="1951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[C0024117]</a:t>
            </a:r>
          </a:p>
          <a:p>
            <a:r>
              <a:rPr lang="en-US" sz="1600" dirty="0"/>
              <a:t>Chronic </a:t>
            </a:r>
          </a:p>
          <a:p>
            <a:r>
              <a:rPr lang="en-US" sz="1600" dirty="0"/>
              <a:t>Obstructive </a:t>
            </a:r>
          </a:p>
          <a:p>
            <a:r>
              <a:rPr lang="en-US" sz="1600" dirty="0"/>
              <a:t>Lung Disease</a:t>
            </a:r>
          </a:p>
          <a:p>
            <a:endParaRPr lang="en-US" sz="1600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73051BC-5B86-AA4C-9AE4-284CBACF6E7E}"/>
              </a:ext>
            </a:extLst>
          </p:cNvPr>
          <p:cNvSpPr txBox="1">
            <a:spLocks/>
          </p:cNvSpPr>
          <p:nvPr/>
        </p:nvSpPr>
        <p:spPr>
          <a:xfrm>
            <a:off x="7257913" y="741025"/>
            <a:ext cx="2391803" cy="341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Sense </a:t>
            </a:r>
          </a:p>
          <a:p>
            <a:pPr algn="ctr"/>
            <a:r>
              <a:rPr lang="en-US" sz="2400" b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08571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34" grpId="0" animBg="1"/>
      <p:bldP spid="33" grpId="0" animBg="1"/>
      <p:bldP spid="2" grpId="0"/>
      <p:bldP spid="7" grpId="0" build="p"/>
      <p:bldP spid="4" grpId="0" animBg="1"/>
      <p:bldP spid="35" grpId="0" animBg="1"/>
      <p:bldP spid="5" grpId="0" animBg="1"/>
      <p:bldP spid="6" grpId="0" animBg="1"/>
      <p:bldP spid="28" grpId="0" animBg="1"/>
      <p:bldP spid="8" grpId="0"/>
      <p:bldP spid="9" grpId="0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  <p:bldP spid="30" grpId="0"/>
      <p:bldP spid="32" grpId="0" animBg="1"/>
      <p:bldP spid="31" grpId="0" animBg="1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CA4A-08F5-DC4B-AF6A-3E9F7133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with modifications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722686-42DA-C44E-94B1-58A74906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50" y="2303612"/>
            <a:ext cx="4306605" cy="2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F9F36-6E17-D241-88F5-D5C92CA3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000065"/>
            <a:ext cx="44577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CCC9F-5406-0243-9BDA-82F3B409A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87" t="3229" r="287" b="1882"/>
          <a:stretch/>
        </p:blipFill>
        <p:spPr>
          <a:xfrm>
            <a:off x="4559300" y="3596965"/>
            <a:ext cx="4432300" cy="16389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F45AE1-99FC-014F-B387-535A6D7013E5}"/>
              </a:ext>
            </a:extLst>
          </p:cNvPr>
          <p:cNvCxnSpPr>
            <a:cxnSpLocks/>
          </p:cNvCxnSpPr>
          <p:nvPr/>
        </p:nvCxnSpPr>
        <p:spPr>
          <a:xfrm flipV="1">
            <a:off x="3807911" y="2279485"/>
            <a:ext cx="200417" cy="63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D81181-EC76-FC49-9C27-E3634C92C7F2}"/>
              </a:ext>
            </a:extLst>
          </p:cNvPr>
          <p:cNvSpPr txBox="1"/>
          <p:nvPr/>
        </p:nvSpPr>
        <p:spPr>
          <a:xfrm>
            <a:off x="3284443" y="1910153"/>
            <a:ext cx="340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proportions in synonym sets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46197-B3CB-4740-8329-4A49168C195C}"/>
              </a:ext>
            </a:extLst>
          </p:cNvPr>
          <p:cNvCxnSpPr>
            <a:cxnSpLocks/>
          </p:cNvCxnSpPr>
          <p:nvPr/>
        </p:nvCxnSpPr>
        <p:spPr>
          <a:xfrm flipH="1">
            <a:off x="1640910" y="4107231"/>
            <a:ext cx="325400" cy="193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B063F8-27A5-BE49-891B-81CE7CAE558D}"/>
              </a:ext>
            </a:extLst>
          </p:cNvPr>
          <p:cNvSpPr txBox="1"/>
          <p:nvPr/>
        </p:nvSpPr>
        <p:spPr>
          <a:xfrm>
            <a:off x="554450" y="5961698"/>
            <a:ext cx="377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Synonym set proportions in each doc</a:t>
            </a:r>
          </a:p>
          <a:p>
            <a:r>
              <a:rPr lang="en-US" dirty="0">
                <a:solidFill>
                  <a:srgbClr val="0070C0"/>
                </a:solidFill>
              </a:rPr>
              <a:t>(derived from UMLS synonym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F97F4-F7DE-B043-BE44-C347EEDA3197}"/>
              </a:ext>
            </a:extLst>
          </p:cNvPr>
          <p:cNvSpPr txBox="1"/>
          <p:nvPr/>
        </p:nvSpPr>
        <p:spPr>
          <a:xfrm>
            <a:off x="2170780" y="4912713"/>
            <a:ext cx="241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assign a word to a synonym 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57CA45-3939-7444-A2B9-AC0DB1B1BF20}"/>
              </a:ext>
            </a:extLst>
          </p:cNvPr>
          <p:cNvCxnSpPr>
            <a:cxnSpLocks/>
          </p:cNvCxnSpPr>
          <p:nvPr/>
        </p:nvCxnSpPr>
        <p:spPr>
          <a:xfrm>
            <a:off x="2845400" y="4120845"/>
            <a:ext cx="0" cy="86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2582-7082-1D46-B8A0-9CC5195E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evaluate this?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27C62-DD1C-A94B-AE0B-E44BB0205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8445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Accuracy: </a:t>
                </a:r>
              </a:p>
              <a:p>
                <a:pPr marL="800100" lvl="1" indent="-457200">
                  <a:buAutoNum type="arabicPeriod"/>
                </a:pPr>
                <a:r>
                  <a:rPr lang="en-US" sz="2400" dirty="0"/>
                  <a:t>compute accuracy on MSH WSD dataset (proof-of-concept);</a:t>
                </a:r>
              </a:p>
              <a:p>
                <a:pPr marL="800100" lvl="1" indent="-457200">
                  <a:buAutoNum type="arabicPeriod"/>
                </a:pPr>
                <a:r>
                  <a:rPr lang="en-US" sz="2400" dirty="0"/>
                  <a:t>compute accuracy on the labeled data by medical expert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sense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assignment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assignment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27C62-DD1C-A94B-AE0B-E44BB0205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844501"/>
              </a:xfrm>
              <a:blipFill>
                <a:blip r:embed="rId2"/>
                <a:stretch>
                  <a:fillRect l="-1286" t="-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75DDF9-C6F1-4B4C-9029-E5EDDA0F3AF3}"/>
              </a:ext>
            </a:extLst>
          </p:cNvPr>
          <p:cNvSpPr txBox="1">
            <a:spLocks/>
          </p:cNvSpPr>
          <p:nvPr/>
        </p:nvSpPr>
        <p:spPr>
          <a:xfrm>
            <a:off x="628650" y="3672214"/>
            <a:ext cx="7886700" cy="130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8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579</Words>
  <Application>Microsoft Macintosh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 Neue</vt:lpstr>
      <vt:lpstr>Office Theme</vt:lpstr>
      <vt:lpstr>Knowledge-Based  Word Sense Disambiguation in Pediatric Journals Using  Topic Models</vt:lpstr>
      <vt:lpstr>What is the problem?</vt:lpstr>
      <vt:lpstr>A snippet of sentences with “cold”</vt:lpstr>
      <vt:lpstr>What do we propose?</vt:lpstr>
      <vt:lpstr>What data will we use?</vt:lpstr>
      <vt:lpstr>Workflow</vt:lpstr>
      <vt:lpstr>Synonym sets (“topics”)</vt:lpstr>
      <vt:lpstr>LDA with modifications</vt:lpstr>
      <vt:lpstr>How will we evaluate this?</vt:lpstr>
      <vt:lpstr>What will we deliver?</vt:lpstr>
      <vt:lpstr>Who is our team?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word sense inventory in biomedical text by automated unsupervised learning</dc:title>
  <dc:creator>Schlosser, Katherine R.</dc:creator>
  <cp:lastModifiedBy>Linying Zhang</cp:lastModifiedBy>
  <cp:revision>32</cp:revision>
  <dcterms:created xsi:type="dcterms:W3CDTF">2019-09-27T17:38:50Z</dcterms:created>
  <dcterms:modified xsi:type="dcterms:W3CDTF">2019-10-17T06:46:07Z</dcterms:modified>
</cp:coreProperties>
</file>