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57" r:id="rId3"/>
    <p:sldId id="260" r:id="rId4"/>
    <p:sldId id="316" r:id="rId5"/>
    <p:sldId id="318" r:id="rId6"/>
    <p:sldId id="262" r:id="rId7"/>
    <p:sldId id="308" r:id="rId8"/>
    <p:sldId id="320" r:id="rId9"/>
    <p:sldId id="321" r:id="rId10"/>
    <p:sldId id="265" r:id="rId11"/>
    <p:sldId id="319" r:id="rId12"/>
    <p:sldId id="261" r:id="rId13"/>
    <p:sldId id="266" r:id="rId14"/>
    <p:sldId id="268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09" r:id="rId28"/>
    <p:sldId id="310" r:id="rId29"/>
    <p:sldId id="312" r:id="rId30"/>
    <p:sldId id="311" r:id="rId31"/>
    <p:sldId id="313" r:id="rId32"/>
    <p:sldId id="314" r:id="rId33"/>
    <p:sldId id="315" r:id="rId34"/>
    <p:sldId id="307" r:id="rId35"/>
    <p:sldId id="287" r:id="rId36"/>
    <p:sldId id="288" r:id="rId37"/>
    <p:sldId id="285" r:id="rId38"/>
    <p:sldId id="289" r:id="rId39"/>
    <p:sldId id="295" r:id="rId40"/>
    <p:sldId id="292" r:id="rId41"/>
    <p:sldId id="293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2377" autoAdjust="0"/>
  </p:normalViewPr>
  <p:slideViewPr>
    <p:cSldViewPr>
      <p:cViewPr>
        <p:scale>
          <a:sx n="100" d="100"/>
          <a:sy n="100" d="100"/>
        </p:scale>
        <p:origin x="30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001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660D-250E-44E8-B2AF-C250A009910D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4579D-D6C3-4F53-ABAA-23ABF3994A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4579D-D6C3-4F53-ABAA-23ABF3994AA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4FB871-097E-46F4-81C6-C062988352E1}" type="datetimeFigureOut">
              <a:rPr lang="zh-CN" altLang="en-US" smtClean="0"/>
              <a:pPr/>
              <a:t>2013-3-25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C90EC24-C676-486F-B635-415D757C8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软件测试流程及规范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>
            <a:spLocks/>
          </p:cNvSpPr>
          <p:nvPr/>
        </p:nvSpPr>
        <p:spPr>
          <a:xfrm>
            <a:off x="323528" y="116632"/>
            <a:ext cx="8301608" cy="72008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lvl="1">
              <a:spcBef>
                <a:spcPct val="0"/>
              </a:spcBef>
            </a:pPr>
            <a:r>
              <a:rPr lang="en-US" altLang="zh-CN" sz="2500" b="1" dirty="0"/>
              <a:t>1.1.2</a:t>
            </a:r>
            <a:r>
              <a:rPr lang="en-US" altLang="zh-CN" sz="2800" b="1" dirty="0"/>
              <a:t>  </a:t>
            </a:r>
            <a:r>
              <a:rPr lang="en-US" altLang="zh-CN" sz="2500" b="1" dirty="0" smtClean="0"/>
              <a:t>测试流程</a:t>
            </a:r>
          </a:p>
          <a:p>
            <a:pPr marL="0" lvl="1">
              <a:spcBef>
                <a:spcPct val="0"/>
              </a:spcBef>
            </a:pPr>
            <a:r>
              <a:rPr lang="en-US" altLang="zh-CN" sz="2500" b="1" dirty="0"/>
              <a:t>	</a:t>
            </a:r>
            <a:r>
              <a:rPr lang="en-US" altLang="zh-CN" sz="1600" b="1" dirty="0" smtClean="0"/>
              <a:t>1.1.2.3 </a:t>
            </a:r>
            <a:r>
              <a:rPr lang="zh-CN" altLang="en-US" sz="1600" b="1" dirty="0" smtClean="0"/>
              <a:t>测</a:t>
            </a:r>
            <a:r>
              <a:rPr lang="zh-CN" altLang="en-US" sz="1600" b="1" dirty="0"/>
              <a:t>试总结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331640" y="908720"/>
          <a:ext cx="6768752" cy="5328000"/>
        </p:xfrm>
        <a:graphic>
          <a:graphicData uri="http://schemas.openxmlformats.org/presentationml/2006/ole">
            <p:oleObj spid="_x0000_s22531" name="Visio" r:id="rId3" imgW="4642522" imgH="399473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安装测试流程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0"/>
            <a:ext cx="5688632" cy="558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418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/>
              <a:t>验收测试阶段流程图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2420888"/>
          <a:ext cx="8229600" cy="220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立项会议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项目（产品）可行性分析。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项目经理的确定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根据项目信息，测试经理确定测试组长。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测试组长确定．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测试经理（确定测试组长）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2600" dirty="0" smtClean="0"/>
              <a:t>1.2计划与设计阶段	</a:t>
            </a:r>
            <a:r>
              <a:rPr lang="zh-CN" altLang="zh-CN" sz="2600" dirty="0" smtClean="0"/>
              <a:t/>
            </a:r>
            <a:br>
              <a:rPr lang="zh-CN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1600" dirty="0" smtClean="0"/>
              <a:t>1.2.1 立项会议</a:t>
            </a:r>
            <a:endParaRPr lang="zh-CN" alt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208912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zh-CN" sz="1200" dirty="0" smtClean="0"/>
              <a:t>由</a:t>
            </a:r>
            <a:r>
              <a:rPr lang="zh-CN" altLang="en-US" sz="1200" dirty="0" smtClean="0"/>
              <a:t>高层主管</a:t>
            </a:r>
            <a:r>
              <a:rPr lang="zh-CN" altLang="zh-CN" sz="1200" dirty="0" smtClean="0"/>
              <a:t>立项</a:t>
            </a:r>
            <a:r>
              <a:rPr lang="zh-CN" altLang="zh-CN" sz="1200" dirty="0"/>
              <a:t>会议，会议主要对项目的可行性进行分析，并且确定项目经理及项目测试组长</a:t>
            </a:r>
            <a:r>
              <a:rPr lang="zh-CN" altLang="zh-CN" sz="1200" dirty="0" smtClean="0"/>
              <a:t>。</a:t>
            </a:r>
            <a:endParaRPr lang="zh-CN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2600" dirty="0" smtClean="0"/>
              <a:t>1.2计划与设计阶段	</a:t>
            </a:r>
            <a:r>
              <a:rPr lang="zh-CN" altLang="zh-CN" sz="2600" dirty="0" smtClean="0"/>
              <a:t/>
            </a:r>
            <a:br>
              <a:rPr lang="zh-CN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1600" dirty="0" smtClean="0"/>
              <a:t>1.2.2 </a:t>
            </a:r>
            <a:r>
              <a:rPr lang="zh-CN" altLang="en-US" sz="1600" dirty="0" smtClean="0"/>
              <a:t>需求评审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653136"/>
            <a:ext cx="799288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zh-CN" sz="1200" dirty="0">
                <a:latin typeface="+mn-ea"/>
              </a:rPr>
              <a:t>注：</a:t>
            </a:r>
          </a:p>
          <a:p>
            <a:r>
              <a:rPr lang="en-US" altLang="zh-CN" sz="1200" dirty="0">
                <a:latin typeface="+mn-ea"/>
              </a:rPr>
              <a:t>    1</a:t>
            </a:r>
            <a:r>
              <a:rPr lang="zh-CN" altLang="zh-CN" sz="1200" dirty="0">
                <a:latin typeface="+mn-ea"/>
              </a:rPr>
              <a:t>．需求定义基本完成，此时应在评审会议召开之前发给测试团队，预留时间给测试相关人员熟悉、理解。</a:t>
            </a:r>
          </a:p>
          <a:p>
            <a:r>
              <a:rPr lang="en-US" altLang="zh-CN" sz="1200" dirty="0">
                <a:latin typeface="+mn-ea"/>
              </a:rPr>
              <a:t>    2</a:t>
            </a:r>
            <a:r>
              <a:rPr lang="zh-CN" altLang="zh-CN" sz="1200" dirty="0">
                <a:latin typeface="+mn-ea"/>
              </a:rPr>
              <a:t>．测试部参与人员由测试部经理指定，主要由测试组长、测试设计等人员组成（还应包括配置管理人员、质量保证人员）。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11560" y="1814820"/>
          <a:ext cx="7920880" cy="233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692"/>
                <a:gridCol w="548518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需求定义完成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测试团队成员对需求中不清楚、不完整、太概括或存在疑义的地方提出问题，相关人员解答并确认。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所有人员对需求无异议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参与人员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需求调研</a:t>
                      </a: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人员，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开发组，测试</a:t>
                      </a: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部</a:t>
                      </a:r>
                      <a:r>
                        <a:rPr lang="zh-CN" altLang="en-US" sz="1050" kern="100" dirty="0" smtClean="0">
                          <a:latin typeface="宋体"/>
                          <a:cs typeface="Times New Roman"/>
                        </a:rPr>
                        <a:t>（需求</a:t>
                      </a:r>
                      <a:r>
                        <a:rPr lang="zh-CN" altLang="en-US" sz="1050" kern="100" smtClean="0">
                          <a:latin typeface="宋体"/>
                          <a:cs typeface="Times New Roman"/>
                        </a:rPr>
                        <a:t>提出者，高层主管）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latin typeface="宋体"/>
                          <a:cs typeface="Times New Roman"/>
                        </a:rPr>
                        <a:t>需求调研人员（或高层主管）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56792"/>
          <a:ext cx="8229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        </a:t>
                      </a: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项目（产品）开发计划完成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1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．项目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/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产品经理邮件通知测试组长正式测试交接时间，测试规模预估等，同时提交相关最新项目资料：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项目需求及软件规格定义文档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项目开发计划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开发设计过程中提供概要设计、详细设计文档。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其他相关资料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2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．组建测试小组，确定小组</a:t>
                      </a: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成员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3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．召开测试启动会议，开发团队提供需求规格说明书和开发计划，确认开发组与测试组对需要交接的测试内容、测试目标达成一致，统一项目组的目标和测试的工作重点。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测试小组成立，双方对测试目标及内容达成一致。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产品（项目）经理，测试组长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 smtClean="0"/>
              <a:t/>
            </a:r>
            <a:br>
              <a:rPr lang="en-US" altLang="zh-CN" sz="1600" b="1" dirty="0" smtClean="0"/>
            </a:br>
            <a:r>
              <a:rPr lang="en-US" altLang="zh-CN" sz="2600" dirty="0" smtClean="0"/>
              <a:t>1.2计划与设计阶段	</a:t>
            </a:r>
            <a:r>
              <a:rPr lang="zh-CN" altLang="zh-CN" sz="2600" dirty="0" smtClean="0"/>
              <a:t/>
            </a:r>
            <a:br>
              <a:rPr lang="zh-CN" altLang="zh-CN" sz="2600" dirty="0" smtClean="0"/>
            </a:br>
            <a:r>
              <a:rPr lang="en-US" altLang="zh-CN" sz="2600" dirty="0" smtClean="0"/>
              <a:t>	</a:t>
            </a:r>
            <a:r>
              <a:rPr lang="en-US" altLang="zh-CN" sz="1600" dirty="0" smtClean="0"/>
              <a:t>1.2.3 </a:t>
            </a:r>
            <a:r>
              <a:rPr lang="zh-CN" altLang="en-US" sz="1600" dirty="0" smtClean="0"/>
              <a:t>测试工作启动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406315"/>
            <a:ext cx="583264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zh-CN" sz="1200" dirty="0"/>
              <a:t>在正式测试任务下达前，开发团队应在项目（产品）开发计划完成后及时向测试团队下达预通知，告之较为确切的测试日期，提供当前最新的相关资料。部门经理和测试组长组建测试小组，并视具体情况决定是否需要调整人力、时间安排、测试环境等其它资源。测试小组成员可预先熟悉必要的项目（产品）资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340769"/>
          <a:ext cx="8229600" cy="453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40"/>
                <a:gridCol w="6840760"/>
              </a:tblGrid>
              <a:tr h="397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项目需求文档建立，项目开发计划完成</a:t>
                      </a:r>
                    </a:p>
                  </a:txBody>
                  <a:tcPr marL="68580" marR="68580" marT="0" marB="0" anchor="ctr"/>
                </a:tc>
              </a:tr>
              <a:tr h="25724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根据项目的需求文档、设计文档，按照</a:t>
                      </a:r>
                      <a:r>
                        <a:rPr lang="zh-CN" sz="1050" kern="100" dirty="0">
                          <a:solidFill>
                            <a:srgbClr val="76923C"/>
                          </a:solidFill>
                          <a:latin typeface="宋体"/>
                          <a:cs typeface="Times New Roman"/>
                        </a:rPr>
                        <a:t>测试计划文档模板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编写测试计划。测试计划中应该至少包括以下关键内容：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依据项目背景及要求，确定测试环境。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测试需求——需要测试组测试的范围，估算出测试所花费的人力资源和各个测试需求的测试优先级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测试策略——确定项目的测试计划内容，整体测试的测试方法和每个测试需求的测试方法，同时做好测试进度安排及人员调整。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测试资源——本次测试所需要用到的人力、硬件、软件、技术的资源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测试组角色——明确测试组内各个成员的角色和相关责任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可交付工件——在测试组的工作中必须向项目组提交的产物，包括测试计划、测试报告等等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风险管理——列举出测试工作所可能出现的风险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测试计划编写完毕后，必须提交给项目组全体成员，并由项目组组中各个角色组联合评审。</a:t>
                      </a:r>
                    </a:p>
                  </a:txBody>
                  <a:tcPr marL="68580" marR="68580" marT="0" marB="0" anchor="ctr"/>
                </a:tc>
              </a:tr>
              <a:tr h="7717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测试计划由项目组评审并通过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在项目开发过程中，要适时的对测试计划进行跟踪，以及评估此计划的完整性、可行性，在项目结束时还要最后评估一下测试计划的质量</a:t>
                      </a:r>
                    </a:p>
                  </a:txBody>
                  <a:tcPr marL="68580" marR="68580" marT="0" marB="0" anchor="ctr"/>
                </a:tc>
              </a:tr>
              <a:tr h="397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测试设计工程师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1.2计划与设计阶段	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1.2.4</a:t>
            </a:r>
            <a:r>
              <a:rPr lang="zh-CN" altLang="zh-CN" sz="1600" dirty="0" smtClean="0"/>
              <a:t>测试设计阶段</a:t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r>
              <a:rPr lang="en-US" altLang="zh-CN" sz="1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1.2.4.1 </a:t>
            </a:r>
            <a:r>
              <a:rPr lang="zh-CN" altLang="zh-CN" sz="1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设计测试计划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6021288"/>
            <a:ext cx="550810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zh-CN" sz="1200" dirty="0"/>
              <a:t>针对需求分析文档和项目开发计划文档测试完成后，测试组需要编写测试计划文档、制定测试测略及预估测试过程中的风险，并设计出合理的规避风险的策略，为后续的测试工作提供直接的指导。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34662"/>
          <a:ext cx="8229600" cy="311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294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4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测试需求明确，测试计划明确</a:t>
                      </a:r>
                    </a:p>
                  </a:txBody>
                  <a:tcPr marL="68580" marR="68580" marT="0" marB="0"/>
                </a:tc>
              </a:tr>
              <a:tr h="14265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根据测试计划设计测试用例，设计参考原则：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等价类划分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边界值分析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错误推测等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业务知识及相关流程</a:t>
                      </a:r>
                    </a:p>
                  </a:txBody>
                  <a:tcPr marL="68580" marR="68580" marT="0" marB="0"/>
                </a:tc>
              </a:tr>
              <a:tr h="8073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测试用例需要覆盖所有的测试需求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测试用例集需进行评审并通过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项目进行过程中，适时的根据需求变更来对测试用例进行维护</a:t>
                      </a:r>
                    </a:p>
                  </a:txBody>
                  <a:tcPr marL="68580" marR="68580" marT="0" marB="0"/>
                </a:tc>
              </a:tr>
              <a:tr h="294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测试组成员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1.2计划与设计阶段	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1.2.4</a:t>
            </a:r>
            <a:r>
              <a:rPr lang="zh-CN" altLang="zh-CN" sz="1600" dirty="0" smtClean="0"/>
              <a:t>测试设计阶段</a:t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r>
              <a:rPr lang="en-US" altLang="zh-CN" sz="1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1.2.4.1 </a:t>
            </a:r>
            <a:r>
              <a:rPr lang="zh-CN" altLang="zh-CN" sz="1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设计测试</a:t>
            </a:r>
            <a:r>
              <a:rPr lang="zh-CN" altLang="en-US" sz="11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用例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0360" y="4941168"/>
            <a:ext cx="55081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200" dirty="0"/>
              <a:t>在需求分析文档确立基线以后，测试组需要针对项目的测试需求编写测试用例，在实际的测试中，测试用例将是唯一实施标准</a:t>
            </a:r>
            <a:r>
              <a:rPr lang="zh-CN" altLang="zh-CN" sz="1200" dirty="0" smtClean="0"/>
              <a:t>。</a:t>
            </a:r>
            <a:endParaRPr lang="zh-CN" altLang="zh-C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34662"/>
          <a:ext cx="8229600" cy="319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测试计划、测试用例集完成</a:t>
                      </a:r>
                    </a:p>
                  </a:txBody>
                  <a:tcPr marL="68580" marR="68580" marT="0" marB="0"/>
                </a:tc>
              </a:tr>
              <a:tr h="17557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评审测试计划内容的正确性及合理性：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测试环境、测试资源；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测试需求范围，各个测试需求的优先级；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测试策略及风险管理等；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评审测试用例集：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测试用例优先级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测试用例集基于需求的覆盖程度</a:t>
                      </a:r>
                    </a:p>
                  </a:txBody>
                  <a:tcPr marL="68580" marR="68580" marT="0" marB="0"/>
                </a:tc>
              </a:tr>
              <a:tr h="51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测试计划及测试用例集评审通过</a:t>
                      </a:r>
                    </a:p>
                  </a:txBody>
                  <a:tcPr marL="68580" marR="68580" marT="0" marB="0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同行测试组，项目经理，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1.2计划与设计阶段	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1.2.5</a:t>
            </a:r>
            <a:r>
              <a:rPr lang="zh-CN" altLang="en-US" sz="1600" dirty="0" smtClean="0"/>
              <a:t>设计内容评审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0360" y="4941168"/>
            <a:ext cx="550810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200" dirty="0"/>
              <a:t>测试计划及测试用例的设计工作完成后，需通知项目组相关成员召开评审会议。在这之前需要将待评审的内容发给相关人员熟悉和理解。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34662"/>
          <a:ext cx="8229600" cy="3072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382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详细说明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测试设计内容评审完毕，开发团队编码工作完成，并已完成内部测试；</a:t>
                      </a:r>
                    </a:p>
                  </a:txBody>
                  <a:tcPr marL="68580" marR="68580" marT="0" marB="0"/>
                </a:tc>
              </a:tr>
              <a:tr h="1564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开发组根据测试启动会上所规定的内容，填写</a:t>
                      </a:r>
                      <a:r>
                        <a:rPr lang="zh-CN" sz="1050" kern="100" dirty="0">
                          <a:solidFill>
                            <a:srgbClr val="76923C"/>
                          </a:solidFill>
                          <a:latin typeface="宋体"/>
                          <a:cs typeface="Times New Roman"/>
                        </a:rPr>
                        <a:t>送测单</a:t>
                      </a:r>
                      <a:r>
                        <a:rPr lang="zh-CN" sz="1050" kern="100" dirty="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，向测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试组提交测试内容。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测试小组检查提交部件的完整性和可测性：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检查接收的测试内容（按照测试启动会上所规定的交接内容）；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检查程序是否有病毒；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能否正确安装</a:t>
                      </a:r>
                      <a:r>
                        <a:rPr lang="en-US" sz="1050" kern="100" dirty="0">
                          <a:latin typeface="宋体"/>
                          <a:cs typeface="Times New Roman"/>
                        </a:rPr>
                        <a:t>/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卸载；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检查送测的软件是否完整，能否进行测试；</a:t>
                      </a:r>
                    </a:p>
                  </a:txBody>
                  <a:tcPr marL="68580" marR="68580" marT="0" marB="0"/>
                </a:tc>
              </a:tr>
              <a:tr h="51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提交部件经测试组检验通过</a:t>
                      </a:r>
                    </a:p>
                  </a:txBody>
                  <a:tcPr marL="68580" marR="68580" marT="0" marB="0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产品（项目）经理，测试组长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1.3</a:t>
            </a:r>
            <a:r>
              <a:rPr lang="zh-CN" altLang="en-US" sz="2600" dirty="0" smtClean="0"/>
              <a:t>实施测试阶段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1.3.1</a:t>
            </a:r>
            <a:r>
              <a:rPr lang="zh-CN" altLang="en-US" sz="1600" dirty="0" smtClean="0"/>
              <a:t>测试交接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34662"/>
          <a:ext cx="8229600" cy="312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382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测试组长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于前一工作日定出当日的测试计划，确定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可用的测试用例。</a:t>
                      </a:r>
                    </a:p>
                  </a:txBody>
                  <a:tcPr marL="68580" marR="68580" marT="0" marB="0" anchor="ctr"/>
                </a:tc>
              </a:tr>
              <a:tr h="1564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测试工程师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根据测试计划中分配给自己的测试任务和提供的测试用例，实施相应的测试用例。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记录实施用例的结果，提交当日测试纪录。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提交缺陷。</a:t>
                      </a:r>
                    </a:p>
                  </a:txBody>
                  <a:tcPr marL="68580" marR="68580" marT="0" marB="0" anchor="ctr"/>
                </a:tc>
              </a:tr>
              <a:tr h="51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测试用例中的所有任务被执行，结果被记录。</a:t>
                      </a:r>
                    </a:p>
                  </a:txBody>
                  <a:tcPr marL="68580" marR="68580" marT="0" marB="0" anchor="ctr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测试组成员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1.3</a:t>
            </a:r>
            <a:r>
              <a:rPr lang="zh-CN" altLang="en-US" sz="2600" dirty="0" smtClean="0"/>
              <a:t>实施测试阶段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1.3.2</a:t>
            </a:r>
            <a:r>
              <a:rPr lang="zh-CN" altLang="en-US" sz="1600" dirty="0" smtClean="0"/>
              <a:t>实施测试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</a:t>
            </a:r>
            <a:r>
              <a:rPr lang="en-US" altLang="zh-CN" sz="1400" dirty="0" smtClean="0"/>
              <a:t> 1.3.2.1 </a:t>
            </a:r>
            <a:r>
              <a:rPr lang="zh-CN" altLang="zh-CN" sz="1400" dirty="0" smtClean="0"/>
              <a:t>实施测试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2448" y="524197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实施测试用例将花费测试组大部分时间，这些工作都是建立在前期很多计划工作的基础上。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512" y="447111"/>
            <a:ext cx="1080120" cy="3557953"/>
          </a:xfrm>
        </p:spPr>
        <p:txBody>
          <a:bodyPr vert="eaVer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zh-CN" altLang="en-US" dirty="0" smtClean="0"/>
              <a:t> 目 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type="subTitle" idx="1"/>
          </p:nvPr>
        </p:nvSpPr>
        <p:spPr>
          <a:xfrm>
            <a:off x="1259632" y="836712"/>
            <a:ext cx="3744416" cy="3744416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altLang="zh-CN" b="1" dirty="0" smtClean="0"/>
              <a:t>1.1测试流程图</a:t>
            </a:r>
            <a:r>
              <a:rPr lang="en-US" altLang="zh-CN" dirty="0" smtClean="0"/>
              <a:t>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1.1.1 完整开发流程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1.1.2  测试流程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altLang="zh-CN" sz="1800" b="1" dirty="0" smtClean="0"/>
              <a:t>1.1.2.1 </a:t>
            </a:r>
            <a:r>
              <a:rPr lang="zh-CN" altLang="zh-CN" sz="1800" b="1" dirty="0" smtClean="0"/>
              <a:t>计划与设计阶段</a:t>
            </a:r>
            <a:endParaRPr lang="en-US" altLang="zh-CN" sz="1800" b="1" dirty="0" smtClean="0"/>
          </a:p>
          <a:p>
            <a:pPr lvl="2" algn="l">
              <a:buFont typeface="Wingdings" pitchFamily="2" charset="2"/>
              <a:buChar char="Ø"/>
            </a:pPr>
            <a:r>
              <a:rPr lang="en-US" altLang="zh-CN" sz="1800" b="1" dirty="0" smtClean="0"/>
              <a:t>1.1.2.2 </a:t>
            </a:r>
            <a:r>
              <a:rPr lang="zh-CN" altLang="zh-CN" sz="1800" b="1" dirty="0" smtClean="0"/>
              <a:t>实施测试阶段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altLang="zh-CN" sz="1800" b="1" dirty="0" smtClean="0"/>
              <a:t>1.1.2.3 </a:t>
            </a:r>
            <a:r>
              <a:rPr lang="zh-CN" altLang="zh-CN" sz="1800" b="1" dirty="0" smtClean="0"/>
              <a:t>测试总结阶段</a:t>
            </a:r>
            <a:r>
              <a:rPr lang="en-US" altLang="zh-CN" sz="1800" b="1" dirty="0" smtClean="0"/>
              <a:t>	</a:t>
            </a:r>
          </a:p>
          <a:p>
            <a:pPr lvl="2" algn="l"/>
            <a:endParaRPr lang="zh-CN" altLang="zh-CN" sz="1800" b="1" dirty="0" smtClean="0"/>
          </a:p>
          <a:p>
            <a:pPr algn="l">
              <a:buFont typeface="Wingdings" pitchFamily="2" charset="2"/>
              <a:buChar char="Ø"/>
            </a:pPr>
            <a:r>
              <a:rPr lang="en-US" altLang="zh-CN" b="1" dirty="0" smtClean="0"/>
              <a:t>1.2</a:t>
            </a:r>
            <a:r>
              <a:rPr lang="en-US" altLang="zh-CN" b="1" dirty="0" smtClean="0">
                <a:solidFill>
                  <a:schemeClr val="tx1"/>
                </a:solidFill>
              </a:rPr>
              <a:t>计划与设计阶段</a:t>
            </a:r>
            <a:r>
              <a:rPr lang="en-US" altLang="zh-CN" dirty="0" smtClean="0"/>
              <a:t>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1.2.1 立项会议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1.2.2 需求评审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1.2.3 测试工作启动	</a:t>
            </a:r>
            <a:endParaRPr lang="zh-CN" altLang="zh-CN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1.2.4测试设计阶段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altLang="zh-CN" sz="1800" b="1" dirty="0" smtClean="0"/>
              <a:t>1.2.4.1 </a:t>
            </a:r>
            <a:r>
              <a:rPr lang="zh-CN" altLang="zh-CN" sz="1800" b="1" dirty="0" smtClean="0"/>
              <a:t>设计测试计划</a:t>
            </a:r>
          </a:p>
          <a:p>
            <a:pPr lvl="2" algn="l">
              <a:buFont typeface="Wingdings" pitchFamily="2" charset="2"/>
              <a:buChar char="Ø"/>
            </a:pPr>
            <a:r>
              <a:rPr lang="en-US" altLang="zh-CN" sz="1800" b="1" dirty="0" smtClean="0"/>
              <a:t>1.2.4.2 </a:t>
            </a:r>
            <a:r>
              <a:rPr lang="zh-CN" altLang="zh-CN" sz="1800" b="1" dirty="0" smtClean="0"/>
              <a:t>设计测试用例</a:t>
            </a:r>
            <a:r>
              <a:rPr lang="en-US" altLang="zh-CN" sz="1800" b="1" dirty="0" smtClean="0"/>
              <a:t>	</a:t>
            </a:r>
            <a:endParaRPr lang="zh-CN" altLang="zh-CN" sz="1800" b="1" dirty="0" smtClean="0"/>
          </a:p>
          <a:p>
            <a:pPr lvl="1" algn="l">
              <a:buFont typeface="Wingdings" pitchFamily="2" charset="2"/>
              <a:buChar char="Ø"/>
            </a:pPr>
            <a:r>
              <a:rPr lang="en-US" altLang="zh-CN" dirty="0" smtClean="0"/>
              <a:t>1.2.5设计内容评审		</a:t>
            </a:r>
          </a:p>
          <a:p>
            <a:endParaRPr lang="en-US" altLang="zh-CN" dirty="0" smtClean="0"/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5076056" y="836712"/>
            <a:ext cx="3096344" cy="352839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Ø"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1.3实施测试阶段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1.3.1 测试交接	</a:t>
            </a:r>
            <a:endParaRPr kumimoji="0" lang="zh-CN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1.3.2 实施测试</a:t>
            </a:r>
          </a:p>
          <a:p>
            <a:pPr marL="1078992" lvl="2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1900" b="1" dirty="0"/>
              <a:t> 1.3.2.1 </a:t>
            </a:r>
            <a:r>
              <a:rPr lang="zh-CN" altLang="zh-CN" sz="1900" b="1" dirty="0"/>
              <a:t>实施测</a:t>
            </a:r>
            <a:r>
              <a:rPr lang="zh-CN" altLang="zh-CN" sz="1900" b="1" dirty="0" smtClean="0"/>
              <a:t>试</a:t>
            </a:r>
            <a:endParaRPr lang="en-US" altLang="zh-CN" sz="1900" b="1" dirty="0" smtClean="0"/>
          </a:p>
          <a:p>
            <a:pPr marL="1078992" lvl="2" indent="-228600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 sz="1900" b="1" dirty="0"/>
              <a:t>1.3.2.1 </a:t>
            </a:r>
            <a:r>
              <a:rPr lang="zh-CN" altLang="en-US" sz="1900" b="1" dirty="0"/>
              <a:t>提交阶段</a:t>
            </a:r>
            <a:r>
              <a:rPr lang="zh-CN" altLang="en-US" sz="1900" b="1" dirty="0" smtClean="0"/>
              <a:t>性报</a:t>
            </a:r>
            <a:r>
              <a:rPr lang="en-US" altLang="zh-CN" sz="1900" b="1" dirty="0"/>
              <a:t>	</a:t>
            </a:r>
            <a:endParaRPr lang="zh-CN" altLang="zh-CN" sz="1900" b="1" dirty="0"/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1.3.3 回归测试	</a:t>
            </a:r>
            <a:endParaRPr kumimoji="0" lang="zh-CN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1.3.4 同行审查	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zh-CN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1.4总结阶段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1.4.1测试总结报告	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1.4.2测试验收	</a:t>
            </a:r>
            <a:endParaRPr kumimoji="0" lang="zh-CN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1.4.3测试归档	</a:t>
            </a:r>
            <a:endParaRPr kumimoji="0" lang="zh-CN" altLang="zh-CN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1.4.4测试工作总结	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18864" y="1534662"/>
          <a:ext cx="8229600" cy="420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872"/>
                <a:gridCol w="6552728"/>
              </a:tblGrid>
              <a:tr h="3821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测试组完成了预定周期的测试任务</a:t>
                      </a:r>
                    </a:p>
                  </a:txBody>
                  <a:tcPr marL="68580" marR="68580" marT="0" marB="0"/>
                </a:tc>
              </a:tr>
              <a:tr h="1564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测试组长根据此轮测试的结果，编</a:t>
                      </a:r>
                      <a:r>
                        <a:rPr lang="zh-CN" sz="1050" kern="100" dirty="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写</a:t>
                      </a:r>
                      <a:r>
                        <a:rPr lang="zh-CN" sz="1050" kern="100" dirty="0">
                          <a:solidFill>
                            <a:srgbClr val="76923C"/>
                          </a:solidFill>
                          <a:latin typeface="宋体"/>
                          <a:cs typeface="Times New Roman"/>
                        </a:rPr>
                        <a:t>阶段性测试报告</a:t>
                      </a:r>
                      <a:r>
                        <a:rPr lang="zh-CN" sz="1050" kern="100" dirty="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（参考测试阶段性报告模板），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主要应包含以下内容：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测试报告的版本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测试的人员和时间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测试所覆盖的缺陷——测试组在这轮测试中所有处理的缺陷，报告测试组长处理的缺陷和实施工程师验证的缺陷。不仅要写出覆盖缺陷的总数，还要写明这些缺陷的去向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测试新发现的缺陷数量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上一版本活动缺陷的数量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经过此轮测试，所有活动缺陷的数量及其状态分类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测试评估——写明在这一版本中，那些功能被实现了，那些还没有实现，这里只需写明和上一版本不同之处即可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急待解决的问题——写明当前项目组中面临的最优先的问题，可以重复提出</a:t>
                      </a:r>
                    </a:p>
                  </a:txBody>
                  <a:tcPr marL="68580" marR="68580" marT="0" marB="0"/>
                </a:tc>
              </a:tr>
              <a:tr h="51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在每轮测试结束之后应尽快将符合标准的测试报告发给全项目组</a:t>
                      </a:r>
                    </a:p>
                  </a:txBody>
                  <a:tcPr marL="68580" marR="68580" marT="0" marB="0"/>
                </a:tc>
              </a:tr>
              <a:tr h="3081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1.3</a:t>
            </a:r>
            <a:r>
              <a:rPr lang="zh-CN" altLang="en-US" sz="2600" dirty="0" smtClean="0"/>
              <a:t>实施测试阶段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1.3.2</a:t>
            </a:r>
            <a:r>
              <a:rPr lang="zh-CN" altLang="en-US" sz="1600" dirty="0" smtClean="0"/>
              <a:t>实施测试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	</a:t>
            </a:r>
            <a:r>
              <a:rPr lang="en-US" altLang="zh-CN" sz="1400" dirty="0" smtClean="0"/>
              <a:t> 1.3.2.1 </a:t>
            </a:r>
            <a:r>
              <a:rPr lang="zh-CN" altLang="en-US" sz="1400" dirty="0" smtClean="0"/>
              <a:t>提交阶段性报告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32448" y="5806425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在约定的测试周期完成之后，测试组长需要总结此次测试的结果，编写阶段性测试报告。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/>
                <a:gridCol w="6491064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在每轮测试中，按照现有的测试用例没有新的缺陷被发现，测试报告中全部的活动缺陷都被解决。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测试组将按照测试计划中对于回归测试的策略对产品进行回归测试，回归测试的用例属于测试用例的一部分或者是全部测试用例，但不能超出原先预定的测试用例的范围。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记录用例实施结果，提交</a:t>
                      </a:r>
                      <a:r>
                        <a:rPr lang="zh-CN" sz="1050" kern="100">
                          <a:solidFill>
                            <a:srgbClr val="000000"/>
                          </a:solidFill>
                          <a:latin typeface="宋体"/>
                          <a:cs typeface="Times New Roman"/>
                        </a:rPr>
                        <a:t>回归测试记录。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回归测试所运行的用例全部通过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缺陷经过验证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所有缺陷都被指明处理方式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测试工程师</a:t>
                      </a:r>
                      <a:r>
                        <a:rPr lang="en-US" sz="1050" kern="100" dirty="0" smtClean="0">
                          <a:latin typeface="宋体"/>
                          <a:cs typeface="Times New Roman"/>
                        </a:rPr>
                        <a:t> 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1.3</a:t>
            </a:r>
            <a:r>
              <a:rPr lang="zh-CN" altLang="en-US" sz="2600" dirty="0" smtClean="0"/>
              <a:t>实施测试阶段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1.3.3</a:t>
            </a:r>
            <a:r>
              <a:rPr lang="zh-CN" altLang="en-US" sz="1600" dirty="0" smtClean="0"/>
              <a:t>回归测试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2448" y="524197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在每轮测试结束之后，由测试组</a:t>
            </a:r>
            <a:r>
              <a:rPr lang="zh-CN" altLang="zh-CN" sz="1100" dirty="0" smtClean="0"/>
              <a:t>重新</a:t>
            </a:r>
            <a:r>
              <a:rPr lang="zh-CN" altLang="en-US" sz="1100" dirty="0" smtClean="0"/>
              <a:t>针对</a:t>
            </a:r>
            <a:r>
              <a:rPr lang="zh-CN" altLang="zh-CN" sz="1100" dirty="0" smtClean="0"/>
              <a:t>修改</a:t>
            </a:r>
            <a:r>
              <a:rPr lang="zh-CN" altLang="zh-CN" sz="1100" dirty="0"/>
              <a:t>后的最新版本，进行回归测试。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92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回归测试结束，所有缺陷都被关闭。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cs typeface="Times New Roman"/>
                        </a:rPr>
                        <a:t>1.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进行对测试组所测试项目或产品的测试审查工作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基本原则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: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不依据所设计测试用例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进行自由测试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测试时间保持在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3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个正常工作日以内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如发现严重缺陷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则一轮测试结束后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更新版本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执行回归测试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cs typeface="Times New Roman"/>
                        </a:rPr>
                        <a:t>2.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提交当日</a:t>
                      </a:r>
                      <a:r>
                        <a:rPr lang="zh-CN" sz="1050" kern="100">
                          <a:solidFill>
                            <a:srgbClr val="76923C"/>
                          </a:solidFill>
                          <a:latin typeface="宋体"/>
                          <a:cs typeface="Times New Roman"/>
                        </a:rPr>
                        <a:t>测试纪录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宋体"/>
                          <a:cs typeface="Times New Roman"/>
                        </a:rPr>
                        <a:t>3.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编写同行审查总结报告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(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报告以简单为好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).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同行审查没有新的缺陷或没有严重缺陷产生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同行测试组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1.3</a:t>
            </a:r>
            <a:r>
              <a:rPr lang="zh-CN" altLang="en-US" sz="2600" dirty="0" smtClean="0"/>
              <a:t>实施测试阶段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1.3.4</a:t>
            </a:r>
            <a:r>
              <a:rPr lang="zh-CN" altLang="en-US" sz="1600" dirty="0" smtClean="0"/>
              <a:t>同行审查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8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测试组完成了所有的测试实施工作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,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同行审查结束</a:t>
                      </a:r>
                      <a:r>
                        <a:rPr lang="en-US" sz="1050" kern="100">
                          <a:latin typeface="宋体"/>
                          <a:cs typeface="Times New Roman"/>
                        </a:rPr>
                        <a:t>.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测试组长根据测试的结果，按照测试总结报告的文档模板编写测试报告（参考测试总结报告模板），测试报告必须包含以下重要内容：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测试资源概述——多少人、多长时间。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测试结果摘要——分别描述各个测试需求的测试结果，产品实现了哪些功能点，哪些还没有实现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缺陷分析——按照缺陷的属性分类进行分析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测试需求覆盖率——原先列举的测试需求的测试覆盖率，可能一部分测试需求因为资源和优先级的因素没有进行测试，那么在这里要进行说明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测试评估——从总体对项目质量进行评估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测试组建议——从测试组的角度为项目组提出工作建议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测试组长完成了符合标准的测试报告，发送给全项目组。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1.4</a:t>
            </a:r>
            <a:r>
              <a:rPr lang="zh-CN" altLang="en-US" sz="2600" dirty="0" smtClean="0"/>
              <a:t>总结阶段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1.4.1</a:t>
            </a:r>
            <a:r>
              <a:rPr lang="zh-CN" altLang="en-US" sz="1600" dirty="0" smtClean="0"/>
              <a:t>测试总结报告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2448" y="55904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在回归测试结束之后，测试组长将要编写测试总结报告，对测试进行总结，并且提交给全体项目组，为产品的后续工作提供重要的信息支持。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92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测试组完成了所有的测试实施工作，测试组长完成符合标准的测试总结文档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由测启会上约定的验收组成员，对本次测试收进行验收，验收内容包括：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测试效果验收——测试是否达到预期目的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测试文档验收——测试过程文档是否齐全，可信，符合标准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测试评估——从总体对测试的质量进行评估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测试建议——对本次测试工作指出不足，需要在以后工作中改进的地方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宣布测试结束——测试验收组成员签字宣布本次测试结束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测试验收通过，</a:t>
                      </a:r>
                      <a:r>
                        <a:rPr lang="zh-CN" sz="1050" kern="100">
                          <a:solidFill>
                            <a:srgbClr val="76923C"/>
                          </a:solidFill>
                          <a:latin typeface="宋体"/>
                          <a:cs typeface="Times New Roman"/>
                        </a:rPr>
                        <a:t>测试验收会议记录</a:t>
                      </a:r>
                      <a:r>
                        <a:rPr lang="zh-CN" sz="1050" kern="100">
                          <a:latin typeface="宋体"/>
                          <a:cs typeface="Times New Roman"/>
                        </a:rPr>
                        <a:t>整理完毕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参与人员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验收组人员，测试经理，测试组长，产品（项目）经理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1.4</a:t>
            </a:r>
            <a:r>
              <a:rPr lang="zh-CN" altLang="en-US" sz="2600" dirty="0" smtClean="0"/>
              <a:t>总结阶段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1.4.2</a:t>
            </a:r>
            <a:r>
              <a:rPr lang="zh-CN" altLang="en-US" sz="1600" dirty="0" smtClean="0"/>
              <a:t>测试验收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2448" y="55904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测试验收工作是在以上工作全部结束后，对测试的过程，效果进行验收，宣布测试结束。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1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测试验收通过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归类、存档测试过程涉及到的文档，主要包括以下文档（必须）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测试任务书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测试计划书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测试用例书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阶段性测试报告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测试总结报告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  <a:tabLst>
                          <a:tab pos="266700" algn="l"/>
                        </a:tabLs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测试验收会议记录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全部文档归类完毕，版本号封存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责任人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1.4</a:t>
            </a:r>
            <a:r>
              <a:rPr lang="zh-CN" altLang="en-US" sz="2600" dirty="0" smtClean="0"/>
              <a:t>总结阶段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1.4.3</a:t>
            </a:r>
            <a:r>
              <a:rPr lang="zh-CN" altLang="en-US" sz="1600" dirty="0" smtClean="0"/>
              <a:t>测试归档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2448" y="55904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测试归档是在测试验收结束宣布测试有效，结束测试后，对测试过程中涉及到各种标准文档进行归类，存档。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16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5987008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宋体"/>
                          <a:cs typeface="Times New Roman"/>
                        </a:rPr>
                        <a:t>过程要点</a:t>
                      </a:r>
                      <a:endParaRPr lang="zh-CN" sz="1050" kern="100" dirty="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宋体"/>
                          <a:cs typeface="Times New Roman"/>
                        </a:rPr>
                        <a:t>详细描述</a:t>
                      </a:r>
                      <a:endParaRPr lang="zh-CN" sz="1050" kern="100">
                        <a:latin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输入条件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项目验收工作完成。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工作内容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latin typeface="宋体"/>
                          <a:cs typeface="Times New Roman"/>
                        </a:rPr>
                        <a:t>由测试</a:t>
                      </a: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组长召开项目测试工作总结会议，会议内容主要为：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测试组长对项目期间的整个测试组的工作情况进行总结，指出测试工作中存在的问题，同时也对工作中表现好的地方给与肯定。（具体包括整个测试情况、流程实施、人员安排、测试方法等）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参与本次项目测试工作的所有成员个人体会和建议。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讨论测试工作中出现的问题，寻求更好的解决办法。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Char char=""/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宣布解散测试小组。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所提问题寻求到较好解决方式，测试小组解散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latin typeface="宋体"/>
                          <a:cs typeface="Times New Roman"/>
                        </a:rPr>
                        <a:t>参与人员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latin typeface="宋体"/>
                          <a:cs typeface="Times New Roman"/>
                        </a:rPr>
                        <a:t>测试部所有成员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050" dirty="0" smtClean="0"/>
              <a:t/>
            </a:r>
            <a:br>
              <a:rPr lang="en-US" altLang="zh-CN" sz="1050" dirty="0" smtClean="0"/>
            </a:br>
            <a:r>
              <a:rPr lang="en-US" altLang="zh-CN" sz="2600" dirty="0" smtClean="0"/>
              <a:t>1.4</a:t>
            </a:r>
            <a:r>
              <a:rPr lang="zh-CN" altLang="en-US" sz="2600" dirty="0" smtClean="0"/>
              <a:t>总结阶段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	1.4.4</a:t>
            </a:r>
            <a:r>
              <a:rPr lang="zh-CN" altLang="en-US" sz="1600" dirty="0" smtClean="0"/>
              <a:t>测试工作总结</a:t>
            </a:r>
            <a:r>
              <a:rPr lang="zh-CN" altLang="zh-CN" sz="1600" dirty="0" smtClean="0"/>
              <a:t/>
            </a:r>
            <a:br>
              <a:rPr lang="zh-CN" altLang="zh-CN" sz="1600" dirty="0" smtClean="0"/>
            </a:br>
            <a:r>
              <a:rPr lang="en-US" altLang="zh-CN" sz="1600" dirty="0" smtClean="0"/>
              <a:t>		</a:t>
            </a:r>
            <a:endParaRPr lang="zh-CN" altLang="zh-CN" sz="11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2448" y="559040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100" dirty="0"/>
              <a:t>测试归档是在测试验收结束宣布测试有效，结束测试后，对测试过程中涉及到各种标准文档进行归类，存档。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产品基本情况</a:t>
            </a:r>
            <a:endParaRPr lang="en-US" altLang="zh-CN" dirty="0" smtClean="0"/>
          </a:p>
          <a:p>
            <a:r>
              <a:rPr lang="zh-CN" altLang="en-US" dirty="0" smtClean="0"/>
              <a:t>测试需求说明</a:t>
            </a:r>
            <a:endParaRPr lang="en-US" altLang="zh-CN" dirty="0" smtClean="0"/>
          </a:p>
          <a:p>
            <a:r>
              <a:rPr lang="zh-CN" altLang="en-US" dirty="0" smtClean="0"/>
              <a:t>测试策略和记录</a:t>
            </a:r>
            <a:endParaRPr lang="en-US" altLang="zh-CN" dirty="0" smtClean="0"/>
          </a:p>
          <a:p>
            <a:r>
              <a:rPr lang="zh-CN" altLang="en-US" dirty="0" smtClean="0"/>
              <a:t>测试资源配置</a:t>
            </a:r>
            <a:endParaRPr lang="en-US" altLang="zh-CN" dirty="0" smtClean="0"/>
          </a:p>
          <a:p>
            <a:r>
              <a:rPr lang="zh-CN" altLang="en-US" dirty="0" smtClean="0"/>
              <a:t>计划表</a:t>
            </a:r>
            <a:endParaRPr lang="en-US" altLang="zh-CN" dirty="0" smtClean="0"/>
          </a:p>
          <a:p>
            <a:r>
              <a:rPr lang="zh-CN" altLang="en-US" dirty="0" smtClean="0"/>
              <a:t>问题跟踪报告</a:t>
            </a:r>
            <a:endParaRPr lang="en-US" altLang="zh-CN" dirty="0" smtClean="0"/>
          </a:p>
          <a:p>
            <a:r>
              <a:rPr lang="zh-CN" altLang="en-US" dirty="0" smtClean="0"/>
              <a:t>测试计划的评审和结果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测试计划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测试策略是制定测试计划的重要参考依据</a:t>
            </a:r>
            <a:endParaRPr lang="en-US" altLang="zh-CN" dirty="0" smtClean="0"/>
          </a:p>
          <a:p>
            <a:r>
              <a:rPr lang="zh-CN" altLang="en-US" dirty="0" smtClean="0"/>
              <a:t>目的：如何以最少的人力、物力和时间等资源投入来达到最佳测试效果的综合方法。</a:t>
            </a:r>
            <a:endParaRPr lang="en-US" altLang="zh-CN" dirty="0" smtClean="0"/>
          </a:p>
          <a:p>
            <a:r>
              <a:rPr lang="zh-CN" altLang="en-US" dirty="0" smtClean="0"/>
              <a:t>影响因素：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测试完成的标准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资源状况</a:t>
            </a:r>
            <a:endParaRPr lang="en-US" altLang="zh-CN" dirty="0" smtClean="0"/>
          </a:p>
          <a:p>
            <a:r>
              <a:rPr lang="zh-CN" altLang="en-US" dirty="0" smtClean="0"/>
              <a:t>针对需求定义测试类型、方法及工具等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代表性、典型性</a:t>
            </a:r>
            <a:endParaRPr lang="en-US" altLang="zh-CN" dirty="0" smtClean="0"/>
          </a:p>
          <a:p>
            <a:r>
              <a:rPr lang="zh-CN" altLang="en-US" dirty="0" smtClean="0"/>
              <a:t>正确和错误的或者异常的输入</a:t>
            </a:r>
            <a:endParaRPr lang="en-US" altLang="zh-CN" dirty="0" smtClean="0"/>
          </a:p>
          <a:p>
            <a:r>
              <a:rPr lang="zh-CN" altLang="en-US" dirty="0" smtClean="0"/>
              <a:t>多考虑用户实际使用场景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避免含糊的测试用例</a:t>
            </a:r>
            <a:endParaRPr lang="en-US" altLang="zh-CN" dirty="0" smtClean="0"/>
          </a:p>
          <a:p>
            <a:r>
              <a:rPr lang="zh-CN" altLang="en-US" dirty="0" smtClean="0"/>
              <a:t>尽量将具有相类似功能的测试用例抽象并归类</a:t>
            </a:r>
            <a:endParaRPr lang="en-US" altLang="zh-CN" dirty="0" smtClean="0"/>
          </a:p>
          <a:p>
            <a:r>
              <a:rPr lang="zh-CN" altLang="en-US" dirty="0" smtClean="0"/>
              <a:t>尽量避免冗长和复杂的测试用例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测试用例设计考虑因素及基本原则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488832" cy="460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2"/>
          <p:cNvSpPr txBox="1">
            <a:spLocks/>
          </p:cNvSpPr>
          <p:nvPr/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/>
              <a:t>1</a:t>
            </a:r>
            <a:r>
              <a:rPr lang="en-US" altLang="zh-CN" sz="2800" b="1" dirty="0" smtClean="0"/>
              <a:t>.1.1 </a:t>
            </a:r>
            <a:r>
              <a:rPr lang="zh-CN" altLang="zh-CN" sz="2800" b="1" dirty="0" smtClean="0"/>
              <a:t>完整</a:t>
            </a:r>
            <a:r>
              <a:rPr lang="zh-CN" altLang="en-US" sz="2800" b="1" dirty="0" smtClean="0"/>
              <a:t>开发测试</a:t>
            </a:r>
            <a:r>
              <a:rPr lang="zh-CN" altLang="zh-CN" sz="2800" b="1" dirty="0" smtClean="0"/>
              <a:t>流程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标识符 </a:t>
            </a:r>
            <a:r>
              <a:rPr lang="en-US" altLang="zh-CN" sz="2800" dirty="0" smtClean="0"/>
              <a:t>identification</a:t>
            </a:r>
          </a:p>
          <a:p>
            <a:r>
              <a:rPr lang="zh-CN" altLang="en-US" sz="2800" dirty="0" smtClean="0"/>
              <a:t>测试项</a:t>
            </a:r>
            <a:r>
              <a:rPr lang="en-US" altLang="zh-CN" sz="2800" dirty="0" smtClean="0"/>
              <a:t> test item</a:t>
            </a:r>
          </a:p>
          <a:p>
            <a:r>
              <a:rPr lang="zh-CN" altLang="en-US" sz="2800" dirty="0" smtClean="0"/>
              <a:t>测试环境要求 </a:t>
            </a:r>
            <a:r>
              <a:rPr lang="en-US" altLang="zh-CN" sz="2800" dirty="0" smtClean="0"/>
              <a:t>test environment</a:t>
            </a:r>
          </a:p>
          <a:p>
            <a:r>
              <a:rPr lang="zh-CN" altLang="en-US" sz="2800" dirty="0" smtClean="0"/>
              <a:t>输入标准 </a:t>
            </a:r>
            <a:r>
              <a:rPr lang="en-US" altLang="zh-CN" sz="2800" dirty="0" smtClean="0"/>
              <a:t>input criteria</a:t>
            </a:r>
          </a:p>
          <a:p>
            <a:r>
              <a:rPr lang="zh-CN" altLang="en-US" sz="2800" dirty="0" smtClean="0"/>
              <a:t>输出标准 </a:t>
            </a:r>
            <a:r>
              <a:rPr lang="en-US" altLang="zh-CN" sz="2800" dirty="0" smtClean="0"/>
              <a:t>output criteria</a:t>
            </a:r>
          </a:p>
          <a:p>
            <a:r>
              <a:rPr lang="zh-CN" altLang="en-US" sz="2800" dirty="0" smtClean="0"/>
              <a:t>测试用例之间的关联</a:t>
            </a:r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测试用例书写标准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例如，执行一轮测试中，需要跟踪总共执行了多少测试用例，每个人员平均每天使用多少测试用例，测试用例中通过、未通过以及未使用的占多少，未使用的原因是多少</a:t>
            </a:r>
            <a:endParaRPr lang="en-US" altLang="zh-CN" dirty="0" smtClean="0"/>
          </a:p>
          <a:p>
            <a:r>
              <a:rPr lang="zh-CN" altLang="en-US" dirty="0" smtClean="0"/>
              <a:t>测试用例覆盖率的跟踪</a:t>
            </a:r>
            <a:endParaRPr lang="en-US" altLang="zh-CN" dirty="0" smtClean="0"/>
          </a:p>
          <a:p>
            <a:r>
              <a:rPr lang="zh-CN" altLang="en-US" dirty="0" smtClean="0"/>
              <a:t>测试跟踪表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跟踪测试用例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先前的测试用例设计不全面或不准确</a:t>
            </a:r>
            <a:endParaRPr lang="en-US" altLang="zh-CN" sz="2400" dirty="0" smtClean="0"/>
          </a:p>
          <a:p>
            <a:r>
              <a:rPr lang="zh-CN" altLang="en-US" sz="2400" dirty="0" smtClean="0"/>
              <a:t>部分严重的软件错误未在测试用例中覆盖</a:t>
            </a:r>
            <a:endParaRPr lang="en-US" altLang="zh-CN" sz="2400" dirty="0" smtClean="0"/>
          </a:p>
          <a:p>
            <a:r>
              <a:rPr lang="zh-CN" altLang="en-US" sz="2400" dirty="0" smtClean="0"/>
              <a:t>新的版本有新功能的需求或改动</a:t>
            </a:r>
            <a:endParaRPr lang="en-US" altLang="zh-CN" sz="2400" dirty="0" smtClean="0"/>
          </a:p>
          <a:p>
            <a:r>
              <a:rPr lang="zh-CN" altLang="en-US" sz="2400" dirty="0" smtClean="0"/>
              <a:t>编写的测试用例不规范或者语句错误</a:t>
            </a:r>
            <a:endParaRPr lang="en-US" altLang="zh-CN" sz="2400" dirty="0" smtClean="0"/>
          </a:p>
          <a:p>
            <a:r>
              <a:rPr lang="zh-CN" altLang="en-US" sz="2400" dirty="0" smtClean="0"/>
              <a:t>旧的测试用例不再适用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维护测试用例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程序系统中的最小单元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</a:t>
            </a:r>
            <a:r>
              <a:rPr lang="zh-CN" altLang="en-US" dirty="0" smtClean="0"/>
              <a:t>的测试用例针对的是被测单元的具体功能。</a:t>
            </a:r>
            <a:endParaRPr lang="en-US" altLang="zh-CN" dirty="0" smtClean="0"/>
          </a:p>
          <a:p>
            <a:r>
              <a:rPr lang="zh-CN" altLang="en-US" dirty="0" smtClean="0"/>
              <a:t>集成测试：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的测试用例关注的是模块间的接口，接口间的数据传递关系，单元组合后是否实现预计的功能。</a:t>
            </a:r>
            <a:endParaRPr lang="en-US" altLang="zh-CN" dirty="0" smtClean="0"/>
          </a:p>
          <a:p>
            <a:r>
              <a:rPr lang="zh-CN" altLang="en-US" dirty="0" smtClean="0"/>
              <a:t>系统测试：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验证系统各部件是否都能正常工作并完成所赋予的任务。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压力测试、容量测试、性能测试、安全测试、容错测试</a:t>
            </a:r>
            <a:endParaRPr lang="en-US" altLang="zh-CN" dirty="0" smtClean="0"/>
          </a:p>
          <a:p>
            <a:r>
              <a:rPr lang="zh-CN" altLang="en-US" dirty="0" smtClean="0"/>
              <a:t>验收测试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验证系统是否达到了用户需求规格说明书（项目和产品验收准则）中的要求，希望尽可能地发现软件中存留的缺陷，保证系统或软件产品最终被用户接受。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测试阶段分类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---The end---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缺陷报告及跟踪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9632" y="1412776"/>
            <a:ext cx="5688632" cy="48245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一个简单的缺陷报告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endParaRPr lang="zh-CN" altLang="zh-CN" sz="1800" b="1" dirty="0" smtClean="0"/>
          </a:p>
          <a:p>
            <a:r>
              <a:rPr lang="zh-CN" altLang="en-US" b="1" dirty="0" smtClean="0"/>
              <a:t>缺陷报告的描述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缺陷的严重性和优先级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缺陷的类型和来源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缺陷分布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完整的缺陷信息列表</a:t>
            </a:r>
            <a:r>
              <a:rPr lang="en-US" altLang="zh-CN" dirty="0" smtClean="0"/>
              <a:t>	</a:t>
            </a:r>
          </a:p>
          <a:p>
            <a:pPr lvl="1"/>
            <a:endParaRPr lang="zh-CN" altLang="zh-CN" dirty="0" smtClean="0"/>
          </a:p>
          <a:p>
            <a:r>
              <a:rPr lang="zh-CN" altLang="en-US" b="1" dirty="0" smtClean="0"/>
              <a:t>如何有效的报告缺陷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有效的缺陷带来的益处</a:t>
            </a:r>
            <a:endParaRPr lang="en-US" altLang="zh-CN" b="1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/>
              <a:t>有效报告缺陷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软件缺陷的跟踪和处理</a:t>
            </a:r>
            <a:r>
              <a:rPr lang="en-US" altLang="zh-CN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软件缺陷的生命周期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缺陷的跟踪处理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缺陷状态</a:t>
            </a:r>
            <a:r>
              <a:rPr lang="en-US" altLang="zh-CN" dirty="0" smtClean="0"/>
              <a:t>	</a:t>
            </a:r>
          </a:p>
          <a:p>
            <a:pPr lvl="1"/>
            <a:endParaRPr lang="zh-CN" altLang="zh-CN" dirty="0" smtClean="0"/>
          </a:p>
          <a:p>
            <a:r>
              <a:rPr lang="zh-CN" altLang="en-US" b="1" dirty="0" smtClean="0"/>
              <a:t>缺陷跟踪系统</a:t>
            </a:r>
            <a:r>
              <a:rPr lang="en-US" altLang="zh-CN" dirty="0" smtClean="0"/>
              <a:t>	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8589" y="1481138"/>
            <a:ext cx="7226821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一个简单的缺陷报告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严重性 </a:t>
            </a:r>
            <a:r>
              <a:rPr lang="zh-CN" altLang="en-US" dirty="0" smtClean="0"/>
              <a:t>：武二线对软件产品使用的影响程度</a:t>
            </a:r>
            <a:endParaRPr lang="en-US" altLang="zh-CN" dirty="0" smtClean="0"/>
          </a:p>
          <a:p>
            <a:r>
              <a:rPr lang="zh-CN" altLang="en-US" b="1" dirty="0" smtClean="0"/>
              <a:t>优先级</a:t>
            </a:r>
            <a:r>
              <a:rPr lang="zh-CN" altLang="en-US" dirty="0" smtClean="0"/>
              <a:t>： 缺陷必须被修复的紧急程度</a:t>
            </a:r>
          </a:p>
          <a:p>
            <a:r>
              <a:rPr lang="zh-CN" altLang="en-US" dirty="0" smtClean="0"/>
              <a:t>缺陷越严重，越要优先得到修正，缺陷严重等级和缺陷优先级相关性很强</a:t>
            </a:r>
            <a:endParaRPr lang="en-US" altLang="zh-CN" dirty="0" smtClean="0"/>
          </a:p>
          <a:p>
            <a:r>
              <a:rPr lang="zh-CN" altLang="en-US" dirty="0" smtClean="0"/>
              <a:t>有例外？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有，如有些缺陷比较严重蛋由于级数的 限制或第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方产品的限制，暂时没办法修正，其优先级就会低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缺陷的严重性和优先级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>
          <a:xfrm>
            <a:off x="8172400" y="274640"/>
            <a:ext cx="737115" cy="5592761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具体说明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7283152" cy="55927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7256462" cy="55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总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0648"/>
            <a:ext cx="3744416" cy="60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418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/>
              <a:t>总的工作流程图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弄清楚缺陷的来源，有助于分清责任、权力，有利于缺陷的修正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缺陷类型可以分为业务逻辑、数据处理、接口、</a:t>
            </a:r>
            <a:r>
              <a:rPr lang="en-US" altLang="zh-CN" dirty="0" smtClean="0"/>
              <a:t>UI</a:t>
            </a:r>
            <a:r>
              <a:rPr lang="zh-CN" altLang="en-US" dirty="0" smtClean="0"/>
              <a:t>、性能、安全性、兼容性、配置、文档等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缺陷来源，如需求说明书、涉及规格说明书、代码、用户手册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缺陷关联的模块名、缺陷来自于产品的特定的模块的名称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缺陷发生的阶段，例如需求、系统架构设计、详细设计、编码等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缺陷的类型和来源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528368"/>
            <a:ext cx="7128792" cy="35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1"/>
          <p:cNvSpPr txBox="1">
            <a:spLocks/>
          </p:cNvSpPr>
          <p:nvPr/>
        </p:nvSpPr>
        <p:spPr>
          <a:xfrm>
            <a:off x="611560" y="1337312"/>
            <a:ext cx="8229600" cy="108357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800" dirty="0" smtClean="0">
                <a:latin typeface="+mn-ea"/>
              </a:rPr>
              <a:t>一张图能胜过千言万语</a:t>
            </a:r>
            <a:endParaRPr lang="en-US" altLang="zh-CN" sz="2800" dirty="0" smtClean="0">
              <a:latin typeface="+mn-ea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Log file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zh-CN" altLang="en-US" sz="2800" noProof="0" dirty="0">
                <a:latin typeface="+mn-ea"/>
              </a:rPr>
              <a:t>工</a:t>
            </a:r>
            <a:r>
              <a:rPr lang="zh-CN" altLang="en-US" sz="2800" noProof="0" dirty="0" smtClean="0">
                <a:latin typeface="+mn-ea"/>
              </a:rPr>
              <a:t>具捕捉的其他数据文件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z="4400" dirty="0" smtClean="0">
                <a:latin typeface="+mn-ea"/>
              </a:rPr>
              <a:t>缺陷分布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完整的缺陷信息列表</a:t>
            </a:r>
            <a:endParaRPr lang="zh-CN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229600" cy="412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容易再现所报告的问题，加快缺陷的修正</a:t>
            </a:r>
            <a:endParaRPr lang="en-US" altLang="zh-CN" dirty="0" smtClean="0"/>
          </a:p>
          <a:p>
            <a:r>
              <a:rPr lang="zh-CN" altLang="en-US" dirty="0" smtClean="0"/>
              <a:t>提高工作效率</a:t>
            </a:r>
            <a:endParaRPr lang="en-US" altLang="zh-CN" dirty="0" smtClean="0"/>
          </a:p>
          <a:p>
            <a:r>
              <a:rPr lang="zh-CN" altLang="en-US" dirty="0" smtClean="0"/>
              <a:t>提高测试人员的信任度，有利于开发团队和测试团队之间的沟通和合作</a:t>
            </a:r>
            <a:endParaRPr lang="en-US" altLang="zh-CN" dirty="0" smtClean="0"/>
          </a:p>
          <a:p>
            <a:r>
              <a:rPr lang="zh-CN" altLang="en-US" dirty="0" smtClean="0"/>
              <a:t>客观、准确的产品质量评估</a:t>
            </a:r>
            <a:endParaRPr lang="en-US" altLang="zh-CN" dirty="0" smtClean="0"/>
          </a:p>
          <a:p>
            <a:r>
              <a:rPr lang="zh-CN" altLang="en-US" dirty="0" smtClean="0"/>
              <a:t>预防缺陷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有效的缺陷描述所带来的益处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单一准确</a:t>
            </a:r>
            <a:r>
              <a:rPr lang="en-US" altLang="zh-CN" dirty="0" smtClean="0"/>
              <a:t>  </a:t>
            </a:r>
            <a:r>
              <a:rPr lang="zh-CN" altLang="en-US" dirty="0" smtClean="0"/>
              <a:t>每个报告只针对一个软件缺陷</a:t>
            </a:r>
            <a:endParaRPr lang="en-US" altLang="zh-CN" dirty="0" smtClean="0"/>
          </a:p>
          <a:p>
            <a:r>
              <a:rPr lang="zh-CN" altLang="en-US" dirty="0" smtClean="0"/>
              <a:t>可以再现  不要忽视或省略任何一项操作步骤，特别是关键性的操作一定要描述清楚，确保开发人员照所述的步骤可以再现缺陷</a:t>
            </a:r>
            <a:endParaRPr lang="en-US" altLang="zh-CN" dirty="0" smtClean="0"/>
          </a:p>
          <a:p>
            <a:r>
              <a:rPr lang="zh-CN" altLang="en-US" dirty="0" smtClean="0"/>
              <a:t>完整统一  提供完整的缺陷描述信息</a:t>
            </a:r>
            <a:endParaRPr lang="en-US" altLang="zh-CN" dirty="0" smtClean="0"/>
          </a:p>
          <a:p>
            <a:r>
              <a:rPr lang="zh-CN" altLang="en-US" dirty="0" smtClean="0"/>
              <a:t>短小精炼  如使用业务关键词</a:t>
            </a:r>
            <a:endParaRPr lang="en-US" altLang="zh-CN" dirty="0" smtClean="0"/>
          </a:p>
          <a:p>
            <a:r>
              <a:rPr lang="zh-CN" altLang="en-US" dirty="0" smtClean="0"/>
              <a:t>特定条件  必须注明缺陷发生的特定条件</a:t>
            </a:r>
            <a:endParaRPr lang="en-US" altLang="zh-CN" dirty="0" smtClean="0"/>
          </a:p>
          <a:p>
            <a:r>
              <a:rPr lang="zh-CN" altLang="en-US" dirty="0" smtClean="0"/>
              <a:t>不做评价  客观描述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有效报告缺陷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软件缺陷生命周期</a:t>
            </a:r>
            <a:endParaRPr lang="zh-CN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333" y="1877452"/>
            <a:ext cx="7533334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软件缺陷的生命周期</a:t>
            </a:r>
            <a:endParaRPr lang="zh-CN" altLang="en-US" dirty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470" y="1412776"/>
            <a:ext cx="655393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密切跟踪缺陷状态的变化，及时处理缺陷，使项目按预定的计划进行</a:t>
            </a:r>
            <a:endParaRPr lang="en-US" altLang="zh-CN" dirty="0" smtClean="0"/>
          </a:p>
          <a:p>
            <a:r>
              <a:rPr lang="zh-CN" altLang="en-US" dirty="0" smtClean="0"/>
              <a:t>动态报表，及时更新数据</a:t>
            </a:r>
            <a:endParaRPr lang="en-US" altLang="zh-CN" dirty="0" smtClean="0"/>
          </a:p>
          <a:p>
            <a:r>
              <a:rPr lang="zh-CN" altLang="en-US" dirty="0" smtClean="0"/>
              <a:t>自动邮件机制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缺陷的跟踪处理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缺陷状态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753" y="1270217"/>
            <a:ext cx="6684689" cy="489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不仅可以统一数据格式、完成数据校验，而且确保每一个缺陷不会被忽视，使开发人员的注意力保持在那些必须尽快修复的高优先级的缺陷上</a:t>
            </a:r>
            <a:endParaRPr lang="en-US" altLang="zh-CN" dirty="0" smtClean="0"/>
          </a:p>
          <a:p>
            <a:r>
              <a:rPr lang="zh-CN" altLang="en-US" dirty="0" smtClean="0"/>
              <a:t>可以随时简历符合各种需求的查询条件，而且有利于建立各种动态的数据报表，用于项目状态报告和缺陷数据统计分析</a:t>
            </a:r>
            <a:endParaRPr lang="en-US" altLang="zh-CN" dirty="0" smtClean="0"/>
          </a:p>
          <a:p>
            <a:r>
              <a:rPr lang="zh-CN" altLang="en-US" dirty="0" smtClean="0"/>
              <a:t>可以随时得到最新的缺陷</a:t>
            </a:r>
            <a:r>
              <a:rPr lang="zh-CN" altLang="en-US" smtClean="0"/>
              <a:t>状况大家获得</a:t>
            </a:r>
            <a:r>
              <a:rPr lang="zh-CN" altLang="en-US" dirty="0" smtClean="0"/>
              <a:t>一致又准确的信息，掌握相同的实际情况，消除沟通上的障碍</a:t>
            </a:r>
            <a:endParaRPr lang="en-US" altLang="zh-CN" dirty="0" smtClean="0"/>
          </a:p>
          <a:p>
            <a:r>
              <a:rPr lang="zh-CN" altLang="en-US" dirty="0" smtClean="0"/>
              <a:t>可以将缺陷和测试用例、需求等关联起来，完成更深度的分析，有利于产品的质量改进等。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缺陷数据库所带来的益处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需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0"/>
            <a:ext cx="4159250" cy="662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418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/>
              <a:t>需求阶段流程图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---The end---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>
            <a:spLocks/>
          </p:cNvSpPr>
          <p:nvPr/>
        </p:nvSpPr>
        <p:spPr>
          <a:xfrm>
            <a:off x="323528" y="116632"/>
            <a:ext cx="8301608" cy="72008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lvl="1">
              <a:spcBef>
                <a:spcPct val="0"/>
              </a:spcBef>
            </a:pPr>
            <a:r>
              <a:rPr lang="en-US" altLang="zh-CN" sz="2500" b="1" dirty="0"/>
              <a:t>1.1.2</a:t>
            </a:r>
            <a:r>
              <a:rPr lang="en-US" altLang="zh-CN" sz="2800" b="1" dirty="0"/>
              <a:t>  </a:t>
            </a:r>
            <a:r>
              <a:rPr lang="en-US" altLang="zh-CN" sz="2500" b="1" dirty="0" smtClean="0"/>
              <a:t>测试流程</a:t>
            </a:r>
          </a:p>
          <a:p>
            <a:pPr marL="0" lvl="1">
              <a:spcBef>
                <a:spcPct val="0"/>
              </a:spcBef>
            </a:pPr>
            <a:r>
              <a:rPr lang="en-US" altLang="zh-CN" sz="2500" b="1" dirty="0"/>
              <a:t>	</a:t>
            </a:r>
            <a:r>
              <a:rPr lang="en-US" altLang="zh-CN" sz="1600" b="1" dirty="0" smtClean="0"/>
              <a:t>1.1.2.1 </a:t>
            </a:r>
            <a:r>
              <a:rPr lang="zh-CN" altLang="zh-CN" sz="1600" b="1" dirty="0"/>
              <a:t>计划与设计阶</a:t>
            </a:r>
            <a:r>
              <a:rPr lang="zh-CN" altLang="zh-CN" sz="1600" b="1" dirty="0" smtClean="0"/>
              <a:t>段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467544" y="1052736"/>
          <a:ext cx="8136904" cy="4901919"/>
        </p:xfrm>
        <a:graphic>
          <a:graphicData uri="http://schemas.openxmlformats.org/presentationml/2006/ole">
            <p:oleObj spid="_x0000_s2049" name="Visio" r:id="rId4" imgW="5614797" imgH="338785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>
            <a:spLocks/>
          </p:cNvSpPr>
          <p:nvPr/>
        </p:nvSpPr>
        <p:spPr>
          <a:xfrm>
            <a:off x="323528" y="116632"/>
            <a:ext cx="8301608" cy="720080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lvl="1">
              <a:spcBef>
                <a:spcPct val="0"/>
              </a:spcBef>
            </a:pPr>
            <a:r>
              <a:rPr lang="en-US" altLang="zh-CN" sz="2500" b="1" dirty="0"/>
              <a:t>1.1.2</a:t>
            </a:r>
            <a:r>
              <a:rPr lang="en-US" altLang="zh-CN" sz="2800" b="1" dirty="0"/>
              <a:t>  </a:t>
            </a:r>
            <a:r>
              <a:rPr lang="en-US" altLang="zh-CN" sz="2500" b="1" dirty="0" smtClean="0"/>
              <a:t>测试流程</a:t>
            </a:r>
          </a:p>
          <a:p>
            <a:pPr marL="0" lvl="1">
              <a:spcBef>
                <a:spcPct val="0"/>
              </a:spcBef>
            </a:pPr>
            <a:r>
              <a:rPr lang="en-US" altLang="zh-CN" sz="2500" b="1" dirty="0" smtClean="0"/>
              <a:t>	</a:t>
            </a:r>
            <a:r>
              <a:rPr lang="en-US" altLang="zh-CN" sz="1600" b="1" dirty="0"/>
              <a:t>1.1.2.2</a:t>
            </a:r>
            <a:r>
              <a:rPr lang="en-US" altLang="zh-CN" sz="1600" b="1" dirty="0" smtClean="0"/>
              <a:t> </a:t>
            </a:r>
            <a:r>
              <a:rPr lang="zh-CN" altLang="zh-CN" sz="1600" b="1" dirty="0"/>
              <a:t>实施测试阶段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383338" y="980728"/>
          <a:ext cx="6285006" cy="5328592"/>
        </p:xfrm>
        <a:graphic>
          <a:graphicData uri="http://schemas.openxmlformats.org/presentationml/2006/ole">
            <p:oleObj spid="_x0000_s30722" name="Visio" r:id="rId3" imgW="4570805" imgH="38716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单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0"/>
            <a:ext cx="5400600" cy="630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418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/>
              <a:t>单元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集成阶段流程图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系统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"/>
            <a:ext cx="6516217" cy="710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323528" y="188640"/>
            <a:ext cx="8229600" cy="41805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/>
              <a:t>系统阶段流程图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3113</Words>
  <Application>Microsoft Office PowerPoint</Application>
  <PresentationFormat>全屏显示(4:3)</PresentationFormat>
  <Paragraphs>426</Paragraphs>
  <Slides>50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聚合</vt:lpstr>
      <vt:lpstr>Visio</vt:lpstr>
      <vt:lpstr>软件测试流程及规范</vt:lpstr>
      <vt:lpstr> 目 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 1.2计划与设计阶段   1.2.1 立项会议</vt:lpstr>
      <vt:lpstr> 1.2计划与设计阶段   1.2.2 需求评审</vt:lpstr>
      <vt:lpstr> 1.2计划与设计阶段   1.2.3 测试工作启动</vt:lpstr>
      <vt:lpstr> 1.2计划与设计阶段   1.2.4测试设计阶段   1.2.4.1 设计测试计划</vt:lpstr>
      <vt:lpstr> 1.2计划与设计阶段   1.2.4测试设计阶段   1.2.4.1 设计测试用例</vt:lpstr>
      <vt:lpstr> 1.2计划与设计阶段   1.2.5设计内容评审   </vt:lpstr>
      <vt:lpstr> 1.3实施测试阶段  1.3.1测试交接   </vt:lpstr>
      <vt:lpstr> 1.3实施测试阶段  1.3.2实施测试    1.3.2.1 实施测试   </vt:lpstr>
      <vt:lpstr> 1.3实施测试阶段  1.3.2实施测试    1.3.2.1 提交阶段性报告   </vt:lpstr>
      <vt:lpstr> 1.3实施测试阶段  1.3.3回归测试   </vt:lpstr>
      <vt:lpstr> 1.3实施测试阶段  1.3.4同行审查   </vt:lpstr>
      <vt:lpstr> 1.4总结阶段  1.4.1测试总结报告   </vt:lpstr>
      <vt:lpstr> 1.4总结阶段  1.4.2测试验收   </vt:lpstr>
      <vt:lpstr> 1.4总结阶段  1.4.3测试归档   </vt:lpstr>
      <vt:lpstr> 1.4总结阶段  1.4.4测试工作总结   </vt:lpstr>
      <vt:lpstr>测试计划</vt:lpstr>
      <vt:lpstr>测试策略</vt:lpstr>
      <vt:lpstr>测试用例设计考虑因素及基本原则</vt:lpstr>
      <vt:lpstr>测试用例书写标准 </vt:lpstr>
      <vt:lpstr>跟踪测试用例</vt:lpstr>
      <vt:lpstr>维护测试用例</vt:lpstr>
      <vt:lpstr>测试阶段分类</vt:lpstr>
      <vt:lpstr>---The end--- </vt:lpstr>
      <vt:lpstr>缺陷报告及跟踪</vt:lpstr>
      <vt:lpstr> 目录</vt:lpstr>
      <vt:lpstr>一个简单的缺陷报告</vt:lpstr>
      <vt:lpstr>缺陷的严重性和优先级</vt:lpstr>
      <vt:lpstr> 具体说明</vt:lpstr>
      <vt:lpstr>缺陷的类型和来源</vt:lpstr>
      <vt:lpstr>缺陷分布</vt:lpstr>
      <vt:lpstr> 完整的缺陷信息列表</vt:lpstr>
      <vt:lpstr>有效的缺陷描述所带来的益处</vt:lpstr>
      <vt:lpstr>有效报告缺陷</vt:lpstr>
      <vt:lpstr>软件缺陷生命周期</vt:lpstr>
      <vt:lpstr>软件缺陷的生命周期</vt:lpstr>
      <vt:lpstr>缺陷的跟踪处理</vt:lpstr>
      <vt:lpstr>缺陷状态</vt:lpstr>
      <vt:lpstr>缺陷数据库所带来的益处</vt:lpstr>
      <vt:lpstr>---The end--- </vt:lpstr>
    </vt:vector>
  </TitlesOfParts>
  <Company>戴尔中国有限公司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软件测试流程</dc:title>
  <dc:creator>Dell</dc:creator>
  <cp:lastModifiedBy>c0217</cp:lastModifiedBy>
  <cp:revision>102</cp:revision>
  <dcterms:created xsi:type="dcterms:W3CDTF">2011-05-12T01:55:50Z</dcterms:created>
  <dcterms:modified xsi:type="dcterms:W3CDTF">2013-03-25T07:13:42Z</dcterms:modified>
</cp:coreProperties>
</file>