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32" r:id="rId2"/>
    <p:sldId id="317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59" r:id="rId16"/>
    <p:sldId id="277" r:id="rId17"/>
    <p:sldId id="279" r:id="rId18"/>
    <p:sldId id="280" r:id="rId19"/>
    <p:sldId id="278" r:id="rId20"/>
    <p:sldId id="306" r:id="rId21"/>
    <p:sldId id="276" r:id="rId22"/>
    <p:sldId id="261" r:id="rId23"/>
    <p:sldId id="282" r:id="rId24"/>
    <p:sldId id="281" r:id="rId25"/>
    <p:sldId id="284" r:id="rId26"/>
    <p:sldId id="303" r:id="rId27"/>
    <p:sldId id="304" r:id="rId28"/>
    <p:sldId id="305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307" r:id="rId37"/>
    <p:sldId id="291" r:id="rId38"/>
    <p:sldId id="292" r:id="rId39"/>
    <p:sldId id="309" r:id="rId40"/>
    <p:sldId id="310" r:id="rId41"/>
    <p:sldId id="293" r:id="rId42"/>
    <p:sldId id="311" r:id="rId43"/>
    <p:sldId id="312" r:id="rId44"/>
    <p:sldId id="313" r:id="rId45"/>
    <p:sldId id="315" r:id="rId46"/>
    <p:sldId id="296" r:id="rId47"/>
    <p:sldId id="297" r:id="rId48"/>
    <p:sldId id="295" r:id="rId49"/>
    <p:sldId id="308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2DA3-769F-0840-A4B1-94DDC91DCA81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3E785-10EC-2F4F-8B87-DE8BC7B9E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65E0-66B6-4E4E-ABB2-E16927252FCF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1A26-8F41-E046-938B-76F978A2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352"/>
            <a:ext cx="8229600" cy="1143000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+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7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B+ Tree After Inserting 8*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9113" y="5472113"/>
            <a:ext cx="8026400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buFont typeface="Wingdings" pitchFamily="-105" charset="2"/>
              <a:buChar char="v"/>
            </a:pPr>
            <a:r>
              <a:rPr lang="en-US" sz="3200" dirty="0" smtClean="0">
                <a:latin typeface="Book Antiqua" pitchFamily="-105" charset="0"/>
              </a:rPr>
              <a:t> We’re going to delete 19 and 20 </a:t>
            </a:r>
            <a:endParaRPr lang="en-US" sz="3200" dirty="0">
              <a:latin typeface="Book Antiqua" pitchFamily="-105" charset="0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Freeform 24"/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4" name="Freeform 28"/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6" name="Freeform 30"/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7" name="Freeform 31"/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Freeform 32"/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0" name="Freeform 34"/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1" name="Freeform 35"/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5" name="Freeform 39"/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7" name="Freeform 41"/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8" name="Freeform 42"/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1" name="Freeform 45"/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2" name="Freeform 46"/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3" name="Freeform 47"/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4" name="Freeform 48"/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5" name="Freeform 49"/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6" name="Freeform 50"/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7" name="Freeform 51"/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8" name="Freeform 52"/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9" name="Freeform 53"/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0" name="Freeform 54"/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1" name="Freeform 55"/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2" name="Freeform 56"/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3" name="Freeform 57"/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4" name="Freeform 58"/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5" name="Freeform 59"/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6" name="Freeform 60"/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7" name="Freeform 61"/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9" name="Freeform 63"/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0" name="Freeform 64"/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1" name="Freeform 65"/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2" name="Freeform 66"/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3" name="Freeform 67"/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4" name="Freeform 68"/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5" name="Freeform 69"/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6" name="Freeform 70"/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7" name="Freeform 71"/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8" name="Freeform 72"/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9" name="Freeform 73"/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0" name="Freeform 74"/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1" name="Freeform 75"/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19*</a:t>
            </a: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20*</a:t>
            </a: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24*</a:t>
            </a: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4" name="Arc 98"/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5" name="Arc 99"/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6" name="Arc 100"/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7" name="Arc 101"/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8" name="Arc 102"/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863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Example Tree After (Inserting 8*, Then) Deleting 19* and 20* ...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924800" cy="1828800"/>
          </a:xfrm>
          <a:noFill/>
          <a:ln/>
        </p:spPr>
        <p:txBody>
          <a:bodyPr/>
          <a:lstStyle/>
          <a:p>
            <a:r>
              <a:rPr lang="en-US"/>
              <a:t>Deleting 19* is easy.</a:t>
            </a:r>
          </a:p>
          <a:p>
            <a:r>
              <a:rPr lang="en-US"/>
              <a:t>Deleting 20* is done with re-distribution. Notice how middle key is </a:t>
            </a:r>
            <a:r>
              <a:rPr lang="en-US" i="1">
                <a:solidFill>
                  <a:schemeClr val="accent2"/>
                </a:solidFill>
              </a:rPr>
              <a:t>copied up</a:t>
            </a:r>
            <a:r>
              <a:rPr lang="en-US"/>
              <a:t>.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293688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619125" y="40163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942975" y="40163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1268413" y="40163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04800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30238" y="39957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3462338" y="23987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3541713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3948113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4029075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4435475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4516438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4922838" y="23987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003800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410200" y="23987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307498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340042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3725863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Freeform 24"/>
          <p:cNvSpPr>
            <a:spLocks/>
          </p:cNvSpPr>
          <p:nvPr/>
        </p:nvSpPr>
        <p:spPr bwMode="auto">
          <a:xfrm>
            <a:off x="4049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Freeform 25"/>
          <p:cNvSpPr>
            <a:spLocks/>
          </p:cNvSpPr>
          <p:nvPr/>
        </p:nvSpPr>
        <p:spPr bwMode="auto">
          <a:xfrm>
            <a:off x="44862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Freeform 26"/>
          <p:cNvSpPr>
            <a:spLocks/>
          </p:cNvSpPr>
          <p:nvPr/>
        </p:nvSpPr>
        <p:spPr bwMode="auto">
          <a:xfrm>
            <a:off x="48117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Freeform 27"/>
          <p:cNvSpPr>
            <a:spLocks/>
          </p:cNvSpPr>
          <p:nvPr/>
        </p:nvSpPr>
        <p:spPr bwMode="auto">
          <a:xfrm>
            <a:off x="5137150" y="40243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Freeform 28"/>
          <p:cNvSpPr>
            <a:spLocks/>
          </p:cNvSpPr>
          <p:nvPr/>
        </p:nvSpPr>
        <p:spPr bwMode="auto">
          <a:xfrm>
            <a:off x="545941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29"/>
          <p:cNvSpPr>
            <a:spLocks/>
          </p:cNvSpPr>
          <p:nvPr/>
        </p:nvSpPr>
        <p:spPr bwMode="auto">
          <a:xfrm>
            <a:off x="5897563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0"/>
          <p:cNvSpPr>
            <a:spLocks/>
          </p:cNvSpPr>
          <p:nvPr/>
        </p:nvSpPr>
        <p:spPr bwMode="auto">
          <a:xfrm>
            <a:off x="62230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654685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Freeform 32"/>
          <p:cNvSpPr>
            <a:spLocks/>
          </p:cNvSpPr>
          <p:nvPr/>
        </p:nvSpPr>
        <p:spPr bwMode="auto">
          <a:xfrm>
            <a:off x="687070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Freeform 33"/>
          <p:cNvSpPr>
            <a:spLocks/>
          </p:cNvSpPr>
          <p:nvPr/>
        </p:nvSpPr>
        <p:spPr bwMode="auto">
          <a:xfrm>
            <a:off x="7297738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Freeform 34"/>
          <p:cNvSpPr>
            <a:spLocks/>
          </p:cNvSpPr>
          <p:nvPr/>
        </p:nvSpPr>
        <p:spPr bwMode="auto">
          <a:xfrm>
            <a:off x="762317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7" name="Freeform 35"/>
          <p:cNvSpPr>
            <a:spLocks/>
          </p:cNvSpPr>
          <p:nvPr/>
        </p:nvSpPr>
        <p:spPr bwMode="auto">
          <a:xfrm>
            <a:off x="7947025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Freeform 36"/>
          <p:cNvSpPr>
            <a:spLocks/>
          </p:cNvSpPr>
          <p:nvPr/>
        </p:nvSpPr>
        <p:spPr bwMode="auto">
          <a:xfrm>
            <a:off x="8270875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Freeform 37"/>
          <p:cNvSpPr>
            <a:spLocks/>
          </p:cNvSpPr>
          <p:nvPr/>
        </p:nvSpPr>
        <p:spPr bwMode="auto">
          <a:xfrm>
            <a:off x="1341438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Freeform 38"/>
          <p:cNvSpPr>
            <a:spLocks/>
          </p:cNvSpPr>
          <p:nvPr/>
        </p:nvSpPr>
        <p:spPr bwMode="auto">
          <a:xfrm>
            <a:off x="14224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Freeform 39"/>
          <p:cNvSpPr>
            <a:spLocks/>
          </p:cNvSpPr>
          <p:nvPr/>
        </p:nvSpPr>
        <p:spPr bwMode="auto">
          <a:xfrm>
            <a:off x="1827213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Freeform 40"/>
          <p:cNvSpPr>
            <a:spLocks/>
          </p:cNvSpPr>
          <p:nvPr/>
        </p:nvSpPr>
        <p:spPr bwMode="auto">
          <a:xfrm>
            <a:off x="1908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Freeform 41"/>
          <p:cNvSpPr>
            <a:spLocks/>
          </p:cNvSpPr>
          <p:nvPr/>
        </p:nvSpPr>
        <p:spPr bwMode="auto">
          <a:xfrm>
            <a:off x="2314575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Freeform 42"/>
          <p:cNvSpPr>
            <a:spLocks/>
          </p:cNvSpPr>
          <p:nvPr/>
        </p:nvSpPr>
        <p:spPr bwMode="auto">
          <a:xfrm>
            <a:off x="2395538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Freeform 43"/>
          <p:cNvSpPr>
            <a:spLocks/>
          </p:cNvSpPr>
          <p:nvPr/>
        </p:nvSpPr>
        <p:spPr bwMode="auto">
          <a:xfrm>
            <a:off x="280193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Freeform 44"/>
          <p:cNvSpPr>
            <a:spLocks/>
          </p:cNvSpPr>
          <p:nvPr/>
        </p:nvSpPr>
        <p:spPr bwMode="auto">
          <a:xfrm>
            <a:off x="28829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Freeform 45"/>
          <p:cNvSpPr>
            <a:spLocks/>
          </p:cNvSpPr>
          <p:nvPr/>
        </p:nvSpPr>
        <p:spPr bwMode="auto">
          <a:xfrm>
            <a:off x="3289300" y="31670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8" name="Freeform 46"/>
          <p:cNvSpPr>
            <a:spLocks/>
          </p:cNvSpPr>
          <p:nvPr/>
        </p:nvSpPr>
        <p:spPr bwMode="auto">
          <a:xfrm>
            <a:off x="55514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Freeform 47"/>
          <p:cNvSpPr>
            <a:spLocks/>
          </p:cNvSpPr>
          <p:nvPr/>
        </p:nvSpPr>
        <p:spPr bwMode="auto">
          <a:xfrm>
            <a:off x="563245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Freeform 48"/>
          <p:cNvSpPr>
            <a:spLocks/>
          </p:cNvSpPr>
          <p:nvPr/>
        </p:nvSpPr>
        <p:spPr bwMode="auto">
          <a:xfrm>
            <a:off x="6038850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1" name="Freeform 49"/>
          <p:cNvSpPr>
            <a:spLocks/>
          </p:cNvSpPr>
          <p:nvPr/>
        </p:nvSpPr>
        <p:spPr bwMode="auto">
          <a:xfrm>
            <a:off x="6119813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2" name="Freeform 50"/>
          <p:cNvSpPr>
            <a:spLocks/>
          </p:cNvSpPr>
          <p:nvPr/>
        </p:nvSpPr>
        <p:spPr bwMode="auto">
          <a:xfrm>
            <a:off x="6526213" y="31670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6607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4" name="Freeform 52"/>
          <p:cNvSpPr>
            <a:spLocks/>
          </p:cNvSpPr>
          <p:nvPr/>
        </p:nvSpPr>
        <p:spPr bwMode="auto">
          <a:xfrm>
            <a:off x="7011988" y="31670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5" name="Freeform 53"/>
          <p:cNvSpPr>
            <a:spLocks/>
          </p:cNvSpPr>
          <p:nvPr/>
        </p:nvSpPr>
        <p:spPr bwMode="auto">
          <a:xfrm>
            <a:off x="709612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6" name="Freeform 54"/>
          <p:cNvSpPr>
            <a:spLocks/>
          </p:cNvSpPr>
          <p:nvPr/>
        </p:nvSpPr>
        <p:spPr bwMode="auto">
          <a:xfrm>
            <a:off x="7499350" y="31670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7" name="Freeform 55"/>
          <p:cNvSpPr>
            <a:spLocks/>
          </p:cNvSpPr>
          <p:nvPr/>
        </p:nvSpPr>
        <p:spPr bwMode="auto">
          <a:xfrm>
            <a:off x="925513" y="34893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8" name="Freeform 56"/>
          <p:cNvSpPr>
            <a:spLocks/>
          </p:cNvSpPr>
          <p:nvPr/>
        </p:nvSpPr>
        <p:spPr bwMode="auto">
          <a:xfrm>
            <a:off x="925513" y="38925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9" name="Freeform 57"/>
          <p:cNvSpPr>
            <a:spLocks/>
          </p:cNvSpPr>
          <p:nvPr/>
        </p:nvSpPr>
        <p:spPr bwMode="auto">
          <a:xfrm>
            <a:off x="1857375" y="34893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0" name="Freeform 58"/>
          <p:cNvSpPr>
            <a:spLocks/>
          </p:cNvSpPr>
          <p:nvPr/>
        </p:nvSpPr>
        <p:spPr bwMode="auto">
          <a:xfrm>
            <a:off x="2217738" y="39036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1" name="Freeform 59"/>
          <p:cNvSpPr>
            <a:spLocks/>
          </p:cNvSpPr>
          <p:nvPr/>
        </p:nvSpPr>
        <p:spPr bwMode="auto">
          <a:xfrm>
            <a:off x="2355850" y="34893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2" name="Freeform 60"/>
          <p:cNvSpPr>
            <a:spLocks/>
          </p:cNvSpPr>
          <p:nvPr/>
        </p:nvSpPr>
        <p:spPr bwMode="auto">
          <a:xfrm>
            <a:off x="3581400" y="39449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3" name="Freeform 61"/>
          <p:cNvSpPr>
            <a:spLocks/>
          </p:cNvSpPr>
          <p:nvPr/>
        </p:nvSpPr>
        <p:spPr bwMode="auto">
          <a:xfrm>
            <a:off x="5137150" y="35099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4" name="Freeform 62"/>
          <p:cNvSpPr>
            <a:spLocks/>
          </p:cNvSpPr>
          <p:nvPr/>
        </p:nvSpPr>
        <p:spPr bwMode="auto">
          <a:xfrm>
            <a:off x="5137150" y="39131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5" name="Freeform 63"/>
          <p:cNvSpPr>
            <a:spLocks/>
          </p:cNvSpPr>
          <p:nvPr/>
        </p:nvSpPr>
        <p:spPr bwMode="auto">
          <a:xfrm>
            <a:off x="6069013" y="35099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6" name="Freeform 64"/>
          <p:cNvSpPr>
            <a:spLocks/>
          </p:cNvSpPr>
          <p:nvPr/>
        </p:nvSpPr>
        <p:spPr bwMode="auto">
          <a:xfrm>
            <a:off x="6437313" y="38941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7" name="Freeform 65"/>
          <p:cNvSpPr>
            <a:spLocks/>
          </p:cNvSpPr>
          <p:nvPr/>
        </p:nvSpPr>
        <p:spPr bwMode="auto">
          <a:xfrm>
            <a:off x="6556375" y="35194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8" name="Freeform 66"/>
          <p:cNvSpPr>
            <a:spLocks/>
          </p:cNvSpPr>
          <p:nvPr/>
        </p:nvSpPr>
        <p:spPr bwMode="auto">
          <a:xfrm>
            <a:off x="7812088" y="39370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9" name="Freeform 67"/>
          <p:cNvSpPr>
            <a:spLocks/>
          </p:cNvSpPr>
          <p:nvPr/>
        </p:nvSpPr>
        <p:spPr bwMode="auto">
          <a:xfrm>
            <a:off x="2314575" y="27511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0" name="Freeform 68"/>
          <p:cNvSpPr>
            <a:spLocks/>
          </p:cNvSpPr>
          <p:nvPr/>
        </p:nvSpPr>
        <p:spPr bwMode="auto">
          <a:xfrm>
            <a:off x="2314575" y="30892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1" name="Freeform 69"/>
          <p:cNvSpPr>
            <a:spLocks/>
          </p:cNvSpPr>
          <p:nvPr/>
        </p:nvSpPr>
        <p:spPr bwMode="auto">
          <a:xfrm>
            <a:off x="3978275" y="27606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2" name="Freeform 70"/>
          <p:cNvSpPr>
            <a:spLocks/>
          </p:cNvSpPr>
          <p:nvPr/>
        </p:nvSpPr>
        <p:spPr bwMode="auto">
          <a:xfrm>
            <a:off x="5864225" y="31019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3" name="Freeform 71"/>
          <p:cNvSpPr>
            <a:spLocks/>
          </p:cNvSpPr>
          <p:nvPr/>
        </p:nvSpPr>
        <p:spPr bwMode="auto">
          <a:xfrm>
            <a:off x="1676400" y="40243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4" name="Freeform 72"/>
          <p:cNvSpPr>
            <a:spLocks/>
          </p:cNvSpPr>
          <p:nvPr/>
        </p:nvSpPr>
        <p:spPr bwMode="auto">
          <a:xfrm>
            <a:off x="2000250" y="40243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5" name="Freeform 73"/>
          <p:cNvSpPr>
            <a:spLocks/>
          </p:cNvSpPr>
          <p:nvPr/>
        </p:nvSpPr>
        <p:spPr bwMode="auto">
          <a:xfrm>
            <a:off x="232568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6" name="Freeform 74"/>
          <p:cNvSpPr>
            <a:spLocks/>
          </p:cNvSpPr>
          <p:nvPr/>
        </p:nvSpPr>
        <p:spPr bwMode="auto">
          <a:xfrm>
            <a:off x="2649538" y="40243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2868613" y="20288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3594100" y="24272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161088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03688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3360738" y="40227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7267575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593013" y="4013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9073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8231188" y="39925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1939925" y="31956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1473200" y="31956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2009775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1687513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2325688" y="40020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33881" name="Rectangle 89"/>
          <p:cNvSpPr>
            <a:spLocks noChangeArrowheads="1"/>
          </p:cNvSpPr>
          <p:nvPr/>
        </p:nvSpPr>
        <p:spPr bwMode="auto">
          <a:xfrm>
            <a:off x="44862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4792663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24*</a:t>
            </a:r>
          </a:p>
        </p:txBody>
      </p:sp>
      <p:sp>
        <p:nvSpPr>
          <p:cNvPr id="33883" name="Rectangle 91"/>
          <p:cNvSpPr>
            <a:spLocks noChangeArrowheads="1"/>
          </p:cNvSpPr>
          <p:nvPr/>
        </p:nvSpPr>
        <p:spPr bwMode="auto">
          <a:xfrm>
            <a:off x="5664200" y="31845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</a:t>
            </a:r>
          </a:p>
        </p:txBody>
      </p:sp>
      <p:sp>
        <p:nvSpPr>
          <p:cNvPr id="33884" name="Rectangle 92"/>
          <p:cNvSpPr>
            <a:spLocks noChangeArrowheads="1"/>
          </p:cNvSpPr>
          <p:nvPr/>
        </p:nvSpPr>
        <p:spPr bwMode="auto">
          <a:xfrm>
            <a:off x="5857875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33885" name="Rectangle 93"/>
          <p:cNvSpPr>
            <a:spLocks noChangeArrowheads="1"/>
          </p:cNvSpPr>
          <p:nvPr/>
        </p:nvSpPr>
        <p:spPr bwMode="auto">
          <a:xfrm>
            <a:off x="6192838" y="4002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3276600" y="1981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87" name="Arc 95"/>
          <p:cNvSpPr>
            <a:spLocks/>
          </p:cNvSpPr>
          <p:nvPr/>
        </p:nvSpPr>
        <p:spPr bwMode="auto">
          <a:xfrm rot="18420000">
            <a:off x="1447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88" name="Arc 96"/>
          <p:cNvSpPr>
            <a:spLocks/>
          </p:cNvSpPr>
          <p:nvPr/>
        </p:nvSpPr>
        <p:spPr bwMode="auto">
          <a:xfrm rot="18420000">
            <a:off x="28956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89" name="Arc 97"/>
          <p:cNvSpPr>
            <a:spLocks/>
          </p:cNvSpPr>
          <p:nvPr/>
        </p:nvSpPr>
        <p:spPr bwMode="auto">
          <a:xfrm rot="18420000">
            <a:off x="42672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0" name="Arc 98"/>
          <p:cNvSpPr>
            <a:spLocks/>
          </p:cNvSpPr>
          <p:nvPr/>
        </p:nvSpPr>
        <p:spPr bwMode="auto">
          <a:xfrm rot="18420000">
            <a:off x="57150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1" name="Arc 99"/>
          <p:cNvSpPr>
            <a:spLocks/>
          </p:cNvSpPr>
          <p:nvPr/>
        </p:nvSpPr>
        <p:spPr bwMode="auto">
          <a:xfrm rot="18420000">
            <a:off x="7162800" y="3817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801205" y="4800600"/>
            <a:ext cx="290036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Next, we delete 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23750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       ... And Then Deleting 24*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038600" cy="25908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/>
              <a:t>Must merge.</a:t>
            </a:r>
          </a:p>
          <a:p>
            <a:r>
              <a:rPr lang="en-US"/>
              <a:t>Observe </a:t>
            </a:r>
            <a:r>
              <a:rPr lang="en-US">
                <a:solidFill>
                  <a:schemeClr val="accent2"/>
                </a:solidFill>
              </a:rPr>
              <a:t>`</a:t>
            </a:r>
            <a:r>
              <a:rPr lang="en-US" i="1">
                <a:solidFill>
                  <a:schemeClr val="accent2"/>
                </a:solidFill>
              </a:rPr>
              <a:t>toss</a:t>
            </a:r>
            <a:r>
              <a:rPr lang="en-US">
                <a:solidFill>
                  <a:schemeClr val="accent2"/>
                </a:solidFill>
              </a:rPr>
              <a:t>’ </a:t>
            </a:r>
            <a:r>
              <a:rPr lang="en-US"/>
              <a:t>of index entry (on right), and </a:t>
            </a:r>
            <a:r>
              <a:rPr lang="en-US">
                <a:solidFill>
                  <a:schemeClr val="accent2"/>
                </a:solidFill>
              </a:rPr>
              <a:t>`</a:t>
            </a:r>
            <a:r>
              <a:rPr lang="en-US" i="1">
                <a:solidFill>
                  <a:schemeClr val="accent2"/>
                </a:solidFill>
              </a:rPr>
              <a:t>pull down</a:t>
            </a:r>
            <a:r>
              <a:rPr lang="en-US">
                <a:solidFill>
                  <a:schemeClr val="accent2"/>
                </a:solidFill>
              </a:rPr>
              <a:t>’ </a:t>
            </a:r>
            <a:r>
              <a:rPr lang="en-US"/>
              <a:t>of index entry (below).</a:t>
            </a:r>
          </a:p>
        </p:txBody>
      </p:sp>
      <p:sp>
        <p:nvSpPr>
          <p:cNvPr id="35846" name="Freeform 6"/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Freeform 9"/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Freeform 10"/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Freeform 11"/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Freeform 12"/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3" y="0"/>
              </a:cxn>
              <a:cxn ang="0">
                <a:pos x="273" y="236"/>
              </a:cxn>
              <a:cxn ang="0">
                <a:pos x="0" y="236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0" y="0"/>
              </a:cxn>
              <a:cxn ang="0">
                <a:pos x="274" y="0"/>
              </a:cxn>
              <a:cxn ang="0">
                <a:pos x="274" y="236"/>
              </a:cxn>
              <a:cxn ang="0">
                <a:pos x="0" y="236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Freeform 14"/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1" y="0"/>
              </a:cxn>
              <a:cxn ang="0">
                <a:pos x="411" y="295"/>
              </a:cxn>
              <a:cxn ang="0">
                <a:pos x="0" y="295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10" y="0"/>
              </a:cxn>
              <a:cxn ang="0">
                <a:pos x="410" y="295"/>
              </a:cxn>
              <a:cxn ang="0">
                <a:pos x="0" y="295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409" y="0"/>
              </a:cxn>
              <a:cxn ang="0">
                <a:pos x="409" y="295"/>
              </a:cxn>
              <a:cxn ang="0">
                <a:pos x="0" y="295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"/>
              </a:cxn>
              <a:cxn ang="0">
                <a:pos x="0" y="0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/>
            <a:ahLst/>
            <a:cxnLst>
              <a:cxn ang="0">
                <a:pos x="0" y="295"/>
              </a:cxn>
              <a:cxn ang="0">
                <a:pos x="0" y="0"/>
              </a:cxn>
              <a:cxn ang="0">
                <a:pos x="69" y="0"/>
              </a:cxn>
              <a:cxn ang="0">
                <a:pos x="69" y="295"/>
              </a:cxn>
              <a:cxn ang="0">
                <a:pos x="0" y="295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362"/>
              </a:cxn>
              <a:cxn ang="0">
                <a:pos x="376" y="0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0" y="67"/>
              </a:cxn>
              <a:cxn ang="0">
                <a:pos x="41" y="0"/>
              </a:cxn>
              <a:cxn ang="0">
                <a:pos x="72" y="24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347"/>
              </a:cxn>
              <a:cxn ang="0">
                <a:pos x="0" y="0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75" y="66"/>
              </a:cxn>
              <a:cxn ang="0">
                <a:pos x="0" y="25"/>
              </a:cxn>
              <a:cxn ang="0">
                <a:pos x="31" y="0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7" name="Freeform 27"/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0" y="259"/>
              </a:cxn>
              <a:cxn ang="0">
                <a:pos x="0" y="0"/>
              </a:cxn>
            </a:cxnLst>
            <a:rect l="0" t="0" r="r" b="b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8" name="Freeform 28"/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88" y="42"/>
              </a:cxn>
              <a:cxn ang="0">
                <a:pos x="0" y="34"/>
              </a:cxn>
              <a:cxn ang="0">
                <a:pos x="14" y="0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35877" name="Arc 37"/>
          <p:cNvSpPr>
            <a:spLocks/>
          </p:cNvSpPr>
          <p:nvPr/>
        </p:nvSpPr>
        <p:spPr bwMode="auto">
          <a:xfrm rot="18420000">
            <a:off x="44958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 rot="18420000">
            <a:off x="6324600" y="26749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9" name="Freeform 39"/>
          <p:cNvSpPr>
            <a:spLocks/>
          </p:cNvSpPr>
          <p:nvPr/>
        </p:nvSpPr>
        <p:spPr bwMode="auto">
          <a:xfrm>
            <a:off x="280988" y="5875338"/>
            <a:ext cx="3810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39" y="0"/>
              </a:cxn>
              <a:cxn ang="0">
                <a:pos x="239" y="240"/>
              </a:cxn>
              <a:cxn ang="0">
                <a:pos x="0" y="240"/>
              </a:cxn>
            </a:cxnLst>
            <a:rect l="0" t="0" r="r" b="b"/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660400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1" name="Freeform 41"/>
          <p:cNvSpPr>
            <a:spLocks/>
          </p:cNvSpPr>
          <p:nvPr/>
        </p:nvSpPr>
        <p:spPr bwMode="auto">
          <a:xfrm>
            <a:off x="1042988" y="5875338"/>
            <a:ext cx="384175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1" y="0"/>
              </a:cxn>
              <a:cxn ang="0">
                <a:pos x="241" y="240"/>
              </a:cxn>
              <a:cxn ang="0">
                <a:pos x="0" y="240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2" name="Freeform 42"/>
          <p:cNvSpPr>
            <a:spLocks/>
          </p:cNvSpPr>
          <p:nvPr/>
        </p:nvSpPr>
        <p:spPr bwMode="auto">
          <a:xfrm>
            <a:off x="1425575" y="5875338"/>
            <a:ext cx="382588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240" y="0"/>
              </a:cxn>
              <a:cxn ang="0">
                <a:pos x="240" y="240"/>
              </a:cxn>
              <a:cxn ang="0">
                <a:pos x="0" y="240"/>
              </a:cxn>
            </a:cxnLst>
            <a:rect l="0" t="0" r="r" b="b"/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35956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39766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5" name="Freeform 45"/>
          <p:cNvSpPr>
            <a:spLocks/>
          </p:cNvSpPr>
          <p:nvPr/>
        </p:nvSpPr>
        <p:spPr bwMode="auto">
          <a:xfrm>
            <a:off x="435927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6" name="Freeform 46"/>
          <p:cNvSpPr>
            <a:spLocks/>
          </p:cNvSpPr>
          <p:nvPr/>
        </p:nvSpPr>
        <p:spPr bwMode="auto">
          <a:xfrm>
            <a:off x="47402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525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8" name="Freeform 48"/>
          <p:cNvSpPr>
            <a:spLocks/>
          </p:cNvSpPr>
          <p:nvPr/>
        </p:nvSpPr>
        <p:spPr bwMode="auto">
          <a:xfrm>
            <a:off x="563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6016625" y="5888038"/>
            <a:ext cx="382588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0" name="Freeform 50"/>
          <p:cNvSpPr>
            <a:spLocks/>
          </p:cNvSpPr>
          <p:nvPr/>
        </p:nvSpPr>
        <p:spPr bwMode="auto">
          <a:xfrm>
            <a:off x="639762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1" name="Freeform 51"/>
          <p:cNvSpPr>
            <a:spLocks/>
          </p:cNvSpPr>
          <p:nvPr/>
        </p:nvSpPr>
        <p:spPr bwMode="auto">
          <a:xfrm>
            <a:off x="691038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2" name="Freeform 52"/>
          <p:cNvSpPr>
            <a:spLocks/>
          </p:cNvSpPr>
          <p:nvPr/>
        </p:nvSpPr>
        <p:spPr bwMode="auto">
          <a:xfrm>
            <a:off x="729138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3" name="Freeform 53"/>
          <p:cNvSpPr>
            <a:spLocks/>
          </p:cNvSpPr>
          <p:nvPr/>
        </p:nvSpPr>
        <p:spPr bwMode="auto">
          <a:xfrm>
            <a:off x="7673975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4" name="Freeform 54"/>
          <p:cNvSpPr>
            <a:spLocks/>
          </p:cNvSpPr>
          <p:nvPr/>
        </p:nvSpPr>
        <p:spPr bwMode="auto">
          <a:xfrm>
            <a:off x="8056563" y="5888038"/>
            <a:ext cx="381000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39" y="0"/>
              </a:cxn>
              <a:cxn ang="0">
                <a:pos x="239" y="239"/>
              </a:cxn>
              <a:cxn ang="0">
                <a:pos x="0" y="239"/>
              </a:cxn>
            </a:cxnLst>
            <a:rect l="0" t="0" r="r" b="b"/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5" name="Freeform 55"/>
          <p:cNvSpPr>
            <a:spLocks/>
          </p:cNvSpPr>
          <p:nvPr/>
        </p:nvSpPr>
        <p:spPr bwMode="auto">
          <a:xfrm>
            <a:off x="1947863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6" name="Freeform 56"/>
          <p:cNvSpPr>
            <a:spLocks/>
          </p:cNvSpPr>
          <p:nvPr/>
        </p:nvSpPr>
        <p:spPr bwMode="auto">
          <a:xfrm>
            <a:off x="2330450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7" name="Freeform 57"/>
          <p:cNvSpPr>
            <a:spLocks/>
          </p:cNvSpPr>
          <p:nvPr/>
        </p:nvSpPr>
        <p:spPr bwMode="auto">
          <a:xfrm>
            <a:off x="2713038" y="5888038"/>
            <a:ext cx="382587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0" y="0"/>
              </a:cxn>
              <a:cxn ang="0">
                <a:pos x="240" y="239"/>
              </a:cxn>
              <a:cxn ang="0">
                <a:pos x="0" y="23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8" name="Freeform 58"/>
          <p:cNvSpPr>
            <a:spLocks/>
          </p:cNvSpPr>
          <p:nvPr/>
        </p:nvSpPr>
        <p:spPr bwMode="auto">
          <a:xfrm>
            <a:off x="3094038" y="5888038"/>
            <a:ext cx="384175" cy="381000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0" y="0"/>
              </a:cxn>
              <a:cxn ang="0">
                <a:pos x="241" y="0"/>
              </a:cxn>
              <a:cxn ang="0">
                <a:pos x="241" y="239"/>
              </a:cxn>
              <a:cxn ang="0">
                <a:pos x="0" y="23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9" name="Freeform 59"/>
          <p:cNvSpPr>
            <a:spLocks/>
          </p:cNvSpPr>
          <p:nvPr/>
        </p:nvSpPr>
        <p:spPr bwMode="auto">
          <a:xfrm>
            <a:off x="3154363" y="4497388"/>
            <a:ext cx="573087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0" name="Freeform 60"/>
          <p:cNvSpPr>
            <a:spLocks/>
          </p:cNvSpPr>
          <p:nvPr/>
        </p:nvSpPr>
        <p:spPr bwMode="auto">
          <a:xfrm>
            <a:off x="3249613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1" name="Freeform 61"/>
          <p:cNvSpPr>
            <a:spLocks/>
          </p:cNvSpPr>
          <p:nvPr/>
        </p:nvSpPr>
        <p:spPr bwMode="auto">
          <a:xfrm>
            <a:off x="3725863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2" name="Freeform 62"/>
          <p:cNvSpPr>
            <a:spLocks/>
          </p:cNvSpPr>
          <p:nvPr/>
        </p:nvSpPr>
        <p:spPr bwMode="auto">
          <a:xfrm>
            <a:off x="38227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3" name="Freeform 63"/>
          <p:cNvSpPr>
            <a:spLocks/>
          </p:cNvSpPr>
          <p:nvPr/>
        </p:nvSpPr>
        <p:spPr bwMode="auto">
          <a:xfrm>
            <a:off x="4298950" y="4497388"/>
            <a:ext cx="573088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0" y="0"/>
              </a:cxn>
              <a:cxn ang="0">
                <a:pos x="360" y="298"/>
              </a:cxn>
              <a:cxn ang="0">
                <a:pos x="0" y="298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4" name="Freeform 64"/>
          <p:cNvSpPr>
            <a:spLocks/>
          </p:cNvSpPr>
          <p:nvPr/>
        </p:nvSpPr>
        <p:spPr bwMode="auto">
          <a:xfrm>
            <a:off x="43942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5" name="Freeform 65"/>
          <p:cNvSpPr>
            <a:spLocks/>
          </p:cNvSpPr>
          <p:nvPr/>
        </p:nvSpPr>
        <p:spPr bwMode="auto">
          <a:xfrm>
            <a:off x="4870450" y="4497388"/>
            <a:ext cx="57467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361" y="0"/>
              </a:cxn>
              <a:cxn ang="0">
                <a:pos x="361" y="298"/>
              </a:cxn>
              <a:cxn ang="0">
                <a:pos x="0" y="298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6" name="Freeform 66"/>
          <p:cNvSpPr>
            <a:spLocks/>
          </p:cNvSpPr>
          <p:nvPr/>
        </p:nvSpPr>
        <p:spPr bwMode="auto">
          <a:xfrm>
            <a:off x="4967288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"/>
              </a:cxn>
              <a:cxn ang="0">
                <a:pos x="0" y="0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7" name="Freeform 67"/>
          <p:cNvSpPr>
            <a:spLocks/>
          </p:cNvSpPr>
          <p:nvPr/>
        </p:nvSpPr>
        <p:spPr bwMode="auto">
          <a:xfrm>
            <a:off x="5443538" y="4497388"/>
            <a:ext cx="98425" cy="474662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0" y="0"/>
              </a:cxn>
              <a:cxn ang="0">
                <a:pos x="61" y="0"/>
              </a:cxn>
              <a:cxn ang="0">
                <a:pos x="61" y="298"/>
              </a:cxn>
              <a:cxn ang="0">
                <a:pos x="0" y="298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8" name="Freeform 68"/>
          <p:cNvSpPr>
            <a:spLocks/>
          </p:cNvSpPr>
          <p:nvPr/>
        </p:nvSpPr>
        <p:spPr bwMode="auto">
          <a:xfrm>
            <a:off x="1030288" y="4900613"/>
            <a:ext cx="2173287" cy="963612"/>
          </a:xfrm>
          <a:custGeom>
            <a:avLst/>
            <a:gdLst/>
            <a:ahLst/>
            <a:cxnLst>
              <a:cxn ang="0">
                <a:pos x="1368" y="0"/>
              </a:cxn>
              <a:cxn ang="0">
                <a:pos x="0" y="606"/>
              </a:cxn>
              <a:cxn ang="0">
                <a:pos x="1368" y="0"/>
              </a:cxn>
            </a:cxnLst>
            <a:rect l="0" t="0" r="r" b="b"/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9" name="Freeform 69"/>
          <p:cNvSpPr>
            <a:spLocks/>
          </p:cNvSpPr>
          <p:nvPr/>
        </p:nvSpPr>
        <p:spPr bwMode="auto">
          <a:xfrm>
            <a:off x="1030288" y="5788025"/>
            <a:ext cx="123825" cy="76200"/>
          </a:xfrm>
          <a:custGeom>
            <a:avLst/>
            <a:gdLst/>
            <a:ahLst/>
            <a:cxnLst>
              <a:cxn ang="0">
                <a:pos x="77" y="33"/>
              </a:cxn>
              <a:cxn ang="0">
                <a:pos x="0" y="47"/>
              </a:cxn>
              <a:cxn ang="0">
                <a:pos x="61" y="0"/>
              </a:cxn>
              <a:cxn ang="0">
                <a:pos x="77" y="33"/>
              </a:cxn>
            </a:cxnLst>
            <a:rect l="0" t="0" r="r" b="b"/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0" name="Freeform 70"/>
          <p:cNvSpPr>
            <a:spLocks/>
          </p:cNvSpPr>
          <p:nvPr/>
        </p:nvSpPr>
        <p:spPr bwMode="auto">
          <a:xfrm>
            <a:off x="2724150" y="4900613"/>
            <a:ext cx="1039813" cy="963612"/>
          </a:xfrm>
          <a:custGeom>
            <a:avLst/>
            <a:gdLst/>
            <a:ahLst/>
            <a:cxnLst>
              <a:cxn ang="0">
                <a:pos x="654" y="0"/>
              </a:cxn>
              <a:cxn ang="0">
                <a:pos x="0" y="606"/>
              </a:cxn>
              <a:cxn ang="0">
                <a:pos x="654" y="0"/>
              </a:cxn>
            </a:cxnLst>
            <a:rect l="0" t="0" r="r" b="b"/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1" name="Freeform 71"/>
          <p:cNvSpPr>
            <a:spLocks/>
          </p:cNvSpPr>
          <p:nvPr/>
        </p:nvSpPr>
        <p:spPr bwMode="auto">
          <a:xfrm>
            <a:off x="2724150" y="5759450"/>
            <a:ext cx="109538" cy="104775"/>
          </a:xfrm>
          <a:custGeom>
            <a:avLst/>
            <a:gdLst/>
            <a:ahLst/>
            <a:cxnLst>
              <a:cxn ang="0">
                <a:pos x="68" y="28"/>
              </a:cxn>
              <a:cxn ang="0">
                <a:pos x="0" y="65"/>
              </a:cxn>
              <a:cxn ang="0">
                <a:pos x="43" y="0"/>
              </a:cxn>
              <a:cxn ang="0">
                <a:pos x="68" y="28"/>
              </a:cxn>
            </a:cxnLst>
            <a:rect l="0" t="0" r="r" b="b"/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2" name="Freeform 72"/>
          <p:cNvSpPr>
            <a:spLocks/>
          </p:cNvSpPr>
          <p:nvPr/>
        </p:nvSpPr>
        <p:spPr bwMode="auto">
          <a:xfrm>
            <a:off x="4333875" y="4913313"/>
            <a:ext cx="158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6"/>
              </a:cxn>
              <a:cxn ang="0">
                <a:pos x="0" y="0"/>
              </a:cxn>
            </a:cxnLst>
            <a:rect l="0" t="0" r="r" b="b"/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3" name="Freeform 73"/>
          <p:cNvSpPr>
            <a:spLocks/>
          </p:cNvSpPr>
          <p:nvPr/>
        </p:nvSpPr>
        <p:spPr bwMode="auto">
          <a:xfrm>
            <a:off x="4303713" y="5756275"/>
            <a:ext cx="63500" cy="12065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19" y="75"/>
              </a:cxn>
              <a:cxn ang="0">
                <a:pos x="0" y="0"/>
              </a:cxn>
              <a:cxn ang="0">
                <a:pos x="39" y="0"/>
              </a:cxn>
            </a:cxnLst>
            <a:rect l="0" t="0" r="r" b="b"/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4" name="Freeform 74"/>
          <p:cNvSpPr>
            <a:spLocks/>
          </p:cNvSpPr>
          <p:nvPr/>
        </p:nvSpPr>
        <p:spPr bwMode="auto">
          <a:xfrm>
            <a:off x="4918075" y="4913313"/>
            <a:ext cx="108743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606"/>
              </a:cxn>
              <a:cxn ang="0">
                <a:pos x="0" y="0"/>
              </a:cxn>
            </a:cxnLst>
            <a:rect l="0" t="0" r="r" b="b"/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5" name="Freeform 75"/>
          <p:cNvSpPr>
            <a:spLocks/>
          </p:cNvSpPr>
          <p:nvPr/>
        </p:nvSpPr>
        <p:spPr bwMode="auto">
          <a:xfrm>
            <a:off x="5895975" y="5773738"/>
            <a:ext cx="109538" cy="103187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68" y="64"/>
              </a:cxn>
              <a:cxn ang="0">
                <a:pos x="0" y="28"/>
              </a:cxn>
              <a:cxn ang="0">
                <a:pos x="24" y="0"/>
              </a:cxn>
            </a:cxnLst>
            <a:rect l="0" t="0" r="r" b="b"/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6" name="Freeform 76"/>
          <p:cNvSpPr>
            <a:spLocks/>
          </p:cNvSpPr>
          <p:nvPr/>
        </p:nvSpPr>
        <p:spPr bwMode="auto">
          <a:xfrm>
            <a:off x="5478463" y="4913313"/>
            <a:ext cx="2197100" cy="950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3" y="598"/>
              </a:cxn>
              <a:cxn ang="0">
                <a:pos x="0" y="0"/>
              </a:cxn>
            </a:cxnLst>
            <a:rect l="0" t="0" r="r" b="b"/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7" name="Freeform 77"/>
          <p:cNvSpPr>
            <a:spLocks/>
          </p:cNvSpPr>
          <p:nvPr/>
        </p:nvSpPr>
        <p:spPr bwMode="auto">
          <a:xfrm>
            <a:off x="7553325" y="5788025"/>
            <a:ext cx="122238" cy="76200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6" y="47"/>
              </a:cxn>
              <a:cxn ang="0">
                <a:pos x="0" y="35"/>
              </a:cxn>
              <a:cxn ang="0">
                <a:pos x="15" y="0"/>
              </a:cxn>
            </a:cxnLst>
            <a:rect l="0" t="0" r="r" b="b"/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28416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677863" y="5883275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23606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56393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6525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5245100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562768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6021388" y="59182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6891338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273925" y="59070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7643813" y="58943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8024813" y="588327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1978025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2728913" y="58943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2157413" y="4338638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080000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875088" y="456406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325813" y="4564063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4459288" y="457517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35937" name="Line 97"/>
          <p:cNvSpPr>
            <a:spLocks noChangeShapeType="1"/>
          </p:cNvSpPr>
          <p:nvPr/>
        </p:nvSpPr>
        <p:spPr bwMode="auto">
          <a:xfrm>
            <a:off x="2438400" y="4191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8" name="Arc 98"/>
          <p:cNvSpPr>
            <a:spLocks/>
          </p:cNvSpPr>
          <p:nvPr/>
        </p:nvSpPr>
        <p:spPr bwMode="auto">
          <a:xfrm rot="18420000">
            <a:off x="17526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9" name="Arc 99"/>
          <p:cNvSpPr>
            <a:spLocks/>
          </p:cNvSpPr>
          <p:nvPr/>
        </p:nvSpPr>
        <p:spPr bwMode="auto">
          <a:xfrm rot="18420000">
            <a:off x="34290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0" name="Arc 100"/>
          <p:cNvSpPr>
            <a:spLocks/>
          </p:cNvSpPr>
          <p:nvPr/>
        </p:nvSpPr>
        <p:spPr bwMode="auto">
          <a:xfrm rot="18420000">
            <a:off x="50292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1" name="Arc 101"/>
          <p:cNvSpPr>
            <a:spLocks/>
          </p:cNvSpPr>
          <p:nvPr/>
        </p:nvSpPr>
        <p:spPr bwMode="auto">
          <a:xfrm rot="18420000">
            <a:off x="6629400" y="5646738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151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Example of Non-leaf Re-distribution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4076700"/>
          </a:xfrm>
          <a:noFill/>
          <a:ln/>
        </p:spPr>
        <p:txBody>
          <a:bodyPr/>
          <a:lstStyle/>
          <a:p>
            <a:r>
              <a:rPr lang="en-US"/>
              <a:t>Tree is shown below </a:t>
            </a:r>
            <a:r>
              <a:rPr lang="en-US" i="1"/>
              <a:t>during deletion </a:t>
            </a:r>
            <a:r>
              <a:rPr lang="en-US"/>
              <a:t>of 24*. (What could be a possible initial tree?)</a:t>
            </a:r>
          </a:p>
          <a:p>
            <a:r>
              <a:rPr lang="en-US"/>
              <a:t>In contrast to previous example, can re-distribute entry from left child of root to right child.  </a:t>
            </a:r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4508500" y="4365625"/>
            <a:ext cx="452438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4" y="0"/>
              </a:cxn>
              <a:cxn ang="0">
                <a:pos x="284" y="257"/>
              </a:cxn>
              <a:cxn ang="0">
                <a:pos x="0" y="257"/>
              </a:cxn>
            </a:cxnLst>
            <a:rect l="0" t="0" r="r" b="b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4584700" y="4365625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4959350" y="4365625"/>
            <a:ext cx="454025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5" y="0"/>
              </a:cxn>
              <a:cxn ang="0">
                <a:pos x="285" y="257"/>
              </a:cxn>
              <a:cxn ang="0">
                <a:pos x="0" y="257"/>
              </a:cxn>
            </a:cxnLst>
            <a:rect l="0" t="0" r="r" b="b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5033963" y="4365625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5486400" y="4365625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2354263" y="5240338"/>
            <a:ext cx="454025" cy="407987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  <a:cxn ang="0">
                <a:pos x="285" y="0"/>
              </a:cxn>
              <a:cxn ang="0">
                <a:pos x="285" y="256"/>
              </a:cxn>
              <a:cxn ang="0">
                <a:pos x="0" y="256"/>
              </a:cxn>
            </a:cxnLst>
            <a:rect l="0" t="0" r="r" b="b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Freeform 12"/>
          <p:cNvSpPr>
            <a:spLocks/>
          </p:cNvSpPr>
          <p:nvPr/>
        </p:nvSpPr>
        <p:spPr bwMode="auto">
          <a:xfrm>
            <a:off x="2430463" y="5240338"/>
            <a:ext cx="1587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0" y="0"/>
              </a:cxn>
            </a:cxnLst>
            <a:rect l="0" t="0" r="r" b="b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Freeform 13"/>
          <p:cNvSpPr>
            <a:spLocks/>
          </p:cNvSpPr>
          <p:nvPr/>
        </p:nvSpPr>
        <p:spPr bwMode="auto">
          <a:xfrm>
            <a:off x="2806700" y="5240338"/>
            <a:ext cx="454025" cy="407987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  <a:cxn ang="0">
                <a:pos x="285" y="0"/>
              </a:cxn>
              <a:cxn ang="0">
                <a:pos x="285" y="256"/>
              </a:cxn>
              <a:cxn ang="0">
                <a:pos x="0" y="256"/>
              </a:cxn>
            </a:cxnLst>
            <a:rect l="0" t="0" r="r" b="b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2882900" y="5240338"/>
            <a:ext cx="1588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0" y="0"/>
              </a:cxn>
            </a:cxnLst>
            <a:rect l="0" t="0" r="r" b="b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Freeform 15"/>
          <p:cNvSpPr>
            <a:spLocks/>
          </p:cNvSpPr>
          <p:nvPr/>
        </p:nvSpPr>
        <p:spPr bwMode="auto">
          <a:xfrm>
            <a:off x="3259138" y="5240338"/>
            <a:ext cx="450850" cy="407987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  <a:cxn ang="0">
                <a:pos x="283" y="0"/>
              </a:cxn>
              <a:cxn ang="0">
                <a:pos x="283" y="256"/>
              </a:cxn>
              <a:cxn ang="0">
                <a:pos x="0" y="256"/>
              </a:cxn>
            </a:cxnLst>
            <a:rect l="0" t="0" r="r" b="b"/>
            <a:pathLst>
              <a:path w="284" h="257">
                <a:moveTo>
                  <a:pt x="0" y="256"/>
                </a:moveTo>
                <a:lnTo>
                  <a:pt x="0" y="0"/>
                </a:lnTo>
                <a:lnTo>
                  <a:pt x="283" y="0"/>
                </a:lnTo>
                <a:lnTo>
                  <a:pt x="283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Freeform 16"/>
          <p:cNvSpPr>
            <a:spLocks/>
          </p:cNvSpPr>
          <p:nvPr/>
        </p:nvSpPr>
        <p:spPr bwMode="auto">
          <a:xfrm>
            <a:off x="3332163" y="5240338"/>
            <a:ext cx="1587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0" y="0"/>
              </a:cxn>
            </a:cxnLst>
            <a:rect l="0" t="0" r="r" b="b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3708400" y="5240338"/>
            <a:ext cx="452438" cy="407987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  <a:cxn ang="0">
                <a:pos x="284" y="0"/>
              </a:cxn>
              <a:cxn ang="0">
                <a:pos x="284" y="256"/>
              </a:cxn>
              <a:cxn ang="0">
                <a:pos x="0" y="256"/>
              </a:cxn>
            </a:cxnLst>
            <a:rect l="0" t="0" r="r" b="b"/>
            <a:pathLst>
              <a:path w="285" h="257">
                <a:moveTo>
                  <a:pt x="0" y="256"/>
                </a:moveTo>
                <a:lnTo>
                  <a:pt x="0" y="0"/>
                </a:lnTo>
                <a:lnTo>
                  <a:pt x="284" y="0"/>
                </a:lnTo>
                <a:lnTo>
                  <a:pt x="284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3784600" y="5240338"/>
            <a:ext cx="1588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"/>
              </a:cxn>
              <a:cxn ang="0">
                <a:pos x="0" y="0"/>
              </a:cxn>
            </a:cxnLst>
            <a:rect l="0" t="0" r="r" b="b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Freeform 19"/>
          <p:cNvSpPr>
            <a:spLocks/>
          </p:cNvSpPr>
          <p:nvPr/>
        </p:nvSpPr>
        <p:spPr bwMode="auto">
          <a:xfrm>
            <a:off x="4159250" y="5240338"/>
            <a:ext cx="79375" cy="407987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0" y="0"/>
              </a:cxn>
              <a:cxn ang="0">
                <a:pos x="49" y="0"/>
              </a:cxn>
              <a:cxn ang="0">
                <a:pos x="49" y="256"/>
              </a:cxn>
              <a:cxn ang="0">
                <a:pos x="0" y="256"/>
              </a:cxn>
            </a:cxnLst>
            <a:rect l="0" t="0" r="r" b="b"/>
            <a:pathLst>
              <a:path w="50" h="257">
                <a:moveTo>
                  <a:pt x="0" y="256"/>
                </a:moveTo>
                <a:lnTo>
                  <a:pt x="0" y="0"/>
                </a:lnTo>
                <a:lnTo>
                  <a:pt x="49" y="0"/>
                </a:lnTo>
                <a:lnTo>
                  <a:pt x="49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8" name="Freeform 20"/>
          <p:cNvSpPr>
            <a:spLocks/>
          </p:cNvSpPr>
          <p:nvPr/>
        </p:nvSpPr>
        <p:spPr bwMode="auto">
          <a:xfrm>
            <a:off x="766763" y="5588000"/>
            <a:ext cx="1627187" cy="476250"/>
          </a:xfrm>
          <a:custGeom>
            <a:avLst/>
            <a:gdLst/>
            <a:ahLst/>
            <a:cxnLst>
              <a:cxn ang="0">
                <a:pos x="1024" y="0"/>
              </a:cxn>
              <a:cxn ang="0">
                <a:pos x="0" y="299"/>
              </a:cxn>
              <a:cxn ang="0">
                <a:pos x="1024" y="0"/>
              </a:cxn>
            </a:cxnLst>
            <a:rect l="0" t="0" r="r" b="b"/>
            <a:pathLst>
              <a:path w="1025" h="300">
                <a:moveTo>
                  <a:pt x="1024" y="0"/>
                </a:moveTo>
                <a:lnTo>
                  <a:pt x="0" y="299"/>
                </a:lnTo>
                <a:lnTo>
                  <a:pt x="10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9" name="Freeform 21"/>
          <p:cNvSpPr>
            <a:spLocks/>
          </p:cNvSpPr>
          <p:nvPr/>
        </p:nvSpPr>
        <p:spPr bwMode="auto">
          <a:xfrm>
            <a:off x="2016125" y="5595938"/>
            <a:ext cx="811213" cy="460375"/>
          </a:xfrm>
          <a:custGeom>
            <a:avLst/>
            <a:gdLst/>
            <a:ahLst/>
            <a:cxnLst>
              <a:cxn ang="0">
                <a:pos x="510" y="0"/>
              </a:cxn>
              <a:cxn ang="0">
                <a:pos x="0" y="289"/>
              </a:cxn>
              <a:cxn ang="0">
                <a:pos x="510" y="0"/>
              </a:cxn>
            </a:cxnLst>
            <a:rect l="0" t="0" r="r" b="b"/>
            <a:pathLst>
              <a:path w="511" h="290">
                <a:moveTo>
                  <a:pt x="510" y="0"/>
                </a:moveTo>
                <a:lnTo>
                  <a:pt x="0" y="289"/>
                </a:lnTo>
                <a:lnTo>
                  <a:pt x="5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0" name="Freeform 22"/>
          <p:cNvSpPr>
            <a:spLocks/>
          </p:cNvSpPr>
          <p:nvPr/>
        </p:nvSpPr>
        <p:spPr bwMode="auto">
          <a:xfrm>
            <a:off x="2016125" y="5984875"/>
            <a:ext cx="95250" cy="71438"/>
          </a:xfrm>
          <a:custGeom>
            <a:avLst/>
            <a:gdLst/>
            <a:ahLst/>
            <a:cxnLst>
              <a:cxn ang="0">
                <a:pos x="59" y="29"/>
              </a:cxn>
              <a:cxn ang="0">
                <a:pos x="0" y="44"/>
              </a:cxn>
              <a:cxn ang="0">
                <a:pos x="46" y="0"/>
              </a:cxn>
              <a:cxn ang="0">
                <a:pos x="59" y="29"/>
              </a:cxn>
            </a:cxnLst>
            <a:rect l="0" t="0" r="r" b="b"/>
            <a:pathLst>
              <a:path w="60" h="45">
                <a:moveTo>
                  <a:pt x="59" y="29"/>
                </a:moveTo>
                <a:lnTo>
                  <a:pt x="0" y="44"/>
                </a:lnTo>
                <a:lnTo>
                  <a:pt x="46" y="0"/>
                </a:lnTo>
                <a:lnTo>
                  <a:pt x="5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1" name="Freeform 23"/>
          <p:cNvSpPr>
            <a:spLocks/>
          </p:cNvSpPr>
          <p:nvPr/>
        </p:nvSpPr>
        <p:spPr bwMode="auto">
          <a:xfrm>
            <a:off x="3259138" y="5607050"/>
            <a:ext cx="19050" cy="449263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0" y="282"/>
              </a:cxn>
              <a:cxn ang="0">
                <a:pos x="11" y="0"/>
              </a:cxn>
            </a:cxnLst>
            <a:rect l="0" t="0" r="r" b="b"/>
            <a:pathLst>
              <a:path w="12" h="283">
                <a:moveTo>
                  <a:pt x="11" y="0"/>
                </a:moveTo>
                <a:lnTo>
                  <a:pt x="0" y="282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2" name="Freeform 24"/>
          <p:cNvSpPr>
            <a:spLocks/>
          </p:cNvSpPr>
          <p:nvPr/>
        </p:nvSpPr>
        <p:spPr bwMode="auto">
          <a:xfrm>
            <a:off x="3238500" y="5951538"/>
            <a:ext cx="47625" cy="104775"/>
          </a:xfrm>
          <a:custGeom>
            <a:avLst/>
            <a:gdLst/>
            <a:ahLst/>
            <a:cxnLst>
              <a:cxn ang="0">
                <a:pos x="29" y="2"/>
              </a:cxn>
              <a:cxn ang="0">
                <a:pos x="12" y="65"/>
              </a:cxn>
              <a:cxn ang="0">
                <a:pos x="0" y="0"/>
              </a:cxn>
              <a:cxn ang="0">
                <a:pos x="29" y="2"/>
              </a:cxn>
            </a:cxnLst>
            <a:rect l="0" t="0" r="r" b="b"/>
            <a:pathLst>
              <a:path w="30" h="66">
                <a:moveTo>
                  <a:pt x="29" y="2"/>
                </a:moveTo>
                <a:lnTo>
                  <a:pt x="12" y="65"/>
                </a:lnTo>
                <a:lnTo>
                  <a:pt x="0" y="0"/>
                </a:lnTo>
                <a:lnTo>
                  <a:pt x="29" y="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Freeform 25"/>
          <p:cNvSpPr>
            <a:spLocks/>
          </p:cNvSpPr>
          <p:nvPr/>
        </p:nvSpPr>
        <p:spPr bwMode="auto">
          <a:xfrm>
            <a:off x="3756025" y="5607050"/>
            <a:ext cx="792163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8" y="275"/>
              </a:cxn>
              <a:cxn ang="0">
                <a:pos x="0" y="0"/>
              </a:cxn>
            </a:cxnLst>
            <a:rect l="0" t="0" r="r" b="b"/>
            <a:pathLst>
              <a:path w="499" h="276">
                <a:moveTo>
                  <a:pt x="0" y="0"/>
                </a:moveTo>
                <a:lnTo>
                  <a:pt x="498" y="2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4" name="Freeform 26"/>
          <p:cNvSpPr>
            <a:spLocks/>
          </p:cNvSpPr>
          <p:nvPr/>
        </p:nvSpPr>
        <p:spPr bwMode="auto">
          <a:xfrm>
            <a:off x="4452938" y="5975350"/>
            <a:ext cx="95250" cy="698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59" y="43"/>
              </a:cxn>
              <a:cxn ang="0">
                <a:pos x="0" y="28"/>
              </a:cxn>
              <a:cxn ang="0">
                <a:pos x="13" y="0"/>
              </a:cxn>
            </a:cxnLst>
            <a:rect l="0" t="0" r="r" b="b"/>
            <a:pathLst>
              <a:path w="60" h="44">
                <a:moveTo>
                  <a:pt x="13" y="0"/>
                </a:moveTo>
                <a:lnTo>
                  <a:pt x="59" y="43"/>
                </a:lnTo>
                <a:lnTo>
                  <a:pt x="0" y="2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5" name="Freeform 27"/>
          <p:cNvSpPr>
            <a:spLocks/>
          </p:cNvSpPr>
          <p:nvPr/>
        </p:nvSpPr>
        <p:spPr bwMode="auto">
          <a:xfrm>
            <a:off x="3230563" y="4711700"/>
            <a:ext cx="1317625" cy="509588"/>
          </a:xfrm>
          <a:custGeom>
            <a:avLst/>
            <a:gdLst/>
            <a:ahLst/>
            <a:cxnLst>
              <a:cxn ang="0">
                <a:pos x="829" y="0"/>
              </a:cxn>
              <a:cxn ang="0">
                <a:pos x="0" y="320"/>
              </a:cxn>
              <a:cxn ang="0">
                <a:pos x="829" y="0"/>
              </a:cxn>
            </a:cxnLst>
            <a:rect l="0" t="0" r="r" b="b"/>
            <a:pathLst>
              <a:path w="830" h="321">
                <a:moveTo>
                  <a:pt x="829" y="0"/>
                </a:moveTo>
                <a:lnTo>
                  <a:pt x="0" y="320"/>
                </a:lnTo>
                <a:lnTo>
                  <a:pt x="8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6" name="Freeform 28"/>
          <p:cNvSpPr>
            <a:spLocks/>
          </p:cNvSpPr>
          <p:nvPr/>
        </p:nvSpPr>
        <p:spPr bwMode="auto">
          <a:xfrm>
            <a:off x="3230563" y="5162550"/>
            <a:ext cx="96837" cy="58738"/>
          </a:xfrm>
          <a:custGeom>
            <a:avLst/>
            <a:gdLst/>
            <a:ahLst/>
            <a:cxnLst>
              <a:cxn ang="0">
                <a:pos x="60" y="30"/>
              </a:cxn>
              <a:cxn ang="0">
                <a:pos x="0" y="36"/>
              </a:cxn>
              <a:cxn ang="0">
                <a:pos x="51" y="0"/>
              </a:cxn>
              <a:cxn ang="0">
                <a:pos x="60" y="30"/>
              </a:cxn>
            </a:cxnLst>
            <a:rect l="0" t="0" r="r" b="b"/>
            <a:pathLst>
              <a:path w="61" h="37">
                <a:moveTo>
                  <a:pt x="60" y="30"/>
                </a:moveTo>
                <a:lnTo>
                  <a:pt x="0" y="36"/>
                </a:lnTo>
                <a:lnTo>
                  <a:pt x="51" y="0"/>
                </a:lnTo>
                <a:lnTo>
                  <a:pt x="60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7" name="Freeform 29"/>
          <p:cNvSpPr>
            <a:spLocks/>
          </p:cNvSpPr>
          <p:nvPr/>
        </p:nvSpPr>
        <p:spPr bwMode="auto">
          <a:xfrm>
            <a:off x="5411788" y="4365625"/>
            <a:ext cx="45243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4" y="0"/>
              </a:cxn>
              <a:cxn ang="0">
                <a:pos x="284" y="257"/>
              </a:cxn>
              <a:cxn ang="0">
                <a:pos x="0" y="257"/>
              </a:cxn>
            </a:cxnLst>
            <a:rect l="0" t="0" r="r" b="b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8" name="Freeform 30"/>
          <p:cNvSpPr>
            <a:spLocks/>
          </p:cNvSpPr>
          <p:nvPr/>
        </p:nvSpPr>
        <p:spPr bwMode="auto">
          <a:xfrm>
            <a:off x="5862638" y="4365625"/>
            <a:ext cx="45243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4" y="0"/>
              </a:cxn>
              <a:cxn ang="0">
                <a:pos x="284" y="257"/>
              </a:cxn>
              <a:cxn ang="0">
                <a:pos x="0" y="257"/>
              </a:cxn>
            </a:cxnLst>
            <a:rect l="0" t="0" r="r" b="b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9" name="Freeform 31"/>
          <p:cNvSpPr>
            <a:spLocks/>
          </p:cNvSpPr>
          <p:nvPr/>
        </p:nvSpPr>
        <p:spPr bwMode="auto">
          <a:xfrm>
            <a:off x="5937250" y="4365625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0" name="Freeform 32"/>
          <p:cNvSpPr>
            <a:spLocks/>
          </p:cNvSpPr>
          <p:nvPr/>
        </p:nvSpPr>
        <p:spPr bwMode="auto">
          <a:xfrm>
            <a:off x="6313488" y="4365625"/>
            <a:ext cx="7778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48" y="0"/>
              </a:cxn>
              <a:cxn ang="0">
                <a:pos x="48" y="257"/>
              </a:cxn>
              <a:cxn ang="0">
                <a:pos x="0" y="257"/>
              </a:cxn>
            </a:cxnLst>
            <a:rect l="0" t="0" r="r" b="b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1" name="Freeform 33"/>
          <p:cNvSpPr>
            <a:spLocks/>
          </p:cNvSpPr>
          <p:nvPr/>
        </p:nvSpPr>
        <p:spPr bwMode="auto">
          <a:xfrm>
            <a:off x="6754813" y="5168900"/>
            <a:ext cx="454025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5" y="0"/>
              </a:cxn>
              <a:cxn ang="0">
                <a:pos x="285" y="257"/>
              </a:cxn>
              <a:cxn ang="0">
                <a:pos x="0" y="257"/>
              </a:cxn>
            </a:cxnLst>
            <a:rect l="0" t="0" r="r" b="b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6831013" y="5168900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3" name="Freeform 35"/>
          <p:cNvSpPr>
            <a:spLocks/>
          </p:cNvSpPr>
          <p:nvPr/>
        </p:nvSpPr>
        <p:spPr bwMode="auto">
          <a:xfrm>
            <a:off x="7207250" y="5168900"/>
            <a:ext cx="454025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5" y="0"/>
              </a:cxn>
              <a:cxn ang="0">
                <a:pos x="285" y="257"/>
              </a:cxn>
              <a:cxn ang="0">
                <a:pos x="0" y="257"/>
              </a:cxn>
            </a:cxnLst>
            <a:rect l="0" t="0" r="r" b="b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4" name="Freeform 36"/>
          <p:cNvSpPr>
            <a:spLocks/>
          </p:cNvSpPr>
          <p:nvPr/>
        </p:nvSpPr>
        <p:spPr bwMode="auto">
          <a:xfrm>
            <a:off x="7283450" y="5168900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5" name="Freeform 37"/>
          <p:cNvSpPr>
            <a:spLocks/>
          </p:cNvSpPr>
          <p:nvPr/>
        </p:nvSpPr>
        <p:spPr bwMode="auto">
          <a:xfrm>
            <a:off x="7659688" y="5168900"/>
            <a:ext cx="45243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4" y="0"/>
              </a:cxn>
              <a:cxn ang="0">
                <a:pos x="284" y="257"/>
              </a:cxn>
              <a:cxn ang="0">
                <a:pos x="0" y="257"/>
              </a:cxn>
            </a:cxnLst>
            <a:rect l="0" t="0" r="r" b="b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6" name="Freeform 38"/>
          <p:cNvSpPr>
            <a:spLocks/>
          </p:cNvSpPr>
          <p:nvPr/>
        </p:nvSpPr>
        <p:spPr bwMode="auto">
          <a:xfrm>
            <a:off x="7732713" y="5168900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7" name="Freeform 39"/>
          <p:cNvSpPr>
            <a:spLocks/>
          </p:cNvSpPr>
          <p:nvPr/>
        </p:nvSpPr>
        <p:spPr bwMode="auto">
          <a:xfrm>
            <a:off x="8110538" y="5168900"/>
            <a:ext cx="45243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284" y="0"/>
              </a:cxn>
              <a:cxn ang="0">
                <a:pos x="284" y="257"/>
              </a:cxn>
              <a:cxn ang="0">
                <a:pos x="0" y="257"/>
              </a:cxn>
            </a:cxnLst>
            <a:rect l="0" t="0" r="r" b="b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8" name="Freeform 40"/>
          <p:cNvSpPr>
            <a:spLocks/>
          </p:cNvSpPr>
          <p:nvPr/>
        </p:nvSpPr>
        <p:spPr bwMode="auto">
          <a:xfrm>
            <a:off x="8185150" y="5168900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7"/>
              </a:cxn>
              <a:cxn ang="0">
                <a:pos x="0" y="0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9" name="Freeform 41"/>
          <p:cNvSpPr>
            <a:spLocks/>
          </p:cNvSpPr>
          <p:nvPr/>
        </p:nvSpPr>
        <p:spPr bwMode="auto">
          <a:xfrm>
            <a:off x="8561388" y="5168900"/>
            <a:ext cx="77787" cy="409575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0" y="0"/>
              </a:cxn>
              <a:cxn ang="0">
                <a:pos x="48" y="0"/>
              </a:cxn>
              <a:cxn ang="0">
                <a:pos x="48" y="257"/>
              </a:cxn>
              <a:cxn ang="0">
                <a:pos x="0" y="257"/>
              </a:cxn>
            </a:cxnLst>
            <a:rect l="0" t="0" r="r" b="b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0" name="Freeform 42"/>
          <p:cNvSpPr>
            <a:spLocks/>
          </p:cNvSpPr>
          <p:nvPr/>
        </p:nvSpPr>
        <p:spPr bwMode="auto">
          <a:xfrm>
            <a:off x="4187825" y="5595938"/>
            <a:ext cx="1535113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6" y="289"/>
              </a:cxn>
              <a:cxn ang="0">
                <a:pos x="0" y="0"/>
              </a:cxn>
            </a:cxnLst>
            <a:rect l="0" t="0" r="r" b="b"/>
            <a:pathLst>
              <a:path w="967" h="290">
                <a:moveTo>
                  <a:pt x="0" y="0"/>
                </a:moveTo>
                <a:lnTo>
                  <a:pt x="966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1" name="Freeform 43"/>
          <p:cNvSpPr>
            <a:spLocks/>
          </p:cNvSpPr>
          <p:nvPr/>
        </p:nvSpPr>
        <p:spPr bwMode="auto">
          <a:xfrm>
            <a:off x="6784975" y="5514975"/>
            <a:ext cx="169863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" y="333"/>
              </a:cxn>
              <a:cxn ang="0">
                <a:pos x="0" y="0"/>
              </a:cxn>
            </a:cxnLst>
            <a:rect l="0" t="0" r="r" b="b"/>
            <a:pathLst>
              <a:path w="107" h="334">
                <a:moveTo>
                  <a:pt x="0" y="0"/>
                </a:moveTo>
                <a:lnTo>
                  <a:pt x="106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2" name="Freeform 44"/>
          <p:cNvSpPr>
            <a:spLocks/>
          </p:cNvSpPr>
          <p:nvPr/>
        </p:nvSpPr>
        <p:spPr bwMode="auto">
          <a:xfrm>
            <a:off x="6899275" y="5940425"/>
            <a:ext cx="55563" cy="104775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34" y="65"/>
              </a:cxn>
              <a:cxn ang="0">
                <a:pos x="0" y="10"/>
              </a:cxn>
              <a:cxn ang="0">
                <a:pos x="29" y="0"/>
              </a:cxn>
            </a:cxnLst>
            <a:rect l="0" t="0" r="r" b="b"/>
            <a:pathLst>
              <a:path w="35" h="66">
                <a:moveTo>
                  <a:pt x="29" y="0"/>
                </a:moveTo>
                <a:lnTo>
                  <a:pt x="34" y="65"/>
                </a:lnTo>
                <a:lnTo>
                  <a:pt x="0" y="10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3" name="Freeform 45"/>
          <p:cNvSpPr>
            <a:spLocks/>
          </p:cNvSpPr>
          <p:nvPr/>
        </p:nvSpPr>
        <p:spPr bwMode="auto">
          <a:xfrm>
            <a:off x="7235825" y="5526088"/>
            <a:ext cx="1185863" cy="519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6" y="326"/>
              </a:cxn>
              <a:cxn ang="0">
                <a:pos x="0" y="0"/>
              </a:cxn>
            </a:cxnLst>
            <a:rect l="0" t="0" r="r" b="b"/>
            <a:pathLst>
              <a:path w="747" h="327">
                <a:moveTo>
                  <a:pt x="0" y="0"/>
                </a:moveTo>
                <a:lnTo>
                  <a:pt x="746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4" name="Freeform 46"/>
          <p:cNvSpPr>
            <a:spLocks/>
          </p:cNvSpPr>
          <p:nvPr/>
        </p:nvSpPr>
        <p:spPr bwMode="auto">
          <a:xfrm>
            <a:off x="8323263" y="5983288"/>
            <a:ext cx="98425" cy="61912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61" y="38"/>
              </a:cxn>
              <a:cxn ang="0">
                <a:pos x="0" y="30"/>
              </a:cxn>
              <a:cxn ang="0">
                <a:pos x="12" y="0"/>
              </a:cxn>
            </a:cxnLst>
            <a:rect l="0" t="0" r="r" b="b"/>
            <a:pathLst>
              <a:path w="62" h="39">
                <a:moveTo>
                  <a:pt x="12" y="0"/>
                </a:moveTo>
                <a:lnTo>
                  <a:pt x="61" y="38"/>
                </a:lnTo>
                <a:lnTo>
                  <a:pt x="0" y="3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5" name="Freeform 47"/>
          <p:cNvSpPr>
            <a:spLocks/>
          </p:cNvSpPr>
          <p:nvPr/>
        </p:nvSpPr>
        <p:spPr bwMode="auto">
          <a:xfrm>
            <a:off x="4986338" y="4722813"/>
            <a:ext cx="2033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0" y="269"/>
              </a:cxn>
              <a:cxn ang="0">
                <a:pos x="0" y="0"/>
              </a:cxn>
            </a:cxnLst>
            <a:rect l="0" t="0" r="r" b="b"/>
            <a:pathLst>
              <a:path w="1281" h="270">
                <a:moveTo>
                  <a:pt x="0" y="0"/>
                </a:moveTo>
                <a:lnTo>
                  <a:pt x="128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6" name="Freeform 48"/>
          <p:cNvSpPr>
            <a:spLocks/>
          </p:cNvSpPr>
          <p:nvPr/>
        </p:nvSpPr>
        <p:spPr bwMode="auto">
          <a:xfrm>
            <a:off x="6919913" y="5105400"/>
            <a:ext cx="100012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2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3" h="32">
                <a:moveTo>
                  <a:pt x="6" y="0"/>
                </a:moveTo>
                <a:lnTo>
                  <a:pt x="62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900488" y="3943350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2905125" y="524986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2471738" y="5249863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3319463" y="52403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3816350" y="52403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</a:t>
            </a:r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4605338" y="437515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6862763" y="51895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52400" y="6003925"/>
            <a:ext cx="8897938" cy="398463"/>
            <a:chOff x="96" y="3782"/>
            <a:chExt cx="5605" cy="251"/>
          </a:xfrm>
        </p:grpSpPr>
        <p:sp>
          <p:nvSpPr>
            <p:cNvPr id="37944" name="Freeform 56"/>
            <p:cNvSpPr>
              <a:spLocks/>
            </p:cNvSpPr>
            <p:nvPr/>
          </p:nvSpPr>
          <p:spPr bwMode="auto">
            <a:xfrm>
              <a:off x="16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5" name="Freeform 57"/>
            <p:cNvSpPr>
              <a:spLocks/>
            </p:cNvSpPr>
            <p:nvPr/>
          </p:nvSpPr>
          <p:spPr bwMode="auto">
            <a:xfrm>
              <a:off x="187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>
              <a:off x="206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7" name="Freeform 59"/>
            <p:cNvSpPr>
              <a:spLocks/>
            </p:cNvSpPr>
            <p:nvPr/>
          </p:nvSpPr>
          <p:spPr bwMode="auto">
            <a:xfrm>
              <a:off x="2254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8" name="Freeform 60"/>
            <p:cNvSpPr>
              <a:spLocks/>
            </p:cNvSpPr>
            <p:nvPr/>
          </p:nvSpPr>
          <p:spPr bwMode="auto">
            <a:xfrm>
              <a:off x="249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9" name="Freeform 61"/>
            <p:cNvSpPr>
              <a:spLocks/>
            </p:cNvSpPr>
            <p:nvPr/>
          </p:nvSpPr>
          <p:spPr bwMode="auto">
            <a:xfrm>
              <a:off x="268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0" name="Freeform 62"/>
            <p:cNvSpPr>
              <a:spLocks/>
            </p:cNvSpPr>
            <p:nvPr/>
          </p:nvSpPr>
          <p:spPr bwMode="auto">
            <a:xfrm>
              <a:off x="287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1" name="Freeform 63"/>
            <p:cNvSpPr>
              <a:spLocks/>
            </p:cNvSpPr>
            <p:nvPr/>
          </p:nvSpPr>
          <p:spPr bwMode="auto">
            <a:xfrm>
              <a:off x="3060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rect l="0" t="0" r="r" b="b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2" name="Freeform 64"/>
            <p:cNvSpPr>
              <a:spLocks/>
            </p:cNvSpPr>
            <p:nvPr/>
          </p:nvSpPr>
          <p:spPr bwMode="auto">
            <a:xfrm>
              <a:off x="5458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3" name="Freeform 65"/>
            <p:cNvSpPr>
              <a:spLocks/>
            </p:cNvSpPr>
            <p:nvPr/>
          </p:nvSpPr>
          <p:spPr bwMode="auto">
            <a:xfrm>
              <a:off x="32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4" name="Freeform 66"/>
            <p:cNvSpPr>
              <a:spLocks/>
            </p:cNvSpPr>
            <p:nvPr/>
          </p:nvSpPr>
          <p:spPr bwMode="auto">
            <a:xfrm>
              <a:off x="483" y="3789"/>
              <a:ext cx="62" cy="31"/>
            </a:xfrm>
            <a:custGeom>
              <a:avLst/>
              <a:gdLst/>
              <a:ahLst/>
              <a:cxnLst>
                <a:cxn ang="0">
                  <a:pos x="61" y="29"/>
                </a:cxn>
                <a:cxn ang="0">
                  <a:pos x="0" y="30"/>
                </a:cxn>
                <a:cxn ang="0">
                  <a:pos x="53" y="0"/>
                </a:cxn>
                <a:cxn ang="0">
                  <a:pos x="61" y="29"/>
                </a:cxn>
              </a:cxnLst>
              <a:rect l="0" t="0" r="r" b="b"/>
              <a:pathLst>
                <a:path w="62" h="31">
                  <a:moveTo>
                    <a:pt x="61" y="29"/>
                  </a:moveTo>
                  <a:lnTo>
                    <a:pt x="0" y="30"/>
                  </a:lnTo>
                  <a:lnTo>
                    <a:pt x="53" y="0"/>
                  </a:lnTo>
                  <a:lnTo>
                    <a:pt x="61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5" name="Freeform 67"/>
            <p:cNvSpPr>
              <a:spLocks/>
            </p:cNvSpPr>
            <p:nvPr/>
          </p:nvSpPr>
          <p:spPr bwMode="auto">
            <a:xfrm>
              <a:off x="4890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6" name="Freeform 68"/>
            <p:cNvSpPr>
              <a:spLocks/>
            </p:cNvSpPr>
            <p:nvPr/>
          </p:nvSpPr>
          <p:spPr bwMode="auto">
            <a:xfrm>
              <a:off x="5079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7" name="Freeform 69"/>
            <p:cNvSpPr>
              <a:spLocks/>
            </p:cNvSpPr>
            <p:nvPr/>
          </p:nvSpPr>
          <p:spPr bwMode="auto">
            <a:xfrm>
              <a:off x="5268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8" name="Freeform 70"/>
            <p:cNvSpPr>
              <a:spLocks/>
            </p:cNvSpPr>
            <p:nvPr/>
          </p:nvSpPr>
          <p:spPr bwMode="auto">
            <a:xfrm>
              <a:off x="40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4274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rect l="0" t="0" r="r" b="b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0" name="Freeform 72"/>
            <p:cNvSpPr>
              <a:spLocks/>
            </p:cNvSpPr>
            <p:nvPr/>
          </p:nvSpPr>
          <p:spPr bwMode="auto">
            <a:xfrm>
              <a:off x="4462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4652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2" name="Freeform 74"/>
            <p:cNvSpPr>
              <a:spLocks/>
            </p:cNvSpPr>
            <p:nvPr/>
          </p:nvSpPr>
          <p:spPr bwMode="auto">
            <a:xfrm>
              <a:off x="3474" y="3826"/>
              <a:ext cx="192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1" y="0"/>
                </a:cxn>
                <a:cxn ang="0">
                  <a:pos x="191" y="206"/>
                </a:cxn>
                <a:cxn ang="0">
                  <a:pos x="0" y="206"/>
                </a:cxn>
              </a:cxnLst>
              <a:rect l="0" t="0" r="r" b="b"/>
              <a:pathLst>
                <a:path w="192" h="207">
                  <a:moveTo>
                    <a:pt x="0" y="206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3665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rect l="0" t="0" r="r" b="b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4" name="Freeform 76"/>
            <p:cNvSpPr>
              <a:spLocks/>
            </p:cNvSpPr>
            <p:nvPr/>
          </p:nvSpPr>
          <p:spPr bwMode="auto">
            <a:xfrm>
              <a:off x="3853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5" name="Freeform 77"/>
            <p:cNvSpPr>
              <a:spLocks/>
            </p:cNvSpPr>
            <p:nvPr/>
          </p:nvSpPr>
          <p:spPr bwMode="auto">
            <a:xfrm>
              <a:off x="3542" y="3782"/>
              <a:ext cx="63" cy="3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32"/>
                </a:cxn>
                <a:cxn ang="0">
                  <a:pos x="0" y="30"/>
                </a:cxn>
                <a:cxn ang="0">
                  <a:pos x="8" y="0"/>
                </a:cxn>
              </a:cxnLst>
              <a:rect l="0" t="0" r="r" b="b"/>
              <a:pathLst>
                <a:path w="63" h="33">
                  <a:moveTo>
                    <a:pt x="8" y="0"/>
                  </a:moveTo>
                  <a:lnTo>
                    <a:pt x="62" y="32"/>
                  </a:lnTo>
                  <a:lnTo>
                    <a:pt x="0" y="3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6" name="Freeform 78"/>
            <p:cNvSpPr>
              <a:spLocks/>
            </p:cNvSpPr>
            <p:nvPr/>
          </p:nvSpPr>
          <p:spPr bwMode="auto">
            <a:xfrm>
              <a:off x="96" y="3819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7" name="Freeform 79"/>
            <p:cNvSpPr>
              <a:spLocks/>
            </p:cNvSpPr>
            <p:nvPr/>
          </p:nvSpPr>
          <p:spPr bwMode="auto">
            <a:xfrm>
              <a:off x="285" y="3819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rect l="0" t="0" r="r" b="b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8" name="Freeform 80"/>
            <p:cNvSpPr>
              <a:spLocks/>
            </p:cNvSpPr>
            <p:nvPr/>
          </p:nvSpPr>
          <p:spPr bwMode="auto">
            <a:xfrm>
              <a:off x="474" y="3819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9" name="Freeform 81"/>
            <p:cNvSpPr>
              <a:spLocks/>
            </p:cNvSpPr>
            <p:nvPr/>
          </p:nvSpPr>
          <p:spPr bwMode="auto">
            <a:xfrm>
              <a:off x="664" y="3819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rect l="0" t="0" r="r" b="b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0" name="Freeform 82"/>
            <p:cNvSpPr>
              <a:spLocks/>
            </p:cNvSpPr>
            <p:nvPr/>
          </p:nvSpPr>
          <p:spPr bwMode="auto">
            <a:xfrm>
              <a:off x="892" y="3819"/>
              <a:ext cx="190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7"/>
                </a:cxn>
                <a:cxn ang="0">
                  <a:pos x="0" y="207"/>
                </a:cxn>
              </a:cxnLst>
              <a:rect l="0" t="0" r="r" b="b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1" name="Freeform 83"/>
            <p:cNvSpPr>
              <a:spLocks/>
            </p:cNvSpPr>
            <p:nvPr/>
          </p:nvSpPr>
          <p:spPr bwMode="auto">
            <a:xfrm>
              <a:off x="1081" y="3819"/>
              <a:ext cx="190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7"/>
                </a:cxn>
                <a:cxn ang="0">
                  <a:pos x="0" y="207"/>
                </a:cxn>
              </a:cxnLst>
              <a:rect l="0" t="0" r="r" b="b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2" name="Freeform 84"/>
            <p:cNvSpPr>
              <a:spLocks/>
            </p:cNvSpPr>
            <p:nvPr/>
          </p:nvSpPr>
          <p:spPr bwMode="auto">
            <a:xfrm>
              <a:off x="1270" y="3819"/>
              <a:ext cx="191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7"/>
                </a:cxn>
                <a:cxn ang="0">
                  <a:pos x="0" y="207"/>
                </a:cxn>
              </a:cxnLst>
              <a:rect l="0" t="0" r="r" b="b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460" y="3819"/>
              <a:ext cx="191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7"/>
                </a:cxn>
                <a:cxn ang="0">
                  <a:pos x="0" y="207"/>
                </a:cxn>
              </a:cxnLst>
              <a:rect l="0" t="0" r="r" b="b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1658" y="3813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14*</a:t>
              </a:r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848" y="3813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16*</a:t>
              </a:r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2475" y="3801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17*</a:t>
              </a:r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2659" y="3801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18*</a:t>
              </a:r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3257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20*</a:t>
              </a:r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4869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33*</a:t>
              </a:r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5058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34*</a:t>
              </a:r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5241" y="3801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38*</a:t>
              </a:r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5431" y="3794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39*</a:t>
              </a:r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4063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22*</a:t>
              </a:r>
            </a:p>
          </p:txBody>
        </p:sp>
        <p:sp>
          <p:nvSpPr>
            <p:cNvPr id="37984" name="Rectangle 96"/>
            <p:cNvSpPr>
              <a:spLocks noChangeArrowheads="1"/>
            </p:cNvSpPr>
            <p:nvPr/>
          </p:nvSpPr>
          <p:spPr bwMode="auto">
            <a:xfrm>
              <a:off x="4264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27*</a:t>
              </a:r>
            </a:p>
          </p:txBody>
        </p:sp>
        <p:sp>
          <p:nvSpPr>
            <p:cNvPr id="37985" name="Rectangle 97"/>
            <p:cNvSpPr>
              <a:spLocks noChangeArrowheads="1"/>
            </p:cNvSpPr>
            <p:nvPr/>
          </p:nvSpPr>
          <p:spPr bwMode="auto">
            <a:xfrm>
              <a:off x="4447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29*</a:t>
              </a:r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3452" y="3806"/>
              <a:ext cx="27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21*</a:t>
              </a:r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1083" y="3794"/>
              <a:ext cx="21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7*</a:t>
              </a:r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894" y="3794"/>
              <a:ext cx="21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5*</a:t>
              </a:r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1266" y="3794"/>
              <a:ext cx="21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8*</a:t>
              </a:r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288" y="3793"/>
              <a:ext cx="21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3*</a:t>
              </a:r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98" y="3793"/>
              <a:ext cx="21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2*</a:t>
              </a:r>
            </a:p>
          </p:txBody>
        </p:sp>
      </p:grpSp>
      <p:sp>
        <p:nvSpPr>
          <p:cNvPr id="37993" name="Line 105"/>
          <p:cNvSpPr>
            <a:spLocks noChangeShapeType="1"/>
          </p:cNvSpPr>
          <p:nvPr/>
        </p:nvSpPr>
        <p:spPr bwMode="auto">
          <a:xfrm>
            <a:off x="4283075" y="3810000"/>
            <a:ext cx="560388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4" name="Arc 106"/>
          <p:cNvSpPr>
            <a:spLocks/>
          </p:cNvSpPr>
          <p:nvPr/>
        </p:nvSpPr>
        <p:spPr bwMode="auto">
          <a:xfrm rot="18420000">
            <a:off x="1331913" y="5808663"/>
            <a:ext cx="320675" cy="434975"/>
          </a:xfrm>
          <a:custGeom>
            <a:avLst/>
            <a:gdLst>
              <a:gd name="G0" fmla="+- 107 0 0"/>
              <a:gd name="G1" fmla="+- 21600 0 0"/>
              <a:gd name="G2" fmla="+- 21600 0 0"/>
              <a:gd name="T0" fmla="*/ 0 w 21707"/>
              <a:gd name="T1" fmla="*/ 0 h 21600"/>
              <a:gd name="T2" fmla="*/ 21707 w 21707"/>
              <a:gd name="T3" fmla="*/ 21521 h 21600"/>
              <a:gd name="T4" fmla="*/ 107 w 217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  <a:lnTo>
                  <a:pt x="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5" name="Arc 107"/>
          <p:cNvSpPr>
            <a:spLocks/>
          </p:cNvSpPr>
          <p:nvPr/>
        </p:nvSpPr>
        <p:spPr bwMode="auto">
          <a:xfrm rot="18420000">
            <a:off x="2533650" y="5811838"/>
            <a:ext cx="320675" cy="434975"/>
          </a:xfrm>
          <a:custGeom>
            <a:avLst/>
            <a:gdLst>
              <a:gd name="G0" fmla="+- 107 0 0"/>
              <a:gd name="G1" fmla="+- 21600 0 0"/>
              <a:gd name="G2" fmla="+- 21600 0 0"/>
              <a:gd name="T0" fmla="*/ 0 w 21707"/>
              <a:gd name="T1" fmla="*/ 0 h 21600"/>
              <a:gd name="T2" fmla="*/ 21707 w 21707"/>
              <a:gd name="T3" fmla="*/ 21521 h 21600"/>
              <a:gd name="T4" fmla="*/ 107 w 217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  <a:lnTo>
                  <a:pt x="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6" name="Arc 108"/>
          <p:cNvSpPr>
            <a:spLocks/>
          </p:cNvSpPr>
          <p:nvPr/>
        </p:nvSpPr>
        <p:spPr bwMode="auto">
          <a:xfrm rot="18420000">
            <a:off x="3732213" y="5811838"/>
            <a:ext cx="320675" cy="434975"/>
          </a:xfrm>
          <a:custGeom>
            <a:avLst/>
            <a:gdLst>
              <a:gd name="G0" fmla="+- 107 0 0"/>
              <a:gd name="G1" fmla="+- 21600 0 0"/>
              <a:gd name="G2" fmla="+- 21600 0 0"/>
              <a:gd name="T0" fmla="*/ 0 w 21707"/>
              <a:gd name="T1" fmla="*/ 0 h 21600"/>
              <a:gd name="T2" fmla="*/ 21707 w 21707"/>
              <a:gd name="T3" fmla="*/ 21521 h 21600"/>
              <a:gd name="T4" fmla="*/ 107 w 217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  <a:lnTo>
                  <a:pt x="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7" name="Arc 109"/>
          <p:cNvSpPr>
            <a:spLocks/>
          </p:cNvSpPr>
          <p:nvPr/>
        </p:nvSpPr>
        <p:spPr bwMode="auto">
          <a:xfrm rot="18420000">
            <a:off x="4930775" y="5811838"/>
            <a:ext cx="320675" cy="434975"/>
          </a:xfrm>
          <a:custGeom>
            <a:avLst/>
            <a:gdLst>
              <a:gd name="G0" fmla="+- 107 0 0"/>
              <a:gd name="G1" fmla="+- 21600 0 0"/>
              <a:gd name="G2" fmla="+- 21600 0 0"/>
              <a:gd name="T0" fmla="*/ 0 w 21707"/>
              <a:gd name="T1" fmla="*/ 0 h 21600"/>
              <a:gd name="T2" fmla="*/ 21707 w 21707"/>
              <a:gd name="T3" fmla="*/ 21521 h 21600"/>
              <a:gd name="T4" fmla="*/ 107 w 217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  <a:lnTo>
                  <a:pt x="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8" name="Arc 110"/>
          <p:cNvSpPr>
            <a:spLocks/>
          </p:cNvSpPr>
          <p:nvPr/>
        </p:nvSpPr>
        <p:spPr bwMode="auto">
          <a:xfrm rot="18420000">
            <a:off x="6210300" y="5811838"/>
            <a:ext cx="320675" cy="434975"/>
          </a:xfrm>
          <a:custGeom>
            <a:avLst/>
            <a:gdLst>
              <a:gd name="G0" fmla="+- 107 0 0"/>
              <a:gd name="G1" fmla="+- 21600 0 0"/>
              <a:gd name="G2" fmla="+- 21600 0 0"/>
              <a:gd name="T0" fmla="*/ 0 w 21707"/>
              <a:gd name="T1" fmla="*/ 0 h 21600"/>
              <a:gd name="T2" fmla="*/ 21707 w 21707"/>
              <a:gd name="T3" fmla="*/ 21521 h 21600"/>
              <a:gd name="T4" fmla="*/ 107 w 217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-1"/>
                </a:cubicBezTo>
                <a:cubicBezTo>
                  <a:pt x="12005" y="-1"/>
                  <a:pt x="21663" y="9622"/>
                  <a:pt x="21706" y="21521"/>
                </a:cubicBezTo>
                <a:lnTo>
                  <a:pt x="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9" name="Arc 111"/>
          <p:cNvSpPr>
            <a:spLocks/>
          </p:cNvSpPr>
          <p:nvPr/>
        </p:nvSpPr>
        <p:spPr bwMode="auto">
          <a:xfrm rot="18420000">
            <a:off x="7489032" y="5811044"/>
            <a:ext cx="319087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693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After Re-distribution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9550"/>
            <a:ext cx="8458200" cy="4076700"/>
          </a:xfrm>
          <a:noFill/>
          <a:ln/>
        </p:spPr>
        <p:txBody>
          <a:bodyPr/>
          <a:lstStyle/>
          <a:p>
            <a:r>
              <a:rPr lang="en-US" dirty="0" smtClean="0"/>
              <a:t>Entries </a:t>
            </a:r>
            <a:r>
              <a:rPr lang="en-US" dirty="0"/>
              <a:t>are </a:t>
            </a:r>
            <a:r>
              <a:rPr lang="en-US" dirty="0">
                <a:solidFill>
                  <a:schemeClr val="accent2"/>
                </a:solidFill>
              </a:rPr>
              <a:t>re-distributed by `</a:t>
            </a:r>
            <a:r>
              <a:rPr lang="en-US" i="1" dirty="0">
                <a:solidFill>
                  <a:schemeClr val="accent2"/>
                </a:solidFill>
              </a:rPr>
              <a:t>pushing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through</a:t>
            </a:r>
            <a:r>
              <a:rPr lang="en-US" dirty="0">
                <a:solidFill>
                  <a:schemeClr val="accent2"/>
                </a:solidFill>
              </a:rPr>
              <a:t>’ </a:t>
            </a:r>
            <a:r>
              <a:rPr lang="en-US" dirty="0"/>
              <a:t>the splitting entry in the parent node.</a:t>
            </a:r>
          </a:p>
          <a:p>
            <a:r>
              <a:rPr lang="en-US" dirty="0"/>
              <a:t>It suffices to re-distribute index entry with key 20; we’ve re-distributed 17 </a:t>
            </a:r>
            <a:r>
              <a:rPr lang="en-US" dirty="0" smtClean="0"/>
              <a:t>as well</a:t>
            </a:r>
            <a:endParaRPr lang="en-US" dirty="0"/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912813" y="6072188"/>
            <a:ext cx="95250" cy="60325"/>
          </a:xfrm>
          <a:custGeom>
            <a:avLst/>
            <a:gdLst/>
            <a:ahLst/>
            <a:cxnLst>
              <a:cxn ang="0">
                <a:pos x="59" y="36"/>
              </a:cxn>
              <a:cxn ang="0">
                <a:pos x="0" y="37"/>
              </a:cxn>
              <a:cxn ang="0">
                <a:pos x="51" y="0"/>
              </a:cxn>
              <a:cxn ang="0">
                <a:pos x="59" y="36"/>
              </a:cxn>
            </a:cxnLst>
            <a:rect l="0" t="0" r="r" b="b"/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1" name="Freeform 5"/>
          <p:cNvSpPr>
            <a:spLocks/>
          </p:cNvSpPr>
          <p:nvPr/>
        </p:nvSpPr>
        <p:spPr bwMode="auto">
          <a:xfrm>
            <a:off x="8289925" y="6054725"/>
            <a:ext cx="98425" cy="6508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1" y="40"/>
              </a:cxn>
              <a:cxn ang="0">
                <a:pos x="0" y="36"/>
              </a:cxn>
              <a:cxn ang="0">
                <a:pos x="9" y="0"/>
              </a:cxn>
            </a:cxnLst>
            <a:rect l="0" t="0" r="r" b="b"/>
            <a:pathLst>
              <a:path w="62" h="41">
                <a:moveTo>
                  <a:pt x="9" y="0"/>
                </a:moveTo>
                <a:lnTo>
                  <a:pt x="61" y="40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744788" y="62039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038475" y="62039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754938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053388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8337550" y="61801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8634413" y="61674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6499225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811963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7100888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019550" y="61801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17*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308475" y="61801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18*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5243513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20*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5546725" y="61912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21*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846263" y="61674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552575" y="61674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133600" y="61674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312738" y="61642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604838" y="61642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701675" y="6248400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Arc 25"/>
          <p:cNvSpPr>
            <a:spLocks/>
          </p:cNvSpPr>
          <p:nvPr/>
        </p:nvSpPr>
        <p:spPr bwMode="auto">
          <a:xfrm rot="18420000">
            <a:off x="1457325" y="58816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Freeform 26"/>
          <p:cNvSpPr>
            <a:spLocks/>
          </p:cNvSpPr>
          <p:nvPr/>
        </p:nvSpPr>
        <p:spPr bwMode="auto">
          <a:xfrm>
            <a:off x="4600575" y="4073525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Freeform 27"/>
          <p:cNvSpPr>
            <a:spLocks/>
          </p:cNvSpPr>
          <p:nvPr/>
        </p:nvSpPr>
        <p:spPr bwMode="auto">
          <a:xfrm>
            <a:off x="4675188" y="40735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Freeform 28"/>
          <p:cNvSpPr>
            <a:spLocks/>
          </p:cNvSpPr>
          <p:nvPr/>
        </p:nvSpPr>
        <p:spPr bwMode="auto">
          <a:xfrm>
            <a:off x="5045075" y="4073525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5" name="Freeform 29"/>
          <p:cNvSpPr>
            <a:spLocks/>
          </p:cNvSpPr>
          <p:nvPr/>
        </p:nvSpPr>
        <p:spPr bwMode="auto">
          <a:xfrm>
            <a:off x="5119688" y="40735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Freeform 30"/>
          <p:cNvSpPr>
            <a:spLocks/>
          </p:cNvSpPr>
          <p:nvPr/>
        </p:nvSpPr>
        <p:spPr bwMode="auto">
          <a:xfrm>
            <a:off x="5489575" y="4073525"/>
            <a:ext cx="447675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1" y="0"/>
              </a:cxn>
              <a:cxn ang="0">
                <a:pos x="281" y="311"/>
              </a:cxn>
              <a:cxn ang="0">
                <a:pos x="0" y="311"/>
              </a:cxn>
            </a:cxnLst>
            <a:rect l="0" t="0" r="r" b="b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Freeform 31"/>
          <p:cNvSpPr>
            <a:spLocks/>
          </p:cNvSpPr>
          <p:nvPr/>
        </p:nvSpPr>
        <p:spPr bwMode="auto">
          <a:xfrm>
            <a:off x="5564188" y="40735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Freeform 32"/>
          <p:cNvSpPr>
            <a:spLocks/>
          </p:cNvSpPr>
          <p:nvPr/>
        </p:nvSpPr>
        <p:spPr bwMode="auto">
          <a:xfrm>
            <a:off x="5935663" y="4073525"/>
            <a:ext cx="446087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9" name="Freeform 33"/>
          <p:cNvSpPr>
            <a:spLocks/>
          </p:cNvSpPr>
          <p:nvPr/>
        </p:nvSpPr>
        <p:spPr bwMode="auto">
          <a:xfrm>
            <a:off x="6007100" y="4073525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>
            <a:off x="6380163" y="4073525"/>
            <a:ext cx="74612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46" y="0"/>
              </a:cxn>
              <a:cxn ang="0">
                <a:pos x="46" y="311"/>
              </a:cxn>
              <a:cxn ang="0">
                <a:pos x="0" y="311"/>
              </a:cxn>
            </a:cxnLst>
            <a:rect l="0" t="0" r="r" b="b"/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1" name="Freeform 35"/>
          <p:cNvSpPr>
            <a:spLocks/>
          </p:cNvSpPr>
          <p:nvPr/>
        </p:nvSpPr>
        <p:spPr bwMode="auto">
          <a:xfrm>
            <a:off x="2792413" y="6143625"/>
            <a:ext cx="300037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8" y="0"/>
              </a:cxn>
              <a:cxn ang="0">
                <a:pos x="188" y="249"/>
              </a:cxn>
              <a:cxn ang="0">
                <a:pos x="0" y="24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2" name="Freeform 36"/>
          <p:cNvSpPr>
            <a:spLocks/>
          </p:cNvSpPr>
          <p:nvPr/>
        </p:nvSpPr>
        <p:spPr bwMode="auto">
          <a:xfrm>
            <a:off x="3090863" y="6143625"/>
            <a:ext cx="296862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3" name="Freeform 37"/>
          <p:cNvSpPr>
            <a:spLocks/>
          </p:cNvSpPr>
          <p:nvPr/>
        </p:nvSpPr>
        <p:spPr bwMode="auto">
          <a:xfrm>
            <a:off x="3386138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4" name="Freeform 38"/>
          <p:cNvSpPr>
            <a:spLocks/>
          </p:cNvSpPr>
          <p:nvPr/>
        </p:nvSpPr>
        <p:spPr bwMode="auto">
          <a:xfrm>
            <a:off x="3683000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5" name="Freeform 39"/>
          <p:cNvSpPr>
            <a:spLocks/>
          </p:cNvSpPr>
          <p:nvPr/>
        </p:nvSpPr>
        <p:spPr bwMode="auto">
          <a:xfrm>
            <a:off x="2476500" y="5132388"/>
            <a:ext cx="447675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1" y="0"/>
              </a:cxn>
              <a:cxn ang="0">
                <a:pos x="281" y="311"/>
              </a:cxn>
              <a:cxn ang="0">
                <a:pos x="0" y="311"/>
              </a:cxn>
            </a:cxnLst>
            <a:rect l="0" t="0" r="r" b="b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6" name="Freeform 40"/>
          <p:cNvSpPr>
            <a:spLocks/>
          </p:cNvSpPr>
          <p:nvPr/>
        </p:nvSpPr>
        <p:spPr bwMode="auto">
          <a:xfrm>
            <a:off x="2551113" y="5132388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7" name="Freeform 41"/>
          <p:cNvSpPr>
            <a:spLocks/>
          </p:cNvSpPr>
          <p:nvPr/>
        </p:nvSpPr>
        <p:spPr bwMode="auto">
          <a:xfrm>
            <a:off x="2922588" y="5132388"/>
            <a:ext cx="446087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8" name="Freeform 42"/>
          <p:cNvSpPr>
            <a:spLocks/>
          </p:cNvSpPr>
          <p:nvPr/>
        </p:nvSpPr>
        <p:spPr bwMode="auto">
          <a:xfrm>
            <a:off x="2995613" y="5132388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9" name="Freeform 43"/>
          <p:cNvSpPr>
            <a:spLocks/>
          </p:cNvSpPr>
          <p:nvPr/>
        </p:nvSpPr>
        <p:spPr bwMode="auto">
          <a:xfrm>
            <a:off x="3367088" y="5132388"/>
            <a:ext cx="446087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0" name="Freeform 44"/>
          <p:cNvSpPr>
            <a:spLocks/>
          </p:cNvSpPr>
          <p:nvPr/>
        </p:nvSpPr>
        <p:spPr bwMode="auto">
          <a:xfrm>
            <a:off x="3441700" y="5132388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1" name="Freeform 45"/>
          <p:cNvSpPr>
            <a:spLocks/>
          </p:cNvSpPr>
          <p:nvPr/>
        </p:nvSpPr>
        <p:spPr bwMode="auto">
          <a:xfrm>
            <a:off x="3811588" y="5132388"/>
            <a:ext cx="446087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2" name="Freeform 46"/>
          <p:cNvSpPr>
            <a:spLocks/>
          </p:cNvSpPr>
          <p:nvPr/>
        </p:nvSpPr>
        <p:spPr bwMode="auto">
          <a:xfrm>
            <a:off x="3886200" y="5132388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3" name="Freeform 47"/>
          <p:cNvSpPr>
            <a:spLocks/>
          </p:cNvSpPr>
          <p:nvPr/>
        </p:nvSpPr>
        <p:spPr bwMode="auto">
          <a:xfrm>
            <a:off x="4256088" y="5132388"/>
            <a:ext cx="76200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47" y="0"/>
              </a:cxn>
              <a:cxn ang="0">
                <a:pos x="47" y="311"/>
              </a:cxn>
              <a:cxn ang="0">
                <a:pos x="0" y="311"/>
              </a:cxn>
            </a:cxnLst>
            <a:rect l="0" t="0" r="r" b="b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4" name="Freeform 48"/>
          <p:cNvSpPr>
            <a:spLocks/>
          </p:cNvSpPr>
          <p:nvPr/>
        </p:nvSpPr>
        <p:spPr bwMode="auto">
          <a:xfrm>
            <a:off x="4052888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5" name="Freeform 49"/>
          <p:cNvSpPr>
            <a:spLocks/>
          </p:cNvSpPr>
          <p:nvPr/>
        </p:nvSpPr>
        <p:spPr bwMode="auto">
          <a:xfrm>
            <a:off x="4349750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6" name="Freeform 50"/>
          <p:cNvSpPr>
            <a:spLocks/>
          </p:cNvSpPr>
          <p:nvPr/>
        </p:nvSpPr>
        <p:spPr bwMode="auto">
          <a:xfrm>
            <a:off x="4646613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7" name="Freeform 51"/>
          <p:cNvSpPr>
            <a:spLocks/>
          </p:cNvSpPr>
          <p:nvPr/>
        </p:nvSpPr>
        <p:spPr bwMode="auto">
          <a:xfrm>
            <a:off x="4943475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8" name="Freeform 52"/>
          <p:cNvSpPr>
            <a:spLocks/>
          </p:cNvSpPr>
          <p:nvPr/>
        </p:nvSpPr>
        <p:spPr bwMode="auto">
          <a:xfrm>
            <a:off x="7807325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9" name="Freeform 53"/>
          <p:cNvSpPr>
            <a:spLocks/>
          </p:cNvSpPr>
          <p:nvPr/>
        </p:nvSpPr>
        <p:spPr bwMode="auto">
          <a:xfrm>
            <a:off x="8102600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0" name="Freeform 54"/>
          <p:cNvSpPr>
            <a:spLocks/>
          </p:cNvSpPr>
          <p:nvPr/>
        </p:nvSpPr>
        <p:spPr bwMode="auto">
          <a:xfrm>
            <a:off x="8397875" y="6143625"/>
            <a:ext cx="300038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8" y="0"/>
              </a:cxn>
              <a:cxn ang="0">
                <a:pos x="188" y="249"/>
              </a:cxn>
              <a:cxn ang="0">
                <a:pos x="0" y="24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1" name="Freeform 55"/>
          <p:cNvSpPr>
            <a:spLocks/>
          </p:cNvSpPr>
          <p:nvPr/>
        </p:nvSpPr>
        <p:spPr bwMode="auto">
          <a:xfrm>
            <a:off x="8696325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2" name="Freeform 56"/>
          <p:cNvSpPr>
            <a:spLocks/>
          </p:cNvSpPr>
          <p:nvPr/>
        </p:nvSpPr>
        <p:spPr bwMode="auto">
          <a:xfrm>
            <a:off x="6546850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3" name="Freeform 57"/>
          <p:cNvSpPr>
            <a:spLocks/>
          </p:cNvSpPr>
          <p:nvPr/>
        </p:nvSpPr>
        <p:spPr bwMode="auto">
          <a:xfrm>
            <a:off x="6843713" y="6143625"/>
            <a:ext cx="295275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5" y="0"/>
              </a:cxn>
              <a:cxn ang="0">
                <a:pos x="185" y="249"/>
              </a:cxn>
              <a:cxn ang="0">
                <a:pos x="0" y="249"/>
              </a:cxn>
            </a:cxnLst>
            <a:rect l="0" t="0" r="r" b="b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4" name="Freeform 58"/>
          <p:cNvSpPr>
            <a:spLocks/>
          </p:cNvSpPr>
          <p:nvPr/>
        </p:nvSpPr>
        <p:spPr bwMode="auto">
          <a:xfrm>
            <a:off x="7137400" y="6143625"/>
            <a:ext cx="300038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8" y="0"/>
              </a:cxn>
              <a:cxn ang="0">
                <a:pos x="188" y="249"/>
              </a:cxn>
              <a:cxn ang="0">
                <a:pos x="0" y="24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5" name="Freeform 59"/>
          <p:cNvSpPr>
            <a:spLocks/>
          </p:cNvSpPr>
          <p:nvPr/>
        </p:nvSpPr>
        <p:spPr bwMode="auto">
          <a:xfrm>
            <a:off x="7435850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6" name="Freeform 60"/>
          <p:cNvSpPr>
            <a:spLocks/>
          </p:cNvSpPr>
          <p:nvPr/>
        </p:nvSpPr>
        <p:spPr bwMode="auto">
          <a:xfrm>
            <a:off x="5294313" y="61436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7" name="Freeform 61"/>
          <p:cNvSpPr>
            <a:spLocks/>
          </p:cNvSpPr>
          <p:nvPr/>
        </p:nvSpPr>
        <p:spPr bwMode="auto">
          <a:xfrm>
            <a:off x="5591175" y="6143625"/>
            <a:ext cx="300038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8" y="0"/>
              </a:cxn>
              <a:cxn ang="0">
                <a:pos x="188" y="249"/>
              </a:cxn>
              <a:cxn ang="0">
                <a:pos x="0" y="24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8" name="Freeform 62"/>
          <p:cNvSpPr>
            <a:spLocks/>
          </p:cNvSpPr>
          <p:nvPr/>
        </p:nvSpPr>
        <p:spPr bwMode="auto">
          <a:xfrm>
            <a:off x="5889625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9" name="Freeform 63"/>
          <p:cNvSpPr>
            <a:spLocks/>
          </p:cNvSpPr>
          <p:nvPr/>
        </p:nvSpPr>
        <p:spPr bwMode="auto">
          <a:xfrm>
            <a:off x="6184900" y="6143625"/>
            <a:ext cx="296863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0" name="Freeform 64"/>
          <p:cNvSpPr>
            <a:spLocks/>
          </p:cNvSpPr>
          <p:nvPr/>
        </p:nvSpPr>
        <p:spPr bwMode="auto">
          <a:xfrm>
            <a:off x="912813" y="5554663"/>
            <a:ext cx="1601787" cy="57785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0" y="363"/>
              </a:cxn>
              <a:cxn ang="0">
                <a:pos x="1008" y="0"/>
              </a:cxn>
            </a:cxnLst>
            <a:rect l="0" t="0" r="r" b="b"/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1" name="Freeform 65"/>
          <p:cNvSpPr>
            <a:spLocks/>
          </p:cNvSpPr>
          <p:nvPr/>
        </p:nvSpPr>
        <p:spPr bwMode="auto">
          <a:xfrm>
            <a:off x="2144713" y="5564188"/>
            <a:ext cx="798512" cy="555625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0" y="349"/>
              </a:cxn>
              <a:cxn ang="0">
                <a:pos x="502" y="0"/>
              </a:cxn>
            </a:cxnLst>
            <a:rect l="0" t="0" r="r" b="b"/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2" name="Freeform 66"/>
          <p:cNvSpPr>
            <a:spLocks/>
          </p:cNvSpPr>
          <p:nvPr/>
        </p:nvSpPr>
        <p:spPr bwMode="auto">
          <a:xfrm>
            <a:off x="2144713" y="6034088"/>
            <a:ext cx="93662" cy="85725"/>
          </a:xfrm>
          <a:custGeom>
            <a:avLst/>
            <a:gdLst/>
            <a:ahLst/>
            <a:cxnLst>
              <a:cxn ang="0">
                <a:pos x="58" y="35"/>
              </a:cxn>
              <a:cxn ang="0">
                <a:pos x="0" y="53"/>
              </a:cxn>
              <a:cxn ang="0">
                <a:pos x="45" y="0"/>
              </a:cxn>
              <a:cxn ang="0">
                <a:pos x="58" y="35"/>
              </a:cxn>
            </a:cxnLst>
            <a:rect l="0" t="0" r="r" b="b"/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3" name="Freeform 67"/>
          <p:cNvSpPr>
            <a:spLocks/>
          </p:cNvSpPr>
          <p:nvPr/>
        </p:nvSpPr>
        <p:spPr bwMode="auto">
          <a:xfrm>
            <a:off x="3340100" y="4492625"/>
            <a:ext cx="1300163" cy="617538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388"/>
              </a:cxn>
              <a:cxn ang="0">
                <a:pos x="818" y="0"/>
              </a:cxn>
            </a:cxnLst>
            <a:rect l="0" t="0" r="r" b="b"/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4" name="Freeform 68"/>
          <p:cNvSpPr>
            <a:spLocks/>
          </p:cNvSpPr>
          <p:nvPr/>
        </p:nvSpPr>
        <p:spPr bwMode="auto">
          <a:xfrm>
            <a:off x="3340100" y="5038725"/>
            <a:ext cx="96838" cy="71438"/>
          </a:xfrm>
          <a:custGeom>
            <a:avLst/>
            <a:gdLst/>
            <a:ahLst/>
            <a:cxnLst>
              <a:cxn ang="0">
                <a:pos x="60" y="36"/>
              </a:cxn>
              <a:cxn ang="0">
                <a:pos x="0" y="44"/>
              </a:cxn>
              <a:cxn ang="0">
                <a:pos x="51" y="0"/>
              </a:cxn>
              <a:cxn ang="0">
                <a:pos x="60" y="36"/>
              </a:cxn>
            </a:cxnLst>
            <a:rect l="0" t="0" r="r" b="b"/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5" name="Freeform 69"/>
          <p:cNvSpPr>
            <a:spLocks/>
          </p:cNvSpPr>
          <p:nvPr/>
        </p:nvSpPr>
        <p:spPr bwMode="auto">
          <a:xfrm>
            <a:off x="5629275" y="5132388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6" name="Freeform 70"/>
          <p:cNvSpPr>
            <a:spLocks/>
          </p:cNvSpPr>
          <p:nvPr/>
        </p:nvSpPr>
        <p:spPr bwMode="auto">
          <a:xfrm>
            <a:off x="5702300" y="5132388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7" name="Freeform 71"/>
          <p:cNvSpPr>
            <a:spLocks/>
          </p:cNvSpPr>
          <p:nvPr/>
        </p:nvSpPr>
        <p:spPr bwMode="auto">
          <a:xfrm>
            <a:off x="6073775" y="5132388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8" name="Freeform 72"/>
          <p:cNvSpPr>
            <a:spLocks/>
          </p:cNvSpPr>
          <p:nvPr/>
        </p:nvSpPr>
        <p:spPr bwMode="auto">
          <a:xfrm>
            <a:off x="6146800" y="5132388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09" name="Freeform 73"/>
          <p:cNvSpPr>
            <a:spLocks/>
          </p:cNvSpPr>
          <p:nvPr/>
        </p:nvSpPr>
        <p:spPr bwMode="auto">
          <a:xfrm>
            <a:off x="6518275" y="5132388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0" name="Freeform 74"/>
          <p:cNvSpPr>
            <a:spLocks/>
          </p:cNvSpPr>
          <p:nvPr/>
        </p:nvSpPr>
        <p:spPr bwMode="auto">
          <a:xfrm>
            <a:off x="6592888" y="5132388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1" name="Freeform 75"/>
          <p:cNvSpPr>
            <a:spLocks/>
          </p:cNvSpPr>
          <p:nvPr/>
        </p:nvSpPr>
        <p:spPr bwMode="auto">
          <a:xfrm>
            <a:off x="6962775" y="5132388"/>
            <a:ext cx="446088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280" y="0"/>
              </a:cxn>
              <a:cxn ang="0">
                <a:pos x="280" y="311"/>
              </a:cxn>
              <a:cxn ang="0">
                <a:pos x="0" y="311"/>
              </a:cxn>
            </a:cxnLst>
            <a:rect l="0" t="0" r="r" b="b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2" name="Freeform 76"/>
          <p:cNvSpPr>
            <a:spLocks/>
          </p:cNvSpPr>
          <p:nvPr/>
        </p:nvSpPr>
        <p:spPr bwMode="auto">
          <a:xfrm>
            <a:off x="7037388" y="5132388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1"/>
              </a:cxn>
              <a:cxn ang="0">
                <a:pos x="0" y="0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3" name="Freeform 77"/>
          <p:cNvSpPr>
            <a:spLocks/>
          </p:cNvSpPr>
          <p:nvPr/>
        </p:nvSpPr>
        <p:spPr bwMode="auto">
          <a:xfrm>
            <a:off x="7407275" y="5132388"/>
            <a:ext cx="76200" cy="495300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0" y="0"/>
              </a:cxn>
              <a:cxn ang="0">
                <a:pos x="47" y="0"/>
              </a:cxn>
              <a:cxn ang="0">
                <a:pos x="47" y="311"/>
              </a:cxn>
              <a:cxn ang="0">
                <a:pos x="0" y="311"/>
              </a:cxn>
            </a:cxnLst>
            <a:rect l="0" t="0" r="r" b="b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4" name="Freeform 78"/>
          <p:cNvSpPr>
            <a:spLocks/>
          </p:cNvSpPr>
          <p:nvPr/>
        </p:nvSpPr>
        <p:spPr bwMode="auto">
          <a:xfrm>
            <a:off x="3340100" y="5554663"/>
            <a:ext cx="57150" cy="55403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48"/>
              </a:cxn>
              <a:cxn ang="0">
                <a:pos x="35" y="0"/>
              </a:cxn>
            </a:cxnLst>
            <a:rect l="0" t="0" r="r" b="b"/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5" name="Freeform 79"/>
          <p:cNvSpPr>
            <a:spLocks/>
          </p:cNvSpPr>
          <p:nvPr/>
        </p:nvSpPr>
        <p:spPr bwMode="auto">
          <a:xfrm>
            <a:off x="3328988" y="5981700"/>
            <a:ext cx="47625" cy="127000"/>
          </a:xfrm>
          <a:custGeom>
            <a:avLst/>
            <a:gdLst/>
            <a:ahLst/>
            <a:cxnLst>
              <a:cxn ang="0">
                <a:pos x="29" y="6"/>
              </a:cxn>
              <a:cxn ang="0">
                <a:pos x="6" y="79"/>
              </a:cxn>
              <a:cxn ang="0">
                <a:pos x="0" y="0"/>
              </a:cxn>
              <a:cxn ang="0">
                <a:pos x="29" y="6"/>
              </a:cxn>
            </a:cxnLst>
            <a:rect l="0" t="0" r="r" b="b"/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6" name="Freeform 80"/>
          <p:cNvSpPr>
            <a:spLocks/>
          </p:cNvSpPr>
          <p:nvPr/>
        </p:nvSpPr>
        <p:spPr bwMode="auto">
          <a:xfrm>
            <a:off x="6999288" y="5554663"/>
            <a:ext cx="1328737" cy="565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6" y="355"/>
              </a:cxn>
              <a:cxn ang="0">
                <a:pos x="0" y="0"/>
              </a:cxn>
            </a:cxnLst>
            <a:rect l="0" t="0" r="r" b="b"/>
            <a:pathLst>
              <a:path w="837" h="356">
                <a:moveTo>
                  <a:pt x="0" y="0"/>
                </a:moveTo>
                <a:lnTo>
                  <a:pt x="836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7" name="Freeform 81"/>
          <p:cNvSpPr>
            <a:spLocks/>
          </p:cNvSpPr>
          <p:nvPr/>
        </p:nvSpPr>
        <p:spPr bwMode="auto">
          <a:xfrm>
            <a:off x="6546850" y="5540375"/>
            <a:ext cx="592138" cy="592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2" y="372"/>
              </a:cxn>
              <a:cxn ang="0">
                <a:pos x="0" y="0"/>
              </a:cxn>
            </a:cxnLst>
            <a:rect l="0" t="0" r="r" b="b"/>
            <a:pathLst>
              <a:path w="373" h="373">
                <a:moveTo>
                  <a:pt x="0" y="0"/>
                </a:moveTo>
                <a:lnTo>
                  <a:pt x="372" y="3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8" name="Freeform 82"/>
          <p:cNvSpPr>
            <a:spLocks/>
          </p:cNvSpPr>
          <p:nvPr/>
        </p:nvSpPr>
        <p:spPr bwMode="auto">
          <a:xfrm>
            <a:off x="7050088" y="6034088"/>
            <a:ext cx="88900" cy="984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5" y="61"/>
              </a:cxn>
              <a:cxn ang="0">
                <a:pos x="0" y="31"/>
              </a:cxn>
              <a:cxn ang="0">
                <a:pos x="18" y="0"/>
              </a:cxn>
            </a:cxnLst>
            <a:rect l="0" t="0" r="r" b="b"/>
            <a:pathLst>
              <a:path w="56" h="62">
                <a:moveTo>
                  <a:pt x="18" y="0"/>
                </a:moveTo>
                <a:lnTo>
                  <a:pt x="55" y="61"/>
                </a:lnTo>
                <a:lnTo>
                  <a:pt x="0" y="31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19" name="Freeform 83"/>
          <p:cNvSpPr>
            <a:spLocks/>
          </p:cNvSpPr>
          <p:nvPr/>
        </p:nvSpPr>
        <p:spPr bwMode="auto">
          <a:xfrm>
            <a:off x="5926138" y="5540375"/>
            <a:ext cx="176212" cy="579438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0" y="364"/>
              </a:cxn>
              <a:cxn ang="0">
                <a:pos x="110" y="0"/>
              </a:cxn>
            </a:cxnLst>
            <a:rect l="0" t="0" r="r" b="b"/>
            <a:pathLst>
              <a:path w="111" h="365">
                <a:moveTo>
                  <a:pt x="110" y="0"/>
                </a:moveTo>
                <a:lnTo>
                  <a:pt x="0" y="364"/>
                </a:lnTo>
                <a:lnTo>
                  <a:pt x="1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0" name="Freeform 84"/>
          <p:cNvSpPr>
            <a:spLocks/>
          </p:cNvSpPr>
          <p:nvPr/>
        </p:nvSpPr>
        <p:spPr bwMode="auto">
          <a:xfrm>
            <a:off x="5926138" y="5994400"/>
            <a:ext cx="57150" cy="125413"/>
          </a:xfrm>
          <a:custGeom>
            <a:avLst/>
            <a:gdLst/>
            <a:ahLst/>
            <a:cxnLst>
              <a:cxn ang="0">
                <a:pos x="35" y="14"/>
              </a:cxn>
              <a:cxn ang="0">
                <a:pos x="0" y="78"/>
              </a:cxn>
              <a:cxn ang="0">
                <a:pos x="8" y="0"/>
              </a:cxn>
              <a:cxn ang="0">
                <a:pos x="35" y="14"/>
              </a:cxn>
            </a:cxnLst>
            <a:rect l="0" t="0" r="r" b="b"/>
            <a:pathLst>
              <a:path w="36" h="79">
                <a:moveTo>
                  <a:pt x="35" y="14"/>
                </a:moveTo>
                <a:lnTo>
                  <a:pt x="0" y="78"/>
                </a:lnTo>
                <a:lnTo>
                  <a:pt x="8" y="0"/>
                </a:lnTo>
                <a:lnTo>
                  <a:pt x="35" y="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1" name="Freeform 85"/>
          <p:cNvSpPr>
            <a:spLocks/>
          </p:cNvSpPr>
          <p:nvPr/>
        </p:nvSpPr>
        <p:spPr bwMode="auto">
          <a:xfrm>
            <a:off x="4794250" y="5564188"/>
            <a:ext cx="865188" cy="555625"/>
          </a:xfrm>
          <a:custGeom>
            <a:avLst/>
            <a:gdLst/>
            <a:ahLst/>
            <a:cxnLst>
              <a:cxn ang="0">
                <a:pos x="544" y="0"/>
              </a:cxn>
              <a:cxn ang="0">
                <a:pos x="0" y="349"/>
              </a:cxn>
              <a:cxn ang="0">
                <a:pos x="544" y="0"/>
              </a:cxn>
            </a:cxnLst>
            <a:rect l="0" t="0" r="r" b="b"/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2" name="Freeform 86"/>
          <p:cNvSpPr>
            <a:spLocks/>
          </p:cNvSpPr>
          <p:nvPr/>
        </p:nvSpPr>
        <p:spPr bwMode="auto">
          <a:xfrm>
            <a:off x="4794250" y="6038850"/>
            <a:ext cx="96838" cy="80963"/>
          </a:xfrm>
          <a:custGeom>
            <a:avLst/>
            <a:gdLst/>
            <a:ahLst/>
            <a:cxnLst>
              <a:cxn ang="0">
                <a:pos x="60" y="35"/>
              </a:cxn>
              <a:cxn ang="0">
                <a:pos x="0" y="50"/>
              </a:cxn>
              <a:cxn ang="0">
                <a:pos x="48" y="0"/>
              </a:cxn>
              <a:cxn ang="0">
                <a:pos x="60" y="35"/>
              </a:cxn>
            </a:cxnLst>
            <a:rect l="0" t="0" r="r" b="b"/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3" name="Freeform 87"/>
          <p:cNvSpPr>
            <a:spLocks/>
          </p:cNvSpPr>
          <p:nvPr/>
        </p:nvSpPr>
        <p:spPr bwMode="auto">
          <a:xfrm>
            <a:off x="5081588" y="4505325"/>
            <a:ext cx="1346200" cy="604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7" y="380"/>
              </a:cxn>
              <a:cxn ang="0">
                <a:pos x="0" y="0"/>
              </a:cxn>
            </a:cxnLst>
            <a:rect l="0" t="0" r="r" b="b"/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4" name="Freeform 88"/>
          <p:cNvSpPr>
            <a:spLocks/>
          </p:cNvSpPr>
          <p:nvPr/>
        </p:nvSpPr>
        <p:spPr bwMode="auto">
          <a:xfrm>
            <a:off x="6329363" y="5040313"/>
            <a:ext cx="98425" cy="698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1" y="43"/>
              </a:cxn>
              <a:cxn ang="0">
                <a:pos x="0" y="36"/>
              </a:cxn>
              <a:cxn ang="0">
                <a:pos x="9" y="0"/>
              </a:cxn>
            </a:cxnLst>
            <a:rect l="0" t="0" r="r" b="b"/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5" name="Freeform 89"/>
          <p:cNvSpPr>
            <a:spLocks/>
          </p:cNvSpPr>
          <p:nvPr/>
        </p:nvSpPr>
        <p:spPr bwMode="auto">
          <a:xfrm>
            <a:off x="307975" y="6130925"/>
            <a:ext cx="295275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5" y="0"/>
              </a:cxn>
              <a:cxn ang="0">
                <a:pos x="185" y="249"/>
              </a:cxn>
              <a:cxn ang="0">
                <a:pos x="0" y="249"/>
              </a:cxn>
            </a:cxnLst>
            <a:rect l="0" t="0" r="r" b="b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6" name="Freeform 90"/>
          <p:cNvSpPr>
            <a:spLocks/>
          </p:cNvSpPr>
          <p:nvPr/>
        </p:nvSpPr>
        <p:spPr bwMode="auto">
          <a:xfrm>
            <a:off x="601663" y="6130925"/>
            <a:ext cx="300037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8" y="0"/>
              </a:cxn>
              <a:cxn ang="0">
                <a:pos x="188" y="249"/>
              </a:cxn>
              <a:cxn ang="0">
                <a:pos x="0" y="249"/>
              </a:cxn>
            </a:cxnLst>
            <a:rect l="0" t="0" r="r" b="b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7" name="Freeform 91"/>
          <p:cNvSpPr>
            <a:spLocks/>
          </p:cNvSpPr>
          <p:nvPr/>
        </p:nvSpPr>
        <p:spPr bwMode="auto">
          <a:xfrm>
            <a:off x="900113" y="6130925"/>
            <a:ext cx="296862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6" y="0"/>
              </a:cxn>
              <a:cxn ang="0">
                <a:pos x="186" y="249"/>
              </a:cxn>
              <a:cxn ang="0">
                <a:pos x="0" y="249"/>
              </a:cxn>
            </a:cxnLst>
            <a:rect l="0" t="0" r="r" b="b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8" name="Freeform 92"/>
          <p:cNvSpPr>
            <a:spLocks/>
          </p:cNvSpPr>
          <p:nvPr/>
        </p:nvSpPr>
        <p:spPr bwMode="auto">
          <a:xfrm>
            <a:off x="1195388" y="6130925"/>
            <a:ext cx="298450" cy="396875"/>
          </a:xfrm>
          <a:custGeom>
            <a:avLst/>
            <a:gdLst/>
            <a:ahLst/>
            <a:cxnLst>
              <a:cxn ang="0">
                <a:pos x="0" y="249"/>
              </a:cxn>
              <a:cxn ang="0">
                <a:pos x="0" y="0"/>
              </a:cxn>
              <a:cxn ang="0">
                <a:pos x="187" y="0"/>
              </a:cxn>
              <a:cxn ang="0">
                <a:pos x="187" y="249"/>
              </a:cxn>
              <a:cxn ang="0">
                <a:pos x="0" y="249"/>
              </a:cxn>
            </a:cxnLst>
            <a:rect l="0" t="0" r="r" b="b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29" name="Freeform 93"/>
          <p:cNvSpPr>
            <a:spLocks/>
          </p:cNvSpPr>
          <p:nvPr/>
        </p:nvSpPr>
        <p:spPr bwMode="auto">
          <a:xfrm>
            <a:off x="1550988" y="6130925"/>
            <a:ext cx="298450" cy="398463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187" y="0"/>
              </a:cxn>
              <a:cxn ang="0">
                <a:pos x="187" y="250"/>
              </a:cxn>
              <a:cxn ang="0">
                <a:pos x="0" y="250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30" name="Freeform 94"/>
          <p:cNvSpPr>
            <a:spLocks/>
          </p:cNvSpPr>
          <p:nvPr/>
        </p:nvSpPr>
        <p:spPr bwMode="auto">
          <a:xfrm>
            <a:off x="1847850" y="6130925"/>
            <a:ext cx="298450" cy="398463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187" y="0"/>
              </a:cxn>
              <a:cxn ang="0">
                <a:pos x="187" y="250"/>
              </a:cxn>
              <a:cxn ang="0">
                <a:pos x="0" y="250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31" name="Freeform 95"/>
          <p:cNvSpPr>
            <a:spLocks/>
          </p:cNvSpPr>
          <p:nvPr/>
        </p:nvSpPr>
        <p:spPr bwMode="auto">
          <a:xfrm>
            <a:off x="2144713" y="6130925"/>
            <a:ext cx="298450" cy="398463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187" y="0"/>
              </a:cxn>
              <a:cxn ang="0">
                <a:pos x="187" y="250"/>
              </a:cxn>
              <a:cxn ang="0">
                <a:pos x="0" y="250"/>
              </a:cxn>
            </a:cxnLst>
            <a:rect l="0" t="0" r="r" b="b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32" name="Freeform 96"/>
          <p:cNvSpPr>
            <a:spLocks/>
          </p:cNvSpPr>
          <p:nvPr/>
        </p:nvSpPr>
        <p:spPr bwMode="auto">
          <a:xfrm>
            <a:off x="2441575" y="6130925"/>
            <a:ext cx="296863" cy="398463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186" y="0"/>
              </a:cxn>
              <a:cxn ang="0">
                <a:pos x="186" y="250"/>
              </a:cxn>
              <a:cxn ang="0">
                <a:pos x="0" y="250"/>
              </a:cxn>
            </a:cxnLst>
            <a:rect l="0" t="0" r="r" b="b"/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33" name="Rectangle 97"/>
          <p:cNvSpPr>
            <a:spLocks noChangeArrowheads="1"/>
          </p:cNvSpPr>
          <p:nvPr/>
        </p:nvSpPr>
        <p:spPr bwMode="auto">
          <a:xfrm>
            <a:off x="4000500" y="3570288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40034" name="Rectangle 98"/>
          <p:cNvSpPr>
            <a:spLocks noChangeArrowheads="1"/>
          </p:cNvSpPr>
          <p:nvPr/>
        </p:nvSpPr>
        <p:spPr bwMode="auto">
          <a:xfrm>
            <a:off x="3017838" y="51546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40035" name="Rectangle 99"/>
          <p:cNvSpPr>
            <a:spLocks noChangeArrowheads="1"/>
          </p:cNvSpPr>
          <p:nvPr/>
        </p:nvSpPr>
        <p:spPr bwMode="auto">
          <a:xfrm>
            <a:off x="2593975" y="5154613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40036" name="Rectangle 100"/>
          <p:cNvSpPr>
            <a:spLocks noChangeArrowheads="1"/>
          </p:cNvSpPr>
          <p:nvPr/>
        </p:nvSpPr>
        <p:spPr bwMode="auto">
          <a:xfrm>
            <a:off x="4703763" y="409416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40037" name="Rectangle 101"/>
          <p:cNvSpPr>
            <a:spLocks noChangeArrowheads="1"/>
          </p:cNvSpPr>
          <p:nvPr/>
        </p:nvSpPr>
        <p:spPr bwMode="auto">
          <a:xfrm>
            <a:off x="6621463" y="514350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40038" name="Rectangle 102"/>
          <p:cNvSpPr>
            <a:spLocks noChangeArrowheads="1"/>
          </p:cNvSpPr>
          <p:nvPr/>
        </p:nvSpPr>
        <p:spPr bwMode="auto">
          <a:xfrm>
            <a:off x="5732463" y="51673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</a:t>
            </a:r>
          </a:p>
        </p:txBody>
      </p:sp>
      <p:sp>
        <p:nvSpPr>
          <p:cNvPr id="40039" name="Rectangle 103"/>
          <p:cNvSpPr>
            <a:spLocks noChangeArrowheads="1"/>
          </p:cNvSpPr>
          <p:nvPr/>
        </p:nvSpPr>
        <p:spPr bwMode="auto">
          <a:xfrm>
            <a:off x="6169025" y="514350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</a:t>
            </a:r>
          </a:p>
        </p:txBody>
      </p:sp>
      <p:sp>
        <p:nvSpPr>
          <p:cNvPr id="40040" name="Line 104"/>
          <p:cNvSpPr>
            <a:spLocks noChangeShapeType="1"/>
          </p:cNvSpPr>
          <p:nvPr/>
        </p:nvSpPr>
        <p:spPr bwMode="auto">
          <a:xfrm>
            <a:off x="4379913" y="3505200"/>
            <a:ext cx="6302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41" name="Arc 105"/>
          <p:cNvSpPr>
            <a:spLocks/>
          </p:cNvSpPr>
          <p:nvPr/>
        </p:nvSpPr>
        <p:spPr bwMode="auto">
          <a:xfrm rot="18420000">
            <a:off x="2646363" y="58816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42" name="Arc 106"/>
          <p:cNvSpPr>
            <a:spLocks/>
          </p:cNvSpPr>
          <p:nvPr/>
        </p:nvSpPr>
        <p:spPr bwMode="auto">
          <a:xfrm rot="18420000">
            <a:off x="3843338" y="58816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43" name="Arc 107"/>
          <p:cNvSpPr>
            <a:spLocks/>
          </p:cNvSpPr>
          <p:nvPr/>
        </p:nvSpPr>
        <p:spPr bwMode="auto">
          <a:xfrm rot="18420000">
            <a:off x="5111750" y="58816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44" name="Arc 108"/>
          <p:cNvSpPr>
            <a:spLocks/>
          </p:cNvSpPr>
          <p:nvPr/>
        </p:nvSpPr>
        <p:spPr bwMode="auto">
          <a:xfrm rot="18420000">
            <a:off x="6373813" y="5881688"/>
            <a:ext cx="333375" cy="434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1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898" y="-1"/>
                  <a:pt x="21556" y="9622"/>
                  <a:pt x="21599" y="21521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45" name="Arc 109"/>
          <p:cNvSpPr>
            <a:spLocks/>
          </p:cNvSpPr>
          <p:nvPr/>
        </p:nvSpPr>
        <p:spPr bwMode="auto">
          <a:xfrm rot="18420000">
            <a:off x="7570788" y="5881688"/>
            <a:ext cx="333375" cy="434975"/>
          </a:xfrm>
          <a:custGeom>
            <a:avLst/>
            <a:gdLst>
              <a:gd name="G0" fmla="+- 103 0 0"/>
              <a:gd name="G1" fmla="+- 21600 0 0"/>
              <a:gd name="G2" fmla="+- 21600 0 0"/>
              <a:gd name="T0" fmla="*/ 0 w 21703"/>
              <a:gd name="T1" fmla="*/ 0 h 21600"/>
              <a:gd name="T2" fmla="*/ 21703 w 21703"/>
              <a:gd name="T3" fmla="*/ 21521 h 21600"/>
              <a:gd name="T4" fmla="*/ 103 w 217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-1"/>
                </a:cubicBezTo>
                <a:cubicBezTo>
                  <a:pt x="12001" y="-1"/>
                  <a:pt x="21659" y="9622"/>
                  <a:pt x="21702" y="21521"/>
                </a:cubicBezTo>
                <a:lnTo>
                  <a:pt x="10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662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352"/>
            <a:ext cx="8229600" cy="1143000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+ Concurrency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page </a:t>
            </a:r>
            <a:r>
              <a:rPr lang="en-US" dirty="0" err="1" smtClean="0"/>
              <a:t>lock(x)/unlock(x</a:t>
            </a:r>
            <a:r>
              <a:rPr lang="en-US" dirty="0" smtClean="0"/>
              <a:t>) of pages (only for writes!)</a:t>
            </a:r>
          </a:p>
          <a:p>
            <a:endParaRPr lang="en-US" dirty="0" smtClean="0"/>
          </a:p>
          <a:p>
            <a:r>
              <a:rPr lang="en-US" dirty="0" smtClean="0"/>
              <a:t>We copy into our memory and then atomically </a:t>
            </a:r>
            <a:r>
              <a:rPr lang="en-US" smtClean="0"/>
              <a:t>update pages.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60043" y="770277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60043" y="770277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40" y="2724052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Insertion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086" y="5358206"/>
            <a:ext cx="8229600" cy="165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 searches for 15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 inserts 9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0026" y="4639491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7219" y="2075159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2492786" y="3587142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709890" y="2952065"/>
            <a:ext cx="2046173" cy="13286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768199" y="2594905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28526" y="2640831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199499" y="4126881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4375" y="4701992"/>
          <a:ext cx="4572000" cy="549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5495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482736" y="4279281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8199" y="4126881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482736" y="5637933"/>
            <a:ext cx="28739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Finds no 15!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1743" y="6245644"/>
            <a:ext cx="393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could we fix this?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0" grpId="1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4929"/>
            <a:ext cx="8229600" cy="1143000"/>
          </a:xfrm>
        </p:spPr>
        <p:txBody>
          <a:bodyPr/>
          <a:lstStyle/>
          <a:p>
            <a:r>
              <a:rPr lang="en-US" dirty="0" smtClean="0"/>
              <a:t>B-Link Trees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382000" cy="1104900"/>
          </a:xfrm>
          <a:noFill/>
          <a:ln/>
        </p:spPr>
        <p:txBody>
          <a:bodyPr/>
          <a:lstStyle/>
          <a:p>
            <a:r>
              <a:rPr lang="en-US"/>
              <a:t>B+ Tree: Most Widely Used Index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971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Insert/delete at log </a:t>
            </a:r>
            <a:r>
              <a:rPr lang="en-US" baseline="-25000"/>
              <a:t>F</a:t>
            </a:r>
            <a:r>
              <a:rPr lang="en-US"/>
              <a:t> N cost; keep tree </a:t>
            </a:r>
            <a:r>
              <a:rPr lang="en-US" i="1">
                <a:solidFill>
                  <a:schemeClr val="accent2"/>
                </a:solidFill>
              </a:rPr>
              <a:t>height-balanced</a:t>
            </a:r>
            <a:r>
              <a:rPr lang="en-US">
                <a:solidFill>
                  <a:schemeClr val="accent2"/>
                </a:solidFill>
              </a:rPr>
              <a:t>.   </a:t>
            </a:r>
            <a:r>
              <a:rPr lang="en-US"/>
              <a:t>(F = fanout, N = # leaf pages)</a:t>
            </a:r>
          </a:p>
          <a:p>
            <a:r>
              <a:rPr lang="en-US"/>
              <a:t>Minimum 50% occupancy (except for root).  Each node contains </a:t>
            </a:r>
            <a:r>
              <a:rPr lang="en-US" b="1"/>
              <a:t>d</a:t>
            </a:r>
            <a:r>
              <a:rPr lang="en-US"/>
              <a:t> &lt;=  </a:t>
            </a:r>
            <a:r>
              <a:rPr lang="en-US" i="1" u="sng"/>
              <a:t>m</a:t>
            </a:r>
            <a:r>
              <a:rPr lang="en-US"/>
              <a:t>  &lt;= 2</a:t>
            </a:r>
            <a:r>
              <a:rPr lang="en-US" b="1"/>
              <a:t>d</a:t>
            </a:r>
            <a:r>
              <a:rPr lang="en-US"/>
              <a:t> entries.  The parameter </a:t>
            </a:r>
            <a:r>
              <a:rPr lang="en-US" b="1"/>
              <a:t>d</a:t>
            </a:r>
            <a:r>
              <a:rPr lang="en-US"/>
              <a:t> is called the </a:t>
            </a:r>
            <a:r>
              <a:rPr lang="en-US" i="1"/>
              <a:t>order</a:t>
            </a:r>
            <a:r>
              <a:rPr lang="en-US"/>
              <a:t> of the tree.</a:t>
            </a:r>
          </a:p>
          <a:p>
            <a:r>
              <a:rPr lang="en-US"/>
              <a:t>Supports equality and range-searches efficiently.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33600" y="4495800"/>
            <a:ext cx="5838825" cy="2035175"/>
            <a:chOff x="1344" y="2832"/>
            <a:chExt cx="3678" cy="1282"/>
          </a:xfrm>
        </p:grpSpPr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0" y="0"/>
                </a:cxn>
                <a:cxn ang="0">
                  <a:pos x="0" y="0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/>
              <a:ahLst/>
              <a:cxnLst>
                <a:cxn ang="0">
                  <a:pos x="0" y="747"/>
                </a:cxn>
                <a:cxn ang="0">
                  <a:pos x="913" y="0"/>
                </a:cxn>
                <a:cxn ang="0">
                  <a:pos x="0" y="747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7" y="747"/>
                </a:cxn>
                <a:cxn ang="0">
                  <a:pos x="0" y="0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0"/>
                </a:cxn>
                <a:cxn ang="0">
                  <a:pos x="336" y="65"/>
                </a:cxn>
                <a:cxn ang="0">
                  <a:pos x="0" y="0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98" y="35"/>
                </a:cxn>
                <a:cxn ang="0">
                  <a:pos x="0" y="34"/>
                </a:cxn>
                <a:cxn ang="0">
                  <a:pos x="12" y="0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/>
              <a:ahLst/>
              <a:cxnLst>
                <a:cxn ang="0">
                  <a:pos x="73" y="28"/>
                </a:cxn>
                <a:cxn ang="0">
                  <a:pos x="0" y="14"/>
                </a:cxn>
                <a:cxn ang="0">
                  <a:pos x="73" y="0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" y="0"/>
                </a:cxn>
                <a:cxn ang="0">
                  <a:pos x="0" y="0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/>
              <a:ahLst/>
              <a:cxnLst>
                <a:cxn ang="0">
                  <a:pos x="75" y="28"/>
                </a:cxn>
                <a:cxn ang="0">
                  <a:pos x="0" y="14"/>
                </a:cxn>
                <a:cxn ang="0">
                  <a:pos x="75" y="0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4" y="0"/>
                </a:cxn>
                <a:cxn ang="0">
                  <a:pos x="0" y="0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4" name="Freeform 18"/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13"/>
                </a:cxn>
                <a:cxn ang="0">
                  <a:pos x="187" y="0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0" y="56"/>
                </a:cxn>
                <a:cxn ang="0">
                  <a:pos x="26" y="0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7" name="Freeform 21"/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3"/>
                </a:cxn>
                <a:cxn ang="0">
                  <a:pos x="0" y="0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8" name="Freeform 22"/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56"/>
                </a:cxn>
                <a:cxn ang="0">
                  <a:pos x="0" y="0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/>
              <a:ahLst/>
              <a:cxnLst>
                <a:cxn ang="0">
                  <a:pos x="74" y="28"/>
                </a:cxn>
                <a:cxn ang="0">
                  <a:pos x="0" y="14"/>
                </a:cxn>
                <a:cxn ang="0">
                  <a:pos x="74" y="0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0" y="0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2" name="Freeform 26"/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"/>
                </a:cxn>
                <a:cxn ang="0">
                  <a:pos x="0" y="28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3" name="Freeform 27"/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213"/>
                </a:cxn>
                <a:cxn ang="0">
                  <a:pos x="0" y="0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4" name="Freeform 28"/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8" y="56"/>
                </a:cxn>
                <a:cxn ang="0">
                  <a:pos x="0" y="17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005" y="2968"/>
              <a:ext cx="8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-105" charset="0"/>
                </a:rPr>
                <a:t>Index Entries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005" y="3782"/>
              <a:ext cx="76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-105" charset="0"/>
                </a:rPr>
                <a:t>Data Entries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4005" y="3924"/>
              <a:ext cx="10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-105" charset="0"/>
                </a:rPr>
                <a:t>("Sequence set")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005" y="3146"/>
              <a:ext cx="89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-105" charset="0"/>
                </a:rPr>
                <a:t>(Direct search)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29960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for B-link trees root to leaf, left-to-right in nodes</a:t>
            </a:r>
          </a:p>
          <a:p>
            <a:endParaRPr lang="en-US" dirty="0" smtClean="0"/>
          </a:p>
          <a:p>
            <a:r>
              <a:rPr lang="en-US" dirty="0" smtClean="0"/>
              <a:t>Insertions for B-link trees proceed bottom-up.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d</a:t>
            </a:r>
            <a:r>
              <a:rPr lang="en-US" dirty="0"/>
              <a:t> = the </a:t>
            </a:r>
            <a:r>
              <a:rPr lang="en-US" i="1" u="sng" dirty="0" smtClean="0"/>
              <a:t>degree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3810000" y="2743200"/>
          <a:ext cx="2743200" cy="861059"/>
        </p:xfrm>
        <a:graphic>
          <a:graphicData uri="http://schemas.openxmlformats.org/drawingml/2006/table">
            <a:tbl>
              <a:tblPr/>
              <a:tblGrid>
                <a:gridCol w="657226"/>
                <a:gridCol w="285750"/>
                <a:gridCol w="490537"/>
                <a:gridCol w="359569"/>
                <a:gridCol w="361950"/>
                <a:gridCol w="588168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3137666" y="3604259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4857348" y="36303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5791200" y="369123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6553200" y="3604259"/>
            <a:ext cx="518691" cy="407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1925784" y="3881735"/>
            <a:ext cx="1560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Keys </a:t>
            </a:r>
            <a:r>
              <a:rPr lang="en-US" sz="2400" dirty="0" err="1"/>
              <a:t>k</a:t>
            </a:r>
            <a:r>
              <a:rPr lang="en-US" sz="2400" dirty="0"/>
              <a:t> &lt; 30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3985739" y="4159250"/>
            <a:ext cx="2196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Keys 30&lt;=</a:t>
            </a:r>
            <a:r>
              <a:rPr lang="en-US" sz="2400" dirty="0" err="1"/>
              <a:t>k</a:t>
            </a:r>
            <a:r>
              <a:rPr lang="en-US" sz="2400" dirty="0"/>
              <a:t>&lt;120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6334473" y="4159250"/>
            <a:ext cx="2352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Keys 120&lt;=</a:t>
            </a:r>
            <a:r>
              <a:rPr lang="en-US" sz="2400" dirty="0" err="1"/>
              <a:t>k</a:t>
            </a:r>
            <a:r>
              <a:rPr lang="en-US" sz="2400" dirty="0"/>
              <a:t>&lt;240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7331427" y="3780482"/>
            <a:ext cx="1736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Keys 240&lt;=</a:t>
            </a:r>
            <a:r>
              <a:rPr lang="en-US" sz="2400" dirty="0" err="1"/>
              <a:t>k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2228672"/>
            <a:ext cx="3276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Internal Node has</a:t>
            </a:r>
          </a:p>
          <a:p>
            <a:pPr algn="ctr"/>
            <a:r>
              <a:rPr lang="en-US" sz="2400" dirty="0" err="1" smtClean="0"/>
              <a:t>s</a:t>
            </a:r>
            <a:r>
              <a:rPr lang="en-US" sz="2400" dirty="0" smtClean="0"/>
              <a:t> &gt;= </a:t>
            </a:r>
            <a:r>
              <a:rPr lang="en-US" sz="2400" dirty="0" err="1" smtClean="0"/>
              <a:t>d</a:t>
            </a:r>
            <a:r>
              <a:rPr lang="en-US" sz="2400" dirty="0" smtClean="0"/>
              <a:t> and &lt;= 2d keys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0507" y="5072352"/>
            <a:ext cx="37109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add a High key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2743200"/>
            <a:ext cx="7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280</a:t>
            </a:r>
            <a:endParaRPr lang="en-US" sz="2800" dirty="0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071891" y="3687840"/>
            <a:ext cx="2059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Keys 240&lt;</a:t>
            </a:r>
            <a:r>
              <a:rPr lang="en-US" sz="2400" dirty="0" smtClean="0"/>
              <a:t>=280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9014" y="5072352"/>
            <a:ext cx="37109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right pointers.</a:t>
            </a:r>
            <a:endParaRPr lang="en-US" sz="2800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519867" y="3269643"/>
            <a:ext cx="14316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67453" y="5868676"/>
            <a:ext cx="514610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Idea: If we get to this page, looking for 300. What can we conclude happened?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/>
      <p:bldP spid="26" grpId="0" animBg="1"/>
      <p:bldP spid="27" grpId="0"/>
      <p:bldP spid="28" grpId="0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Trees &amp; Safe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may not have a parent node, but it must have a left twin.</a:t>
            </a:r>
          </a:p>
          <a:p>
            <a:endParaRPr lang="en-US" dirty="0" smtClean="0"/>
          </a:p>
          <a:p>
            <a:r>
              <a:rPr lang="en-US" dirty="0" smtClean="0"/>
              <a:t>We introduce the right links before the parent.</a:t>
            </a:r>
          </a:p>
          <a:p>
            <a:endParaRPr lang="en-US" dirty="0" smtClean="0"/>
          </a:p>
          <a:p>
            <a:r>
              <a:rPr lang="en-US" dirty="0" smtClean="0"/>
              <a:t>A node is safe if it has [k,2k-1] pointers.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662" y="1983305"/>
            <a:ext cx="86868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scannode</a:t>
            </a:r>
            <a:r>
              <a:rPr lang="en-US" sz="3200" dirty="0" err="1" smtClean="0"/>
              <a:t>(u</a:t>
            </a:r>
            <a:r>
              <a:rPr lang="en-US" sz="3200" dirty="0" smtClean="0"/>
              <a:t>,  A) : examine the  tree  node  in A  for  value  </a:t>
            </a:r>
            <a:r>
              <a:rPr lang="en-US" sz="3200" dirty="0" err="1" smtClean="0"/>
              <a:t>u</a:t>
            </a:r>
            <a:r>
              <a:rPr lang="en-US" sz="3200" dirty="0" smtClean="0"/>
              <a:t>  and  return  the  appropriate  pointer  from  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662" y="4434580"/>
            <a:ext cx="86868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Appropriate pointer may be the right pointer.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dirty="0"/>
              <a:t>current = root;</a:t>
            </a:r>
          </a:p>
          <a:p>
            <a:pPr>
              <a:buNone/>
            </a:pPr>
            <a:r>
              <a:rPr lang="en-US" sz="4000" dirty="0"/>
              <a:t>A = </a:t>
            </a:r>
            <a:r>
              <a:rPr lang="en-US" sz="4000" dirty="0" err="1"/>
              <a:t>get(current</a:t>
            </a:r>
            <a:r>
              <a:rPr lang="en-US" sz="4000" dirty="0"/>
              <a:t>);</a:t>
            </a:r>
          </a:p>
          <a:p>
            <a:pPr>
              <a:buNone/>
            </a:pPr>
            <a:r>
              <a:rPr lang="en-US" sz="4000" dirty="0"/>
              <a:t>while (current is not a leaf) {</a:t>
            </a:r>
          </a:p>
          <a:p>
            <a:pPr>
              <a:buNone/>
            </a:pPr>
            <a:r>
              <a:rPr lang="en-US" sz="4000" dirty="0"/>
              <a:t>        current = </a:t>
            </a:r>
            <a:r>
              <a:rPr lang="en-US" sz="4000" b="1" u="sng" dirty="0" err="1" smtClean="0"/>
              <a:t>scannode</a:t>
            </a:r>
            <a:r>
              <a:rPr lang="en-US" sz="4000" dirty="0" err="1" smtClean="0"/>
              <a:t>(</a:t>
            </a:r>
            <a:r>
              <a:rPr lang="en-US" sz="4000" dirty="0" err="1"/>
              <a:t>v</a:t>
            </a:r>
            <a:r>
              <a:rPr lang="en-US" sz="4000" dirty="0"/>
              <a:t>, A);</a:t>
            </a:r>
          </a:p>
          <a:p>
            <a:pPr>
              <a:buNone/>
            </a:pPr>
            <a:r>
              <a:rPr lang="en-US" sz="4000" dirty="0"/>
              <a:t>        A = </a:t>
            </a:r>
            <a:r>
              <a:rPr lang="en-US" sz="4000" dirty="0" err="1"/>
              <a:t>get(current</a:t>
            </a:r>
            <a:r>
              <a:rPr lang="en-US" sz="4000" dirty="0"/>
              <a:t>)</a:t>
            </a:r>
            <a:r>
              <a:rPr lang="en-US" sz="4000" dirty="0" smtClean="0"/>
              <a:t>;</a:t>
            </a:r>
            <a:r>
              <a:rPr lang="en-US" sz="4000" dirty="0"/>
              <a:t>}</a:t>
            </a:r>
            <a:endParaRPr lang="en-US" sz="4000" dirty="0" smtClean="0"/>
          </a:p>
          <a:p>
            <a:pPr>
              <a:buNone/>
            </a:pPr>
            <a:r>
              <a:rPr lang="en-US" sz="4000" dirty="0"/>
              <a:t>while ((</a:t>
            </a:r>
            <a:r>
              <a:rPr lang="en-US" sz="4000" dirty="0" err="1"/>
              <a:t>t</a:t>
            </a:r>
            <a:r>
              <a:rPr lang="en-US" sz="4000" dirty="0"/>
              <a:t> = </a:t>
            </a:r>
            <a:r>
              <a:rPr lang="en-US" sz="4000" dirty="0" err="1"/>
              <a:t>scannode(v,A</a:t>
            </a:r>
            <a:r>
              <a:rPr lang="en-US" sz="4000" dirty="0"/>
              <a:t>)) == link pointer of A) {</a:t>
            </a:r>
          </a:p>
          <a:p>
            <a:pPr>
              <a:buNone/>
            </a:pPr>
            <a:r>
              <a:rPr lang="en-US" sz="4000" dirty="0"/>
              <a:t>        current = </a:t>
            </a:r>
            <a:r>
              <a:rPr lang="en-US" sz="4000" dirty="0" err="1"/>
              <a:t>t</a:t>
            </a:r>
            <a:r>
              <a:rPr lang="en-US" sz="4000" dirty="0"/>
              <a:t>;</a:t>
            </a:r>
          </a:p>
          <a:p>
            <a:pPr>
              <a:buNone/>
            </a:pPr>
            <a:r>
              <a:rPr lang="en-US" sz="4000" dirty="0"/>
              <a:t>        A = </a:t>
            </a:r>
            <a:r>
              <a:rPr lang="en-US" sz="4000" dirty="0" err="1"/>
              <a:t>get(current</a:t>
            </a:r>
            <a:r>
              <a:rPr lang="en-US" sz="4000" dirty="0"/>
              <a:t>)</a:t>
            </a:r>
            <a:r>
              <a:rPr lang="en-US" sz="4000" dirty="0" smtClean="0"/>
              <a:t>;}</a:t>
            </a:r>
          </a:p>
          <a:p>
            <a:pPr>
              <a:buNone/>
            </a:pPr>
            <a:r>
              <a:rPr lang="en-US" sz="4000" dirty="0" smtClean="0"/>
              <a:t>Return </a:t>
            </a:r>
            <a:r>
              <a:rPr lang="en-US" sz="4000" dirty="0"/>
              <a:t>(</a:t>
            </a:r>
            <a:r>
              <a:rPr lang="en-US" sz="4000" dirty="0" err="1"/>
              <a:t>v</a:t>
            </a:r>
            <a:r>
              <a:rPr lang="en-US" sz="4000" dirty="0"/>
              <a:t> is in A</a:t>
            </a:r>
            <a:r>
              <a:rPr lang="en-US" sz="4000" dirty="0" smtClean="0"/>
              <a:t>) ? success :  failure;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4059" y="2974495"/>
            <a:ext cx="28827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Find the leaf </a:t>
            </a:r>
            <a:r>
              <a:rPr lang="en-US" sz="2800" dirty="0" err="1" smtClean="0"/>
              <a:t>w</a:t>
            </a:r>
            <a:r>
              <a:rPr lang="en-US" sz="2800" dirty="0" smtClean="0"/>
              <a:t>/ </a:t>
            </a:r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04059" y="4635141"/>
            <a:ext cx="28827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Find the leaf </a:t>
            </a:r>
            <a:r>
              <a:rPr lang="en-US" sz="2800" dirty="0" err="1" smtClean="0"/>
              <a:t>w</a:t>
            </a:r>
            <a:r>
              <a:rPr lang="en-US" sz="2800" dirty="0" smtClean="0"/>
              <a:t>/ </a:t>
            </a:r>
            <a:r>
              <a:rPr lang="en-US" sz="2800" dirty="0" err="1" smtClean="0"/>
              <a:t>v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126163"/>
            <a:ext cx="82296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Only modify </a:t>
            </a:r>
            <a:r>
              <a:rPr lang="en-US" sz="2800" dirty="0" err="1" smtClean="0"/>
              <a:t>scannode</a:t>
            </a:r>
            <a:r>
              <a:rPr lang="en-US" sz="2800" dirty="0" smtClean="0"/>
              <a:t> – No locking?!?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8383"/>
            <a:ext cx="8229600" cy="1143000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60043" y="770277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60043" y="770277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8640" y="2724052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67779" y="3941126"/>
            <a:ext cx="167622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3541" y="0"/>
            <a:ext cx="286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High Key Omitted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Approach: Build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67779" y="3941126"/>
            <a:ext cx="167622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67736" y="5608004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6550925" y="4095114"/>
            <a:ext cx="2745475" cy="151289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503E-6 -6.97502E-6 L 0.00244 0.17206 L 0.58541 0.16882 " pathEditMode="relative" ptsTypes="A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Approach: Build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550034" y="4607112"/>
            <a:ext cx="1394637" cy="60714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67736" y="5608004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6550925" y="4095114"/>
            <a:ext cx="2745475" cy="151289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779" y="5814757"/>
            <a:ext cx="274547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did P1 know to continue?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06614 L -0.00556 0.2611 L 0.21877 0.2611 C 0.302 0.50855 0.23406 0.50763 0.30426 0.50763 L 0.58958 0.28376 " pathEditMode="relative" ptsTypes="AAf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initialize </a:t>
            </a:r>
            <a:r>
              <a:rPr lang="en-US" dirty="0"/>
              <a:t>stack</a:t>
            </a:r>
            <a:r>
              <a:rPr lang="en-US" dirty="0" smtClean="0"/>
              <a:t>; current </a:t>
            </a:r>
            <a:r>
              <a:rPr lang="en-US" dirty="0"/>
              <a:t>= root;</a:t>
            </a:r>
          </a:p>
          <a:p>
            <a:pPr>
              <a:buNone/>
            </a:pPr>
            <a:r>
              <a:rPr lang="en-US" dirty="0"/>
              <a:t>A = </a:t>
            </a:r>
            <a:r>
              <a:rPr lang="en-US" dirty="0" err="1"/>
              <a:t>get(current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while (current is not a leaf) {</a:t>
            </a:r>
          </a:p>
          <a:p>
            <a:pPr>
              <a:buNone/>
            </a:pPr>
            <a:r>
              <a:rPr lang="en-US" dirty="0"/>
              <a:t>        </a:t>
            </a:r>
            <a:r>
              <a:rPr lang="en-US" dirty="0" err="1"/>
              <a:t>t</a:t>
            </a:r>
            <a:r>
              <a:rPr lang="en-US" dirty="0"/>
              <a:t> = current;</a:t>
            </a:r>
          </a:p>
          <a:p>
            <a:pPr>
              <a:buNone/>
            </a:pPr>
            <a:r>
              <a:rPr lang="en-US" dirty="0"/>
              <a:t>        current = </a:t>
            </a:r>
            <a:r>
              <a:rPr lang="en-US" dirty="0" err="1"/>
              <a:t>scannode(v,A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        if (current not link pointer in A)</a:t>
            </a:r>
          </a:p>
          <a:p>
            <a:pPr>
              <a:buNone/>
            </a:pPr>
            <a:r>
              <a:rPr lang="en-US" dirty="0"/>
              <a:t>                push </a:t>
            </a:r>
            <a:r>
              <a:rPr lang="en-US" dirty="0" err="1"/>
              <a:t>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        A = </a:t>
            </a:r>
            <a:r>
              <a:rPr lang="en-US" dirty="0" err="1"/>
              <a:t>get(current</a:t>
            </a:r>
            <a:r>
              <a:rPr lang="en-US" dirty="0"/>
              <a:t>)</a:t>
            </a:r>
            <a:r>
              <a:rPr lang="en-US" dirty="0" smtClean="0"/>
              <a:t>;}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1592" y="1600200"/>
            <a:ext cx="3172407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</a:t>
            </a:r>
            <a:r>
              <a:rPr lang="en-US" sz="2400" dirty="0" smtClean="0"/>
              <a:t>eep a stack of the rightmost node we visited at each level: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B+ Tree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Search begins at root, and key comparisons direct it to a leaf (as in ISAM).</a:t>
            </a:r>
          </a:p>
          <a:p>
            <a:r>
              <a:rPr lang="en-US"/>
              <a:t>Search for 5*, 15*, all data entries &gt;= 24* ...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6081713"/>
            <a:ext cx="73755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buFont typeface="Monotype Sorts" pitchFamily="-105" charset="2"/>
              <a:buChar char="*"/>
            </a:pPr>
            <a:r>
              <a:rPr lang="en-US">
                <a:latin typeface="Book Antiqua" pitchFamily="-105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Book Antiqua" pitchFamily="-105" charset="0"/>
              </a:rPr>
              <a:t>Based on the search for 15*, we </a:t>
            </a:r>
            <a:r>
              <a:rPr lang="en-US" i="1" u="sng">
                <a:solidFill>
                  <a:schemeClr val="accent2"/>
                </a:solidFill>
                <a:latin typeface="Book Antiqua" pitchFamily="-105" charset="0"/>
              </a:rPr>
              <a:t>know</a:t>
            </a:r>
            <a:r>
              <a:rPr lang="en-US" i="1">
                <a:solidFill>
                  <a:schemeClr val="accent2"/>
                </a:solidFill>
                <a:latin typeface="Book Antiqua" pitchFamily="-105" charset="0"/>
              </a:rPr>
              <a:t> it is not in the tree!</a:t>
            </a: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0" y="0"/>
              </a:cxn>
              <a:cxn ang="0">
                <a:pos x="350" y="292"/>
              </a:cxn>
              <a:cxn ang="0">
                <a:pos x="0" y="292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1" y="0"/>
              </a:cxn>
              <a:cxn ang="0">
                <a:pos x="351" y="292"/>
              </a:cxn>
              <a:cxn ang="0">
                <a:pos x="0" y="292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58" y="0"/>
              </a:cxn>
              <a:cxn ang="0">
                <a:pos x="58" y="292"/>
              </a:cxn>
              <a:cxn ang="0">
                <a:pos x="0" y="292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3" y="0"/>
              </a:cxn>
              <a:cxn ang="0">
                <a:pos x="233" y="234"/>
              </a:cxn>
              <a:cxn ang="0">
                <a:pos x="0" y="234"/>
              </a:cxn>
            </a:cxnLst>
            <a:rect l="0" t="0" r="r" b="b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Freeform 31"/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Freeform 32"/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Freeform 35"/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/>
            <a:ahLst/>
            <a:cxnLst>
              <a:cxn ang="0">
                <a:pos x="1397" y="0"/>
              </a:cxn>
              <a:cxn ang="0">
                <a:pos x="0" y="635"/>
              </a:cxn>
              <a:cxn ang="0">
                <a:pos x="1397" y="0"/>
              </a:cxn>
            </a:cxnLst>
            <a:rect l="0" t="0" r="r" b="b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/>
            <a:ahLst/>
            <a:cxnLst>
              <a:cxn ang="0">
                <a:pos x="74" y="33"/>
              </a:cxn>
              <a:cxn ang="0">
                <a:pos x="0" y="47"/>
              </a:cxn>
              <a:cxn ang="0">
                <a:pos x="59" y="0"/>
              </a:cxn>
              <a:cxn ang="0">
                <a:pos x="74" y="33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/>
            <a:ahLst/>
            <a:cxnLst>
              <a:cxn ang="0">
                <a:pos x="695" y="0"/>
              </a:cxn>
              <a:cxn ang="0">
                <a:pos x="0" y="627"/>
              </a:cxn>
              <a:cxn ang="0">
                <a:pos x="695" y="0"/>
              </a:cxn>
            </a:cxnLst>
            <a:rect l="0" t="0" r="r" b="b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3" name="Freeform 39"/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/>
            <a:ahLst/>
            <a:cxnLst>
              <a:cxn ang="0">
                <a:pos x="67" y="27"/>
              </a:cxn>
              <a:cxn ang="0">
                <a:pos x="0" y="63"/>
              </a:cxn>
              <a:cxn ang="0">
                <a:pos x="42" y="0"/>
              </a:cxn>
              <a:cxn ang="0">
                <a:pos x="67" y="27"/>
              </a:cxn>
            </a:cxnLst>
            <a:rect l="0" t="0" r="r" b="b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4" name="Freeform 40"/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20"/>
              </a:cxn>
              <a:cxn ang="0">
                <a:pos x="0" y="0"/>
              </a:cxn>
            </a:cxnLst>
            <a:rect l="0" t="0" r="r" b="b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5" name="Freeform 41"/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19" y="74"/>
              </a:cxn>
              <a:cxn ang="0">
                <a:pos x="0" y="0"/>
              </a:cxn>
              <a:cxn ang="0">
                <a:pos x="37" y="0"/>
              </a:cxn>
            </a:cxnLst>
            <a:rect l="0" t="0" r="r" b="b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6" name="Freeform 42"/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8" y="628"/>
              </a:cxn>
              <a:cxn ang="0">
                <a:pos x="0" y="0"/>
              </a:cxn>
            </a:cxnLst>
            <a:rect l="0" t="0" r="r" b="b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6" y="63"/>
              </a:cxn>
              <a:cxn ang="0">
                <a:pos x="0" y="27"/>
              </a:cxn>
              <a:cxn ang="0">
                <a:pos x="25" y="0"/>
              </a:cxn>
            </a:cxnLst>
            <a:rect l="0" t="0" r="r" b="b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8" name="Freeform 44"/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7" y="636"/>
              </a:cxn>
              <a:cxn ang="0">
                <a:pos x="0" y="0"/>
              </a:cxn>
            </a:cxnLst>
            <a:rect l="0" t="0" r="r" b="b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9" name="Freeform 45"/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4" y="48"/>
              </a:cxn>
              <a:cxn ang="0">
                <a:pos x="0" y="34"/>
              </a:cxn>
              <a:cxn ang="0">
                <a:pos x="15" y="0"/>
              </a:cxn>
            </a:cxnLst>
            <a:rect l="0" t="0" r="r" b="b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</a:t>
            </a: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19*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20*</a:t>
            </a: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24*</a:t>
            </a: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2" name="Arc 68"/>
          <p:cNvSpPr>
            <a:spLocks/>
          </p:cNvSpPr>
          <p:nvPr/>
        </p:nvSpPr>
        <p:spPr bwMode="auto">
          <a:xfrm rot="19020000">
            <a:off x="34290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3" name="Arc 69"/>
          <p:cNvSpPr>
            <a:spLocks/>
          </p:cNvSpPr>
          <p:nvPr/>
        </p:nvSpPr>
        <p:spPr bwMode="auto">
          <a:xfrm rot="19020000">
            <a:off x="16764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4" name="Arc 70"/>
          <p:cNvSpPr>
            <a:spLocks/>
          </p:cNvSpPr>
          <p:nvPr/>
        </p:nvSpPr>
        <p:spPr bwMode="auto">
          <a:xfrm rot="19020000">
            <a:off x="50292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5" name="Arc 71"/>
          <p:cNvSpPr>
            <a:spLocks/>
          </p:cNvSpPr>
          <p:nvPr/>
        </p:nvSpPr>
        <p:spPr bwMode="auto">
          <a:xfrm rot="19020000">
            <a:off x="67056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072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subroutine: </a:t>
            </a:r>
            <a:r>
              <a:rPr lang="en-US" dirty="0" err="1" smtClean="0"/>
              <a:t>move_right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While </a:t>
            </a:r>
            <a:r>
              <a:rPr lang="en-US" dirty="0" err="1"/>
              <a:t>t</a:t>
            </a:r>
            <a:r>
              <a:rPr lang="en-US" dirty="0"/>
              <a:t> = </a:t>
            </a:r>
            <a:r>
              <a:rPr lang="en-US" dirty="0" err="1"/>
              <a:t>scannode(v,A</a:t>
            </a:r>
            <a:r>
              <a:rPr lang="en-US" dirty="0"/>
              <a:t>) is a link pointer of A 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Lock</a:t>
            </a:r>
            <a:r>
              <a:rPr lang="en-US" dirty="0" err="1"/>
              <a:t>(t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Unlock(current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Current = </a:t>
            </a:r>
            <a:r>
              <a:rPr lang="en-US" dirty="0" err="1"/>
              <a:t>t</a:t>
            </a:r>
            <a:endParaRPr lang="en-US" dirty="0"/>
          </a:p>
          <a:p>
            <a:pPr>
              <a:buNone/>
            </a:pPr>
            <a:r>
              <a:rPr lang="en-US" dirty="0"/>
              <a:t>    A = </a:t>
            </a:r>
            <a:r>
              <a:rPr lang="en-US" dirty="0" err="1"/>
              <a:t>get(current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181" y="5295166"/>
            <a:ext cx="602451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dirty="0" err="1"/>
              <a:t>move_right</a:t>
            </a:r>
            <a:r>
              <a:rPr lang="en-US" sz="2800" dirty="0"/>
              <a:t> procedure scans right across the</a:t>
            </a:r>
            <a:r>
              <a:rPr lang="en-US" sz="2800" dirty="0" smtClean="0"/>
              <a:t> leaves with </a:t>
            </a:r>
            <a:r>
              <a:rPr lang="en-US" sz="2800" dirty="0"/>
              <a:t>lock </a:t>
            </a:r>
            <a:r>
              <a:rPr lang="en-US" sz="2800" dirty="0" smtClean="0"/>
              <a:t>coupling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69438" y="3052952"/>
            <a:ext cx="323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many locks held here?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DoInsert</a:t>
            </a:r>
            <a:r>
              <a:rPr lang="en-US" b="1" dirty="0" smtClean="0"/>
              <a:t>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A is safe {</a:t>
            </a:r>
          </a:p>
          <a:p>
            <a:pPr>
              <a:buNone/>
            </a:pPr>
            <a:r>
              <a:rPr lang="en-US" dirty="0"/>
              <a:t>        insert new key/</a:t>
            </a:r>
            <a:r>
              <a:rPr lang="en-US" dirty="0" err="1"/>
              <a:t>ptr</a:t>
            </a:r>
            <a:r>
              <a:rPr lang="en-US" dirty="0"/>
              <a:t> pair on A;</a:t>
            </a:r>
          </a:p>
          <a:p>
            <a:pPr>
              <a:buNone/>
            </a:pPr>
            <a:r>
              <a:rPr lang="en-US" dirty="0"/>
              <a:t>        </a:t>
            </a:r>
            <a:r>
              <a:rPr lang="en-US" dirty="0" err="1"/>
              <a:t>put(A</a:t>
            </a:r>
            <a:r>
              <a:rPr lang="en-US" dirty="0"/>
              <a:t>, current);</a:t>
            </a:r>
          </a:p>
          <a:p>
            <a:pPr>
              <a:buNone/>
            </a:pPr>
            <a:r>
              <a:rPr lang="en-US" dirty="0"/>
              <a:t>        </a:t>
            </a:r>
            <a:r>
              <a:rPr lang="en-US" dirty="0" err="1"/>
              <a:t>unlock(current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Case: Must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u</a:t>
            </a:r>
            <a:r>
              <a:rPr lang="en-US" dirty="0"/>
              <a:t> = allocate(1 new page for B);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redistribute </a:t>
            </a:r>
            <a:r>
              <a:rPr lang="en-US" dirty="0"/>
              <a:t>A over A and </a:t>
            </a:r>
            <a:r>
              <a:rPr lang="en-US" dirty="0" smtClean="0"/>
              <a:t>B ;</a:t>
            </a:r>
          </a:p>
          <a:p>
            <a:pPr>
              <a:buNone/>
            </a:pP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max value on A now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make </a:t>
            </a:r>
            <a:r>
              <a:rPr lang="en-US" dirty="0"/>
              <a:t>high key of B equal old high key of A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 smtClean="0"/>
              <a:t>make </a:t>
            </a:r>
            <a:r>
              <a:rPr lang="en-US" dirty="0"/>
              <a:t>right-link of B equal old right-link of A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 smtClean="0"/>
              <a:t>make </a:t>
            </a:r>
            <a:r>
              <a:rPr lang="en-US" dirty="0"/>
              <a:t>high key of A equal </a:t>
            </a:r>
            <a:r>
              <a:rPr lang="en-US" dirty="0" err="1"/>
              <a:t>y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 smtClean="0"/>
              <a:t>make </a:t>
            </a:r>
            <a:r>
              <a:rPr lang="en-US" dirty="0"/>
              <a:t>right-link of A point to B</a:t>
            </a:r>
            <a:r>
              <a:rPr lang="en-US" dirty="0" smtClean="0"/>
              <a:t>; </a:t>
            </a:r>
            <a:r>
              <a:rPr lang="en-US" dirty="0"/>
              <a:t>    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put (B, </a:t>
            </a:r>
            <a:r>
              <a:rPr lang="en-US" dirty="0" err="1" smtClean="0"/>
              <a:t>u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put (A, current);</a:t>
            </a:r>
          </a:p>
          <a:p>
            <a:pPr>
              <a:buNone/>
            </a:pPr>
            <a:r>
              <a:rPr lang="en-US" dirty="0" err="1" smtClean="0"/>
              <a:t>oldnode</a:t>
            </a:r>
            <a:r>
              <a:rPr lang="en-US" dirty="0" smtClean="0"/>
              <a:t> = current;</a:t>
            </a:r>
          </a:p>
          <a:p>
            <a:pPr>
              <a:buNone/>
            </a:pPr>
            <a:r>
              <a:rPr lang="en-US" dirty="0" smtClean="0"/>
              <a:t>new key/</a:t>
            </a:r>
            <a:r>
              <a:rPr lang="en-US" dirty="0" err="1" smtClean="0"/>
              <a:t>ptr</a:t>
            </a:r>
            <a:r>
              <a:rPr lang="en-US" dirty="0" smtClean="0"/>
              <a:t> pair = (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dirty="0" smtClean="0"/>
              <a:t>); // high key of new page, new page</a:t>
            </a:r>
          </a:p>
          <a:p>
            <a:pPr>
              <a:buNone/>
            </a:pPr>
            <a:r>
              <a:rPr lang="en-US" dirty="0" smtClean="0"/>
              <a:t>current = </a:t>
            </a:r>
            <a:r>
              <a:rPr lang="en-US" dirty="0" err="1" smtClean="0"/>
              <a:t>pop(stack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lock(current</a:t>
            </a:r>
            <a:r>
              <a:rPr lang="en-US" dirty="0" smtClean="0"/>
              <a:t>); A = </a:t>
            </a:r>
            <a:r>
              <a:rPr lang="en-US" dirty="0" err="1" smtClean="0"/>
              <a:t>get(current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move_right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unlock(oldnode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Doinsertion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311" y="5079142"/>
            <a:ext cx="49326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may have 3 locks: </a:t>
            </a:r>
            <a:r>
              <a:rPr lang="en-US" sz="2800" i="1" dirty="0" err="1" smtClean="0"/>
              <a:t>oldnode</a:t>
            </a:r>
            <a:r>
              <a:rPr lang="en-US" sz="2800" i="1" dirty="0" smtClean="0"/>
              <a:t>, and two at the parent level while moving righ</a:t>
            </a:r>
            <a:r>
              <a:rPr lang="en-US" sz="2800" i="1" dirty="0"/>
              <a:t>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941232" y="5392807"/>
            <a:ext cx="1270080" cy="378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7521"/>
            <a:ext cx="8229600" cy="1143000"/>
          </a:xfrm>
        </p:spPr>
        <p:txBody>
          <a:bodyPr/>
          <a:lstStyle/>
          <a:p>
            <a:r>
              <a:rPr lang="en-US" dirty="0" smtClean="0"/>
              <a:t>Deadlock Free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Order &lt; on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Consider pages </a:t>
            </a:r>
            <a:r>
              <a:rPr lang="en-US" dirty="0" err="1" smtClean="0"/>
              <a:t>a,b</a:t>
            </a:r>
            <a:r>
              <a:rPr lang="en-US" dirty="0" smtClean="0"/>
              <a:t>  define a total order &lt;</a:t>
            </a:r>
          </a:p>
          <a:p>
            <a:pPr marL="514350" indent="-514350">
              <a:buAutoNum type="arabicPeriod"/>
            </a:pPr>
            <a:r>
              <a:rPr lang="en-US" dirty="0" smtClean="0"/>
              <a:t>a &lt; </a:t>
            </a:r>
            <a:r>
              <a:rPr lang="en-US" dirty="0" err="1" smtClean="0"/>
              <a:t>b</a:t>
            </a:r>
            <a:r>
              <a:rPr lang="en-US" dirty="0" smtClean="0"/>
              <a:t> if </a:t>
            </a:r>
            <a:r>
              <a:rPr lang="en-US" dirty="0" err="1" smtClean="0"/>
              <a:t>b</a:t>
            </a:r>
            <a:r>
              <a:rPr lang="en-US" dirty="0" smtClean="0"/>
              <a:t> is closer to the root than a (different height)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and </a:t>
            </a:r>
            <a:r>
              <a:rPr lang="en-US" dirty="0" err="1" smtClean="0"/>
              <a:t>b</a:t>
            </a:r>
            <a:r>
              <a:rPr lang="en-US" dirty="0" smtClean="0"/>
              <a:t> are at the same height, then a &lt; </a:t>
            </a:r>
            <a:r>
              <a:rPr lang="en-US" dirty="0" err="1" smtClean="0"/>
              <a:t>b</a:t>
            </a:r>
            <a:r>
              <a:rPr lang="en-US" dirty="0" smtClean="0"/>
              <a:t> if </a:t>
            </a:r>
            <a:r>
              <a:rPr lang="en-US" dirty="0" err="1" smtClean="0"/>
              <a:t>b</a:t>
            </a:r>
            <a:r>
              <a:rPr lang="en-US" dirty="0" smtClean="0"/>
              <a:t> is reachable.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49109"/>
            <a:ext cx="8229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Observation: Insert process only puts down locks satisfying this order. Why is this true?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01024"/>
            <a:ext cx="838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None/>
            </a:pPr>
            <a:r>
              <a:rPr lang="en-US" sz="2800" dirty="0" smtClean="0"/>
              <a:t>“Order is bottom-up”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44" y="2455394"/>
            <a:ext cx="86868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Since the locks are placed by every process in a total order, there can be no deadlock. 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974" y="4746561"/>
            <a:ext cx="719710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Is it possible to get the cycle:</a:t>
            </a:r>
          </a:p>
          <a:p>
            <a:pPr algn="ctr"/>
            <a:r>
              <a:rPr lang="en-US" sz="2800" dirty="0" smtClean="0"/>
              <a:t>T1(A) T2(B) T1(B) T2(A)?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815"/>
            <a:ext cx="8229600" cy="1143000"/>
          </a:xfrm>
        </p:spPr>
        <p:txBody>
          <a:bodyPr/>
          <a:lstStyle/>
          <a:p>
            <a:r>
              <a:rPr lang="en-US" dirty="0" smtClean="0"/>
              <a:t>Tree Modification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Modifications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387" y="2042170"/>
            <a:ext cx="801741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Thm</a:t>
            </a:r>
            <a:r>
              <a:rPr lang="en-US" sz="2800" dirty="0" smtClean="0"/>
              <a:t>: All operations correctly modify the tree structure.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9387" y="4084339"/>
            <a:ext cx="801741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Observation 1: </a:t>
            </a:r>
            <a:r>
              <a:rPr lang="en-US" sz="2400" dirty="0" err="1" smtClean="0"/>
              <a:t>put(B,u</a:t>
            </a:r>
            <a:r>
              <a:rPr lang="en-US" sz="2400" dirty="0" smtClean="0"/>
              <a:t>) and </a:t>
            </a:r>
            <a:r>
              <a:rPr lang="en-US" sz="2400" dirty="0" err="1" smtClean="0"/>
              <a:t>put(A</a:t>
            </a:r>
            <a:r>
              <a:rPr lang="en-US" sz="2400" dirty="0" smtClean="0"/>
              <a:t>, current) are one operation (since </a:t>
            </a:r>
            <a:r>
              <a:rPr lang="en-US" sz="2400" dirty="0" err="1" smtClean="0"/>
              <a:t>put(B,u</a:t>
            </a:r>
            <a:r>
              <a:rPr lang="en-US" sz="2400" dirty="0" smtClean="0"/>
              <a:t>) doesn’t change tree. Proof by pictures (again).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Approach: Build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67779" y="3941126"/>
            <a:ext cx="167622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67736" y="5608004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6550925" y="4095114"/>
            <a:ext cx="2745475" cy="151289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503E-6 -6.97502E-6 L 0.00244 0.17206 L 0.58541 0.16882 " pathEditMode="relative" ptsTypes="A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Inserting a Data Entry into a B+ Tree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229600" cy="4953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Find correct leaf </a:t>
            </a:r>
            <a:r>
              <a:rPr lang="en-US" i="1"/>
              <a:t>L.</a:t>
            </a:r>
            <a:r>
              <a:rPr lang="en-US"/>
              <a:t> </a:t>
            </a:r>
          </a:p>
          <a:p>
            <a:r>
              <a:rPr lang="en-US"/>
              <a:t>Put data entry onto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pPr lvl="1">
              <a:buSzPct val="75000"/>
            </a:pPr>
            <a:r>
              <a:rPr lang="en-US"/>
              <a:t>If </a:t>
            </a:r>
            <a:r>
              <a:rPr lang="en-US" i="1"/>
              <a:t>L </a:t>
            </a:r>
            <a:r>
              <a:rPr lang="en-US"/>
              <a:t>has enough space, </a:t>
            </a:r>
            <a:r>
              <a:rPr lang="en-US" i="1"/>
              <a:t>done</a:t>
            </a:r>
            <a:r>
              <a:rPr lang="en-US"/>
              <a:t>!</a:t>
            </a:r>
          </a:p>
          <a:p>
            <a:pPr lvl="1">
              <a:buSzPct val="75000"/>
            </a:pPr>
            <a:r>
              <a:rPr lang="en-US"/>
              <a:t>Else, must </a:t>
            </a:r>
            <a:r>
              <a:rPr lang="en-US" i="1" u="sng">
                <a:solidFill>
                  <a:schemeClr val="accent2"/>
                </a:solidFill>
              </a:rPr>
              <a:t>split</a:t>
            </a:r>
            <a:r>
              <a:rPr lang="en-US">
                <a:solidFill>
                  <a:schemeClr val="accent2"/>
                </a:solidFill>
              </a:rPr>
              <a:t>  </a:t>
            </a:r>
            <a:r>
              <a:rPr lang="en-US" i="1"/>
              <a:t>L (into L and a new node L2)</a:t>
            </a:r>
            <a:endParaRPr lang="en-US"/>
          </a:p>
          <a:p>
            <a:pPr lvl="2"/>
            <a:r>
              <a:rPr lang="en-US"/>
              <a:t>Redistribute entries evenly, </a:t>
            </a:r>
            <a:r>
              <a:rPr lang="en-US" b="1" u="sng">
                <a:solidFill>
                  <a:schemeClr val="accent2"/>
                </a:solidFill>
              </a:rPr>
              <a:t>copy up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middle key.</a:t>
            </a:r>
          </a:p>
          <a:p>
            <a:pPr lvl="2"/>
            <a:r>
              <a:rPr lang="en-US"/>
              <a:t>Insert index entry pointing to </a:t>
            </a:r>
            <a:r>
              <a:rPr lang="en-US" i="1"/>
              <a:t>L2 </a:t>
            </a:r>
            <a:r>
              <a:rPr lang="en-US"/>
              <a:t>into parent of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r>
              <a:rPr lang="en-US"/>
              <a:t>This can happen recursively</a:t>
            </a:r>
          </a:p>
          <a:p>
            <a:pPr lvl="1">
              <a:buSzPct val="75000"/>
            </a:pPr>
            <a:r>
              <a:rPr lang="en-US">
                <a:solidFill>
                  <a:schemeClr val="accent2"/>
                </a:solidFill>
              </a:rPr>
              <a:t>To split index node</a:t>
            </a:r>
            <a:r>
              <a:rPr lang="en-US"/>
              <a:t>, redistribute entries evenly, but </a:t>
            </a:r>
            <a:r>
              <a:rPr lang="en-US" b="1" u="sng">
                <a:solidFill>
                  <a:schemeClr val="accent2"/>
                </a:solidFill>
              </a:rPr>
              <a:t>push up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middle key.  (Contrast with leaf splits.)</a:t>
            </a:r>
          </a:p>
          <a:p>
            <a:r>
              <a:rPr lang="en-US"/>
              <a:t>Splits “grow” tree; root split increases height.  </a:t>
            </a:r>
          </a:p>
          <a:p>
            <a:pPr lvl="1">
              <a:buSzPct val="75000"/>
            </a:pPr>
            <a:r>
              <a:rPr lang="en-US"/>
              <a:t>Tree growth: gets </a:t>
            </a:r>
            <a:r>
              <a:rPr lang="en-US" i="1" u="sng">
                <a:solidFill>
                  <a:schemeClr val="accent2"/>
                </a:solidFill>
              </a:rPr>
              <a:t>wider</a:t>
            </a:r>
            <a:r>
              <a:rPr lang="en-US"/>
              <a:t> or </a:t>
            </a:r>
            <a:r>
              <a:rPr lang="en-US" i="1" u="sng">
                <a:solidFill>
                  <a:schemeClr val="accent2"/>
                </a:solidFill>
              </a:rPr>
              <a:t>one level taller at top.</a:t>
            </a:r>
          </a:p>
        </p:txBody>
      </p:sp>
    </p:spTree>
    <p:extLst>
      <p:ext uri="{BB962C8B-B14F-4D97-AF65-F5344CB8AC3E}">
        <p14:creationId xmlns:p14="http://schemas.microsoft.com/office/powerpoint/2010/main" val="301809626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Approach: Build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15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550034" y="4607112"/>
            <a:ext cx="1394637" cy="60714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67736" y="5608004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6550925" y="4095114"/>
            <a:ext cx="2745475" cy="151289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779" y="5814757"/>
            <a:ext cx="274547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did P1 know to continue?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7308 C -0.00451 0.25878 -0.00433 0.19634 -0.00433 0.26063 L 0.23009 0.25809 L 0.30523 0.49075 L 0.38574 0.49075 " pathEditMode="relative" ptsTypes="f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20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Correct Interaction of </a:t>
            </a:r>
            <a:br>
              <a:rPr lang="en-US" dirty="0" smtClean="0"/>
            </a:br>
            <a:r>
              <a:rPr lang="en-US" dirty="0" smtClean="0"/>
              <a:t>Readers and Writers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9387" y="2042170"/>
            <a:ext cx="801741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Thm</a:t>
            </a:r>
            <a:r>
              <a:rPr lang="en-US" sz="2800" dirty="0" smtClean="0"/>
              <a:t>: Actions of an insertion process do not impair the correctness of the actions of other processes.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1: No split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72447"/>
            <a:ext cx="8229600" cy="165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 searches for 15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 inserts 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371779" y="3702467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2143" y="4695002"/>
            <a:ext cx="5049567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reads the page.</a:t>
            </a:r>
          </a:p>
          <a:p>
            <a:pPr algn="ctr"/>
            <a:r>
              <a:rPr lang="en-US" sz="2800" dirty="0" smtClean="0"/>
              <a:t> What schedule is this? </a:t>
            </a:r>
          </a:p>
          <a:p>
            <a:pPr algn="ctr"/>
            <a:r>
              <a:rPr lang="en-US" sz="2800" dirty="0" smtClean="0"/>
              <a:t>Why can’t P1,P2 conflict again?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092143" y="6334780"/>
            <a:ext cx="505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if P2 reads after P1?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5 0.07308 L -0.00815 0.22063 L 0.15513 0.21808 " pathEditMode="relative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2: Split. insert into left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2: Split. Insert LHS.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2447"/>
            <a:ext cx="8229600" cy="1653716"/>
          </a:xfrm>
        </p:spPr>
        <p:txBody>
          <a:bodyPr/>
          <a:lstStyle/>
          <a:p>
            <a:r>
              <a:rPr lang="en-US" dirty="0" smtClean="0"/>
              <a:t>P1 searches for 8</a:t>
            </a:r>
          </a:p>
          <a:p>
            <a:r>
              <a:rPr lang="en-US" dirty="0" smtClean="0"/>
              <a:t>P2 inserts </a:t>
            </a:r>
            <a:r>
              <a:rPr lang="en-US" dirty="0"/>
              <a:t>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779" y="3695208"/>
          <a:ext cx="6096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7333" y="1189400"/>
          <a:ext cx="4572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104"/>
                <a:gridCol w="1505896"/>
                <a:gridCol w="1524000"/>
              </a:tblGrid>
              <a:tr h="4873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822900" y="2701383"/>
            <a:ext cx="1987649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8751" y="1707559"/>
            <a:ext cx="2069028" cy="104174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098313" y="1709146"/>
            <a:ext cx="1219814" cy="10401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58640" y="1755072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914489" y="327608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67779" y="3941126"/>
            <a:ext cx="167622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67736" y="4472447"/>
          <a:ext cx="3048000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8115736" y="4095114"/>
            <a:ext cx="1180664" cy="60702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5931169"/>
            <a:ext cx="433149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Notice that P1 would have followed 9s pointer!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8751" y="6126163"/>
            <a:ext cx="374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will P1 find 8?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21808 L -0.18445 0.21577 L -0.18271 0.25578 L -0.10203 0.25578 L -0.10376 0.4805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1530"/>
            <a:ext cx="8229600" cy="1143000"/>
          </a:xfrm>
        </p:spPr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2931" y="2574163"/>
            <a:ext cx="1355938" cy="514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60208" y="1137509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60208" y="1137509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60208" y="1105236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4300" y="2574163"/>
            <a:ext cx="1355938" cy="514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299" y="998515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40238" y="2831580"/>
            <a:ext cx="39269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60208" y="1105236"/>
            <a:ext cx="914579" cy="8382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7010" y="2390326"/>
            <a:ext cx="914579" cy="838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717964" y="2574163"/>
            <a:ext cx="1355938" cy="514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25271" y="2829992"/>
            <a:ext cx="39269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98878" y="4238789"/>
            <a:ext cx="444051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Poor P1 never gets its value!</a:t>
            </a:r>
          </a:p>
          <a:p>
            <a:pPr algn="ctr"/>
            <a:r>
              <a:rPr lang="en-US" sz="2800" dirty="0" smtClean="0"/>
              <a:t>P1 is </a:t>
            </a:r>
            <a:r>
              <a:rPr lang="en-US" sz="2800" dirty="0" err="1" smtClean="0"/>
              <a:t>livelocked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846 L 0.0026 0.16605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57 -0.03677 L 0.19885 -0.03423 " pathEditMode="relative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846 L 0.0026 0.16605 " pathEditMode="relative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846 L 0.0026 0.16605 " pathEditMode="relative" ptsTypes="AA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846 L 0.0026 0.16605 " pathEditMode="relative" ptsTypes="AA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846 L 0.0026 0.16605 " pathEditMode="relative" ptsTypes="AA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7" grpId="0" animBg="1"/>
      <p:bldP spid="7" grpId="1" animBg="1"/>
      <p:bldP spid="11" grpId="0" animBg="1"/>
      <p:bldP spid="11" grpId="1" animBg="1"/>
      <p:bldP spid="11" grpId="2" animBg="1"/>
      <p:bldP spid="6" grpId="0" animBg="1"/>
      <p:bldP spid="6" grpId="1" animBg="1"/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4374"/>
            <a:ext cx="8229600" cy="1143000"/>
          </a:xfrm>
        </p:spPr>
        <p:txBody>
          <a:bodyPr/>
          <a:lstStyle/>
          <a:p>
            <a:r>
              <a:rPr lang="en-US" dirty="0" smtClean="0"/>
              <a:t>Chaining Example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get down below 3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197"/>
            <a:ext cx="8229600" cy="3683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read A;</a:t>
            </a:r>
          </a:p>
          <a:p>
            <a:pPr>
              <a:buNone/>
            </a:pPr>
            <a:r>
              <a:rPr lang="en-US" dirty="0" smtClean="0"/>
              <a:t>find out that there is room;</a:t>
            </a:r>
          </a:p>
          <a:p>
            <a:pPr>
              <a:buNone/>
            </a:pPr>
            <a:r>
              <a:rPr lang="en-US" dirty="0" smtClean="0"/>
              <a:t>lock and re-read A;</a:t>
            </a:r>
          </a:p>
          <a:p>
            <a:pPr>
              <a:buNone/>
            </a:pPr>
            <a:r>
              <a:rPr lang="en-US" dirty="0" smtClean="0"/>
              <a:t>find there is still room, and insert 9</a:t>
            </a:r>
          </a:p>
          <a:p>
            <a:pPr>
              <a:buNone/>
            </a:pPr>
            <a:r>
              <a:rPr lang="en-US" dirty="0" smtClean="0"/>
              <a:t>unlock A;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Consider the Alternative Protocol </a:t>
            </a:r>
          </a:p>
          <a:p>
            <a:pPr algn="ctr"/>
            <a:r>
              <a:rPr lang="en-US" sz="2800" dirty="0" smtClean="0"/>
              <a:t>(without lock coupling)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195" y="5636237"/>
          <a:ext cx="2884836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35"/>
                <a:gridCol w="950189"/>
                <a:gridCol w="961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53220" y="5636237"/>
          <a:ext cx="2884836" cy="51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35"/>
                <a:gridCol w="950189"/>
                <a:gridCol w="961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34953" y="2832054"/>
            <a:ext cx="3589159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 # of inserts. A splits and after there is room!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55938" y="6212315"/>
            <a:ext cx="149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40185" y="3796707"/>
            <a:ext cx="41065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prevents this in Blink?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Inserting 8* into Example B+ Tree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828800"/>
            <a:ext cx="2667000" cy="40767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2400"/>
              <a:t>Observe how minimum occupancy is guaranteed in both leaf and index pg splits.</a:t>
            </a:r>
          </a:p>
          <a:p>
            <a:r>
              <a:rPr lang="en-US" sz="2400"/>
              <a:t>Note difference between </a:t>
            </a:r>
            <a:r>
              <a:rPr lang="en-US" sz="2400" i="1">
                <a:solidFill>
                  <a:schemeClr val="accent2"/>
                </a:solidFill>
              </a:rPr>
              <a:t>copy-up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and </a:t>
            </a:r>
            <a:r>
              <a:rPr lang="en-US" sz="2400" i="1">
                <a:solidFill>
                  <a:schemeClr val="accent2"/>
                </a:solidFill>
              </a:rPr>
              <a:t>push-up</a:t>
            </a:r>
            <a:r>
              <a:rPr lang="en-US" sz="2400">
                <a:solidFill>
                  <a:schemeClr val="accent2"/>
                </a:solidFill>
              </a:rPr>
              <a:t>; </a:t>
            </a:r>
            <a:r>
              <a:rPr lang="en-US" sz="2400"/>
              <a:t>be sure you understand the reasons for this.</a:t>
            </a: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7" y="0"/>
              </a:cxn>
              <a:cxn ang="0">
                <a:pos x="227" y="226"/>
              </a:cxn>
              <a:cxn ang="0">
                <a:pos x="0" y="226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226" y="0"/>
              </a:cxn>
              <a:cxn ang="0">
                <a:pos x="226" y="226"/>
              </a:cxn>
              <a:cxn ang="0">
                <a:pos x="0" y="226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3871913" y="1924050"/>
            <a:ext cx="506412" cy="928688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0" y="584"/>
              </a:cxn>
              <a:cxn ang="0">
                <a:pos x="318" y="0"/>
              </a:cxn>
            </a:cxnLst>
            <a:rect l="0" t="0" r="r" b="b"/>
            <a:pathLst>
              <a:path w="319" h="585">
                <a:moveTo>
                  <a:pt x="318" y="0"/>
                </a:moveTo>
                <a:lnTo>
                  <a:pt x="0" y="584"/>
                </a:lnTo>
                <a:lnTo>
                  <a:pt x="3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3871913" y="2738438"/>
            <a:ext cx="79375" cy="114300"/>
          </a:xfrm>
          <a:custGeom>
            <a:avLst/>
            <a:gdLst/>
            <a:ahLst/>
            <a:cxnLst>
              <a:cxn ang="0">
                <a:pos x="49" y="17"/>
              </a:cxn>
              <a:cxn ang="0">
                <a:pos x="0" y="71"/>
              </a:cxn>
              <a:cxn ang="0">
                <a:pos x="17" y="0"/>
              </a:cxn>
              <a:cxn ang="0">
                <a:pos x="49" y="17"/>
              </a:cxn>
            </a:cxnLst>
            <a:rect l="0" t="0" r="r" b="b"/>
            <a:pathLst>
              <a:path w="50" h="72">
                <a:moveTo>
                  <a:pt x="49" y="17"/>
                </a:moveTo>
                <a:lnTo>
                  <a:pt x="0" y="71"/>
                </a:lnTo>
                <a:lnTo>
                  <a:pt x="17" y="0"/>
                </a:lnTo>
                <a:lnTo>
                  <a:pt x="49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/>
            <a:ahLst/>
            <a:cxnLst>
              <a:cxn ang="0">
                <a:pos x="0" y="253"/>
              </a:cxn>
              <a:cxn ang="0">
                <a:pos x="0" y="0"/>
              </a:cxn>
              <a:cxn ang="0">
                <a:pos x="282" y="0"/>
              </a:cxn>
              <a:cxn ang="0">
                <a:pos x="282" y="253"/>
              </a:cxn>
              <a:cxn ang="0">
                <a:pos x="0" y="253"/>
              </a:cxn>
            </a:cxnLst>
            <a:rect l="0" t="0" r="r" b="b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3"/>
              </a:cxn>
              <a:cxn ang="0">
                <a:pos x="0" y="0"/>
              </a:cxn>
            </a:cxnLst>
            <a:rect l="0" t="0" r="r" b="b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/>
            <a:ahLst/>
            <a:cxnLst>
              <a:cxn ang="0">
                <a:pos x="65" y="33"/>
              </a:cxn>
              <a:cxn ang="0">
                <a:pos x="0" y="21"/>
              </a:cxn>
              <a:cxn ang="0">
                <a:pos x="63" y="0"/>
              </a:cxn>
            </a:cxnLst>
            <a:rect l="0" t="0" r="r" b="b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-105" charset="0"/>
              </a:rPr>
              <a:t>Entry to be inserted in parent node.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-105" charset="0"/>
              </a:rPr>
              <a:t>(Note that 5 is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-105" charset="0"/>
              </a:rPr>
              <a:t>continues to appear in the leaf.)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-105" charset="0"/>
              </a:rPr>
              <a:t>s copied up and</a:t>
            </a:r>
          </a:p>
        </p:txBody>
      </p:sp>
      <p:sp>
        <p:nvSpPr>
          <p:cNvPr id="27688" name="Arc 40"/>
          <p:cNvSpPr>
            <a:spLocks/>
          </p:cNvSpPr>
          <p:nvPr/>
        </p:nvSpPr>
        <p:spPr bwMode="auto">
          <a:xfrm rot="19020000">
            <a:off x="4572000" y="26749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9" name="Arc 41"/>
          <p:cNvSpPr>
            <a:spLocks/>
          </p:cNvSpPr>
          <p:nvPr/>
        </p:nvSpPr>
        <p:spPr bwMode="auto">
          <a:xfrm>
            <a:off x="5181600" y="2289175"/>
            <a:ext cx="304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522913" y="4602163"/>
            <a:ext cx="31940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8200"/>
                </a:solidFill>
                <a:latin typeface="Arial" pitchFamily="-105" charset="0"/>
              </a:rPr>
              <a:t>appears once in the index. Contrast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881313" y="4240213"/>
            <a:ext cx="6196012" cy="1819275"/>
            <a:chOff x="1815" y="2671"/>
            <a:chExt cx="3903" cy="1146"/>
          </a:xfrm>
        </p:grpSpPr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3" name="Freeform 45"/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2" y="0"/>
                </a:cxn>
                <a:cxn ang="0">
                  <a:pos x="252" y="252"/>
                </a:cxn>
                <a:cxn ang="0">
                  <a:pos x="0" y="252"/>
                </a:cxn>
              </a:cxnLst>
              <a:rect l="0" t="0" r="r" b="b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5" name="Freeform 47"/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6" name="Freeform 48"/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2656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8" name="Freeform 50"/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" name="Freeform 51"/>
            <p:cNvSpPr>
              <a:spLocks/>
            </p:cNvSpPr>
            <p:nvPr/>
          </p:nvSpPr>
          <p:spPr bwMode="auto">
            <a:xfrm>
              <a:off x="2910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" name="Freeform 52"/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1" name="Freeform 53"/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2" name="Freeform 54"/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4" y="0"/>
                </a:cxn>
                <a:cxn ang="0">
                  <a:pos x="254" y="252"/>
                </a:cxn>
                <a:cxn ang="0">
                  <a:pos x="0" y="252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3" name="Freeform 55"/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4" name="Freeform 56"/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5" name="Freeform 57"/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3923" y="3400"/>
              <a:ext cx="254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253" y="0"/>
                </a:cxn>
                <a:cxn ang="0">
                  <a:pos x="253" y="252"/>
                </a:cxn>
                <a:cxn ang="0">
                  <a:pos x="0" y="252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7" name="Freeform 59"/>
            <p:cNvSpPr>
              <a:spLocks/>
            </p:cNvSpPr>
            <p:nvPr/>
          </p:nvSpPr>
          <p:spPr bwMode="auto">
            <a:xfrm>
              <a:off x="3973" y="3400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8" name="Freeform 60"/>
            <p:cNvSpPr>
              <a:spLocks/>
            </p:cNvSpPr>
            <p:nvPr/>
          </p:nvSpPr>
          <p:spPr bwMode="auto">
            <a:xfrm>
              <a:off x="4176" y="3400"/>
              <a:ext cx="51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50" y="252"/>
                </a:cxn>
                <a:cxn ang="0">
                  <a:pos x="0" y="252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9" name="Freeform 61"/>
            <p:cNvSpPr>
              <a:spLocks/>
            </p:cNvSpPr>
            <p:nvPr/>
          </p:nvSpPr>
          <p:spPr bwMode="auto">
            <a:xfrm>
              <a:off x="1815" y="3608"/>
              <a:ext cx="102" cy="20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208"/>
                </a:cxn>
                <a:cxn ang="0">
                  <a:pos x="101" y="0"/>
                </a:cxn>
              </a:cxnLst>
              <a:rect l="0" t="0" r="r" b="b"/>
              <a:pathLst>
                <a:path w="102" h="209">
                  <a:moveTo>
                    <a:pt x="101" y="0"/>
                  </a:moveTo>
                  <a:lnTo>
                    <a:pt x="0" y="208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0" name="Freeform 62"/>
            <p:cNvSpPr>
              <a:spLocks/>
            </p:cNvSpPr>
            <p:nvPr/>
          </p:nvSpPr>
          <p:spPr bwMode="auto">
            <a:xfrm>
              <a:off x="1815" y="3752"/>
              <a:ext cx="43" cy="65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2" y="13"/>
                </a:cxn>
              </a:cxnLst>
              <a:rect l="0" t="0" r="r" b="b"/>
              <a:pathLst>
                <a:path w="43" h="65">
                  <a:moveTo>
                    <a:pt x="42" y="13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2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1" name="Freeform 63"/>
            <p:cNvSpPr>
              <a:spLocks/>
            </p:cNvSpPr>
            <p:nvPr/>
          </p:nvSpPr>
          <p:spPr bwMode="auto">
            <a:xfrm>
              <a:off x="2106" y="3602"/>
              <a:ext cx="71" cy="18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182"/>
                </a:cxn>
                <a:cxn ang="0">
                  <a:pos x="70" y="0"/>
                </a:cxn>
              </a:cxnLst>
              <a:rect l="0" t="0" r="r" b="b"/>
              <a:pathLst>
                <a:path w="71" h="183">
                  <a:moveTo>
                    <a:pt x="70" y="0"/>
                  </a:moveTo>
                  <a:lnTo>
                    <a:pt x="0" y="182"/>
                  </a:lnTo>
                  <a:lnTo>
                    <a:pt x="7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2106" y="3720"/>
              <a:ext cx="38" cy="65"/>
            </a:xfrm>
            <a:custGeom>
              <a:avLst/>
              <a:gdLst/>
              <a:ahLst/>
              <a:cxnLst>
                <a:cxn ang="0">
                  <a:pos x="37" y="11"/>
                </a:cxn>
                <a:cxn ang="0">
                  <a:pos x="0" y="64"/>
                </a:cxn>
                <a:cxn ang="0">
                  <a:pos x="7" y="0"/>
                </a:cxn>
                <a:cxn ang="0">
                  <a:pos x="37" y="11"/>
                </a:cxn>
              </a:cxnLst>
              <a:rect l="0" t="0" r="r" b="b"/>
              <a:pathLst>
                <a:path w="38" h="65">
                  <a:moveTo>
                    <a:pt x="37" y="11"/>
                  </a:moveTo>
                  <a:lnTo>
                    <a:pt x="0" y="64"/>
                  </a:lnTo>
                  <a:lnTo>
                    <a:pt x="7" y="0"/>
                  </a:lnTo>
                  <a:lnTo>
                    <a:pt x="37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2346" y="3608"/>
              <a:ext cx="78" cy="184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0" y="183"/>
                </a:cxn>
                <a:cxn ang="0">
                  <a:pos x="77" y="0"/>
                </a:cxn>
              </a:cxnLst>
              <a:rect l="0" t="0" r="r" b="b"/>
              <a:pathLst>
                <a:path w="78" h="184">
                  <a:moveTo>
                    <a:pt x="77" y="0"/>
                  </a:moveTo>
                  <a:lnTo>
                    <a:pt x="0" y="183"/>
                  </a:lnTo>
                  <a:lnTo>
                    <a:pt x="7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2346" y="3726"/>
              <a:ext cx="40" cy="66"/>
            </a:xfrm>
            <a:custGeom>
              <a:avLst/>
              <a:gdLst/>
              <a:ahLst/>
              <a:cxnLst>
                <a:cxn ang="0">
                  <a:pos x="39" y="12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39" y="12"/>
                </a:cxn>
              </a:cxnLst>
              <a:rect l="0" t="0" r="r" b="b"/>
              <a:pathLst>
                <a:path w="40" h="66">
                  <a:moveTo>
                    <a:pt x="39" y="12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39" y="1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5" name="Freeform 67"/>
            <p:cNvSpPr>
              <a:spLocks/>
            </p:cNvSpPr>
            <p:nvPr/>
          </p:nvSpPr>
          <p:spPr bwMode="auto">
            <a:xfrm>
              <a:off x="3100" y="3614"/>
              <a:ext cx="77" cy="178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177"/>
                </a:cxn>
                <a:cxn ang="0">
                  <a:pos x="76" y="0"/>
                </a:cxn>
              </a:cxnLst>
              <a:rect l="0" t="0" r="r" b="b"/>
              <a:pathLst>
                <a:path w="77" h="178">
                  <a:moveTo>
                    <a:pt x="76" y="0"/>
                  </a:moveTo>
                  <a:lnTo>
                    <a:pt x="0" y="177"/>
                  </a:lnTo>
                  <a:lnTo>
                    <a:pt x="7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6" name="Freeform 68"/>
            <p:cNvSpPr>
              <a:spLocks/>
            </p:cNvSpPr>
            <p:nvPr/>
          </p:nvSpPr>
          <p:spPr bwMode="auto">
            <a:xfrm>
              <a:off x="3100" y="3726"/>
              <a:ext cx="41" cy="66"/>
            </a:xfrm>
            <a:custGeom>
              <a:avLst/>
              <a:gdLst/>
              <a:ahLst/>
              <a:cxnLst>
                <a:cxn ang="0">
                  <a:pos x="40" y="13"/>
                </a:cxn>
                <a:cxn ang="0">
                  <a:pos x="0" y="65"/>
                </a:cxn>
                <a:cxn ang="0">
                  <a:pos x="10" y="0"/>
                </a:cxn>
                <a:cxn ang="0">
                  <a:pos x="40" y="13"/>
                </a:cxn>
              </a:cxnLst>
              <a:rect l="0" t="0" r="r" b="b"/>
              <a:pathLst>
                <a:path w="41" h="66">
                  <a:moveTo>
                    <a:pt x="40" y="13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40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7" name="Freeform 69"/>
            <p:cNvSpPr>
              <a:spLocks/>
            </p:cNvSpPr>
            <p:nvPr/>
          </p:nvSpPr>
          <p:spPr bwMode="auto">
            <a:xfrm>
              <a:off x="3359" y="3608"/>
              <a:ext cx="84" cy="177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176"/>
                </a:cxn>
                <a:cxn ang="0">
                  <a:pos x="83" y="0"/>
                </a:cxn>
              </a:cxnLst>
              <a:rect l="0" t="0" r="r" b="b"/>
              <a:pathLst>
                <a:path w="84" h="177">
                  <a:moveTo>
                    <a:pt x="83" y="0"/>
                  </a:moveTo>
                  <a:lnTo>
                    <a:pt x="0" y="176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8" name="Freeform 70"/>
            <p:cNvSpPr>
              <a:spLocks/>
            </p:cNvSpPr>
            <p:nvPr/>
          </p:nvSpPr>
          <p:spPr bwMode="auto">
            <a:xfrm>
              <a:off x="3359" y="3720"/>
              <a:ext cx="42" cy="6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0" y="64"/>
                </a:cxn>
                <a:cxn ang="0">
                  <a:pos x="13" y="0"/>
                </a:cxn>
                <a:cxn ang="0">
                  <a:pos x="41" y="14"/>
                </a:cxn>
              </a:cxnLst>
              <a:rect l="0" t="0" r="r" b="b"/>
              <a:pathLst>
                <a:path w="42" h="65">
                  <a:moveTo>
                    <a:pt x="41" y="14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1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9" name="Freeform 71"/>
            <p:cNvSpPr>
              <a:spLocks/>
            </p:cNvSpPr>
            <p:nvPr/>
          </p:nvSpPr>
          <p:spPr bwMode="auto">
            <a:xfrm>
              <a:off x="3606" y="3614"/>
              <a:ext cx="90" cy="171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170"/>
                </a:cxn>
                <a:cxn ang="0">
                  <a:pos x="89" y="0"/>
                </a:cxn>
              </a:cxnLst>
              <a:rect l="0" t="0" r="r" b="b"/>
              <a:pathLst>
                <a:path w="90" h="171">
                  <a:moveTo>
                    <a:pt x="89" y="0"/>
                  </a:moveTo>
                  <a:lnTo>
                    <a:pt x="0" y="170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0" name="Freeform 72"/>
            <p:cNvSpPr>
              <a:spLocks/>
            </p:cNvSpPr>
            <p:nvPr/>
          </p:nvSpPr>
          <p:spPr bwMode="auto">
            <a:xfrm>
              <a:off x="3606" y="3721"/>
              <a:ext cx="44" cy="64"/>
            </a:xfrm>
            <a:custGeom>
              <a:avLst/>
              <a:gdLst/>
              <a:ahLst/>
              <a:cxnLst>
                <a:cxn ang="0">
                  <a:pos x="43" y="14"/>
                </a:cxn>
                <a:cxn ang="0">
                  <a:pos x="0" y="63"/>
                </a:cxn>
                <a:cxn ang="0">
                  <a:pos x="15" y="0"/>
                </a:cxn>
                <a:cxn ang="0">
                  <a:pos x="43" y="14"/>
                </a:cxn>
              </a:cxnLst>
              <a:rect l="0" t="0" r="r" b="b"/>
              <a:pathLst>
                <a:path w="44" h="64">
                  <a:moveTo>
                    <a:pt x="43" y="14"/>
                  </a:moveTo>
                  <a:lnTo>
                    <a:pt x="0" y="63"/>
                  </a:lnTo>
                  <a:lnTo>
                    <a:pt x="15" y="0"/>
                  </a:lnTo>
                  <a:lnTo>
                    <a:pt x="43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1" name="Freeform 73"/>
            <p:cNvSpPr>
              <a:spLocks/>
            </p:cNvSpPr>
            <p:nvPr/>
          </p:nvSpPr>
          <p:spPr bwMode="auto">
            <a:xfrm>
              <a:off x="2403" y="2712"/>
              <a:ext cx="198" cy="676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0" y="675"/>
                </a:cxn>
                <a:cxn ang="0">
                  <a:pos x="197" y="0"/>
                </a:cxn>
              </a:cxnLst>
              <a:rect l="0" t="0" r="r" b="b"/>
              <a:pathLst>
                <a:path w="198" h="676">
                  <a:moveTo>
                    <a:pt x="197" y="0"/>
                  </a:moveTo>
                  <a:lnTo>
                    <a:pt x="0" y="675"/>
                  </a:lnTo>
                  <a:lnTo>
                    <a:pt x="1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2" name="Freeform 74"/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0" y="65"/>
                </a:cxn>
                <a:cxn ang="0">
                  <a:pos x="3" y="0"/>
                </a:cxn>
                <a:cxn ang="0">
                  <a:pos x="34" y="9"/>
                </a:cxn>
              </a:cxnLst>
              <a:rect l="0" t="0" r="r" b="b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3" name="Freeform 75"/>
            <p:cNvSpPr>
              <a:spLocks/>
            </p:cNvSpPr>
            <p:nvPr/>
          </p:nvSpPr>
          <p:spPr bwMode="auto">
            <a:xfrm>
              <a:off x="3068" y="2833"/>
              <a:ext cx="305" cy="253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0" y="0"/>
                </a:cxn>
                <a:cxn ang="0">
                  <a:pos x="304" y="0"/>
                </a:cxn>
                <a:cxn ang="0">
                  <a:pos x="304" y="252"/>
                </a:cxn>
                <a:cxn ang="0">
                  <a:pos x="0" y="252"/>
                </a:cxn>
              </a:cxnLst>
              <a:rect l="0" t="0" r="r" b="b"/>
              <a:pathLst>
                <a:path w="305" h="253">
                  <a:moveTo>
                    <a:pt x="0" y="252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4" name="Freeform 76"/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2"/>
                </a:cxn>
                <a:cxn ang="0">
                  <a:pos x="0" y="0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3589" y="2835"/>
              <a:ext cx="16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7" name="Freeform 89"/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/>
              <a:ahLst/>
              <a:cxnLst>
                <a:cxn ang="0">
                  <a:pos x="59" y="28"/>
                </a:cxn>
                <a:cxn ang="0">
                  <a:pos x="0" y="22"/>
                </a:cxn>
                <a:cxn ang="0">
                  <a:pos x="55" y="0"/>
                </a:cxn>
              </a:cxnLst>
              <a:rect l="0" t="0" r="r" b="b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8" name="Rectangle 90"/>
            <p:cNvSpPr>
              <a:spLocks noChangeArrowheads="1"/>
            </p:cNvSpPr>
            <p:nvPr/>
          </p:nvSpPr>
          <p:spPr bwMode="auto">
            <a:xfrm>
              <a:off x="1954" y="3411"/>
              <a:ext cx="1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5</a:t>
              </a:r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3213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24</a:t>
              </a:r>
            </a:p>
          </p:txBody>
        </p:sp>
        <p:sp>
          <p:nvSpPr>
            <p:cNvPr id="27740" name="Rectangle 92"/>
            <p:cNvSpPr>
              <a:spLocks noChangeArrowheads="1"/>
            </p:cNvSpPr>
            <p:nvPr/>
          </p:nvSpPr>
          <p:spPr bwMode="auto">
            <a:xfrm>
              <a:off x="346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30</a:t>
              </a:r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3100" y="2836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17</a:t>
              </a:r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2207" y="3411"/>
              <a:ext cx="23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-105" charset="0"/>
                </a:rPr>
                <a:t>13</a:t>
              </a:r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3712" y="2671"/>
              <a:ext cx="200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-105" charset="0"/>
                </a:rPr>
                <a:t>Entry to be inserted in parent node.</a:t>
              </a:r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3712" y="2790"/>
              <a:ext cx="200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-105" charset="0"/>
                </a:rPr>
                <a:t>(Note that 17 is pushed up and only</a:t>
              </a:r>
            </a:p>
          </p:txBody>
        </p:sp>
        <p:sp>
          <p:nvSpPr>
            <p:cNvPr id="27745" name="Rectangle 97"/>
            <p:cNvSpPr>
              <a:spLocks noChangeArrowheads="1"/>
            </p:cNvSpPr>
            <p:nvPr/>
          </p:nvSpPr>
          <p:spPr bwMode="auto">
            <a:xfrm>
              <a:off x="3712" y="2998"/>
              <a:ext cx="121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8200"/>
                  </a:solidFill>
                  <a:latin typeface="Arial" pitchFamily="-105" charset="0"/>
                </a:rPr>
                <a:t>this with a leaf split.)</a:t>
              </a:r>
            </a:p>
          </p:txBody>
        </p:sp>
        <p:sp>
          <p:nvSpPr>
            <p:cNvPr id="27746" name="Rectangle 98"/>
            <p:cNvSpPr>
              <a:spLocks noChangeArrowheads="1"/>
            </p:cNvSpPr>
            <p:nvPr/>
          </p:nvSpPr>
          <p:spPr bwMode="auto">
            <a:xfrm>
              <a:off x="4410" y="2790"/>
              <a:ext cx="6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4934" y="2790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8" name="Arc 100"/>
            <p:cNvSpPr>
              <a:spLocks/>
            </p:cNvSpPr>
            <p:nvPr/>
          </p:nvSpPr>
          <p:spPr bwMode="auto">
            <a:xfrm>
              <a:off x="3360" y="3026"/>
              <a:ext cx="192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7203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HP Tech Report is great source (</a:t>
            </a:r>
            <a:r>
              <a:rPr lang="en-US" dirty="0" err="1" smtClean="0"/>
              <a:t>Graefe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Extensions: R-trees and </a:t>
            </a:r>
            <a:r>
              <a:rPr lang="en-US" dirty="0" err="1" smtClean="0"/>
              <a:t>GiST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538" y="2629552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http://www.hpl.hp.com/techreports/2010/HPL-2010-9.pdf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05589" y="470199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Marcel </a:t>
            </a:r>
            <a:r>
              <a:rPr lang="en-US" sz="2400" dirty="0" err="1" smtClean="0"/>
              <a:t>Kornacker</a:t>
            </a:r>
            <a:r>
              <a:rPr lang="en-US" sz="2400" dirty="0" smtClean="0"/>
              <a:t>, Douglas Banks: High-Concurrency Locking in R-Trees. VLDB 1995: 134-145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05589" y="5657671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Marcel </a:t>
            </a:r>
            <a:r>
              <a:rPr lang="en-US" sz="2400" dirty="0" err="1" smtClean="0"/>
              <a:t>Kornacker</a:t>
            </a:r>
            <a:r>
              <a:rPr lang="en-US" sz="2400" dirty="0" smtClean="0"/>
              <a:t>, C. Mohan, Joseph M. </a:t>
            </a:r>
            <a:r>
              <a:rPr lang="en-US" sz="2400" dirty="0" err="1" smtClean="0"/>
              <a:t>Hellerstein</a:t>
            </a:r>
            <a:r>
              <a:rPr lang="en-US" sz="2400" dirty="0" smtClean="0"/>
              <a:t>: Concurrency and Recovery in Generalized Search Trees. SIGMOD Conference 1997: 62-72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B+ Tree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We’re going to insert 8.</a:t>
            </a:r>
            <a:endParaRPr lang="en-US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6081713"/>
            <a:ext cx="73755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buFont typeface="Monotype Sorts" pitchFamily="-105" charset="2"/>
              <a:buChar char="*"/>
            </a:pPr>
            <a:r>
              <a:rPr lang="en-US">
                <a:latin typeface="Book Antiqua" pitchFamily="-105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Book Antiqua" pitchFamily="-105" charset="0"/>
              </a:rPr>
              <a:t>Based on the search for 15*, we </a:t>
            </a:r>
            <a:r>
              <a:rPr lang="en-US" i="1" u="sng">
                <a:solidFill>
                  <a:schemeClr val="accent2"/>
                </a:solidFill>
                <a:latin typeface="Book Antiqua" pitchFamily="-105" charset="0"/>
              </a:rPr>
              <a:t>know</a:t>
            </a:r>
            <a:r>
              <a:rPr lang="en-US" i="1">
                <a:solidFill>
                  <a:schemeClr val="accent2"/>
                </a:solidFill>
                <a:latin typeface="Book Antiqua" pitchFamily="-105" charset="0"/>
              </a:rPr>
              <a:t> it is not in the tree!</a:t>
            </a: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0" y="0"/>
              </a:cxn>
              <a:cxn ang="0">
                <a:pos x="350" y="292"/>
              </a:cxn>
              <a:cxn ang="0">
                <a:pos x="0" y="292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1" y="0"/>
              </a:cxn>
              <a:cxn ang="0">
                <a:pos x="351" y="292"/>
              </a:cxn>
              <a:cxn ang="0">
                <a:pos x="0" y="292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352" y="0"/>
              </a:cxn>
              <a:cxn ang="0">
                <a:pos x="352" y="292"/>
              </a:cxn>
              <a:cxn ang="0">
                <a:pos x="0" y="292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0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0" y="0"/>
              </a:cxn>
              <a:cxn ang="0">
                <a:pos x="58" y="0"/>
              </a:cxn>
              <a:cxn ang="0">
                <a:pos x="58" y="292"/>
              </a:cxn>
              <a:cxn ang="0">
                <a:pos x="0" y="292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3" y="0"/>
              </a:cxn>
              <a:cxn ang="0">
                <a:pos x="233" y="234"/>
              </a:cxn>
              <a:cxn ang="0">
                <a:pos x="0" y="234"/>
              </a:cxn>
            </a:cxnLst>
            <a:rect l="0" t="0" r="r" b="b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Freeform 31"/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Freeform 32"/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5" y="0"/>
              </a:cxn>
              <a:cxn ang="0">
                <a:pos x="235" y="234"/>
              </a:cxn>
              <a:cxn ang="0">
                <a:pos x="0" y="234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Freeform 35"/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  <a:cxn ang="0">
                <a:pos x="234" y="0"/>
              </a:cxn>
              <a:cxn ang="0">
                <a:pos x="234" y="234"/>
              </a:cxn>
              <a:cxn ang="0">
                <a:pos x="0" y="234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/>
            <a:ahLst/>
            <a:cxnLst>
              <a:cxn ang="0">
                <a:pos x="1397" y="0"/>
              </a:cxn>
              <a:cxn ang="0">
                <a:pos x="0" y="635"/>
              </a:cxn>
              <a:cxn ang="0">
                <a:pos x="1397" y="0"/>
              </a:cxn>
            </a:cxnLst>
            <a:rect l="0" t="0" r="r" b="b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/>
            <a:ahLst/>
            <a:cxnLst>
              <a:cxn ang="0">
                <a:pos x="74" y="33"/>
              </a:cxn>
              <a:cxn ang="0">
                <a:pos x="0" y="47"/>
              </a:cxn>
              <a:cxn ang="0">
                <a:pos x="59" y="0"/>
              </a:cxn>
              <a:cxn ang="0">
                <a:pos x="74" y="33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/>
            <a:ahLst/>
            <a:cxnLst>
              <a:cxn ang="0">
                <a:pos x="695" y="0"/>
              </a:cxn>
              <a:cxn ang="0">
                <a:pos x="0" y="627"/>
              </a:cxn>
              <a:cxn ang="0">
                <a:pos x="695" y="0"/>
              </a:cxn>
            </a:cxnLst>
            <a:rect l="0" t="0" r="r" b="b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3" name="Freeform 39"/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/>
            <a:ahLst/>
            <a:cxnLst>
              <a:cxn ang="0">
                <a:pos x="67" y="27"/>
              </a:cxn>
              <a:cxn ang="0">
                <a:pos x="0" y="63"/>
              </a:cxn>
              <a:cxn ang="0">
                <a:pos x="42" y="0"/>
              </a:cxn>
              <a:cxn ang="0">
                <a:pos x="67" y="27"/>
              </a:cxn>
            </a:cxnLst>
            <a:rect l="0" t="0" r="r" b="b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4" name="Freeform 40"/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20"/>
              </a:cxn>
              <a:cxn ang="0">
                <a:pos x="0" y="0"/>
              </a:cxn>
            </a:cxnLst>
            <a:rect l="0" t="0" r="r" b="b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5" name="Freeform 41"/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19" y="74"/>
              </a:cxn>
              <a:cxn ang="0">
                <a:pos x="0" y="0"/>
              </a:cxn>
              <a:cxn ang="0">
                <a:pos x="37" y="0"/>
              </a:cxn>
            </a:cxnLst>
            <a:rect l="0" t="0" r="r" b="b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6" name="Freeform 42"/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8" y="628"/>
              </a:cxn>
              <a:cxn ang="0">
                <a:pos x="0" y="0"/>
              </a:cxn>
            </a:cxnLst>
            <a:rect l="0" t="0" r="r" b="b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6" y="63"/>
              </a:cxn>
              <a:cxn ang="0">
                <a:pos x="0" y="27"/>
              </a:cxn>
              <a:cxn ang="0">
                <a:pos x="25" y="0"/>
              </a:cxn>
            </a:cxnLst>
            <a:rect l="0" t="0" r="r" b="b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8" name="Freeform 44"/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7" y="636"/>
              </a:cxn>
              <a:cxn ang="0">
                <a:pos x="0" y="0"/>
              </a:cxn>
            </a:cxnLst>
            <a:rect l="0" t="0" r="r" b="b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9" name="Freeform 45"/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74" y="48"/>
              </a:cxn>
              <a:cxn ang="0">
                <a:pos x="0" y="34"/>
              </a:cxn>
              <a:cxn ang="0">
                <a:pos x="15" y="0"/>
              </a:cxn>
            </a:cxnLst>
            <a:rect l="0" t="0" r="r" b="b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</a:t>
            </a: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19*</a:t>
            </a: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20*</a:t>
            </a: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24*</a:t>
            </a: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2" name="Arc 68"/>
          <p:cNvSpPr>
            <a:spLocks/>
          </p:cNvSpPr>
          <p:nvPr/>
        </p:nvSpPr>
        <p:spPr bwMode="auto">
          <a:xfrm rot="19020000">
            <a:off x="34290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3" name="Arc 69"/>
          <p:cNvSpPr>
            <a:spLocks/>
          </p:cNvSpPr>
          <p:nvPr/>
        </p:nvSpPr>
        <p:spPr bwMode="auto">
          <a:xfrm rot="19020000">
            <a:off x="16764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4" name="Arc 70"/>
          <p:cNvSpPr>
            <a:spLocks/>
          </p:cNvSpPr>
          <p:nvPr/>
        </p:nvSpPr>
        <p:spPr bwMode="auto">
          <a:xfrm rot="19020000">
            <a:off x="50292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5" name="Arc 71"/>
          <p:cNvSpPr>
            <a:spLocks/>
          </p:cNvSpPr>
          <p:nvPr/>
        </p:nvSpPr>
        <p:spPr bwMode="auto">
          <a:xfrm rot="19020000">
            <a:off x="6705600" y="5189538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734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B+ Tree After Inserting 8*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20700" y="4938713"/>
            <a:ext cx="79797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buFont typeface="Wingdings" pitchFamily="-105" charset="2"/>
              <a:buChar char="v"/>
            </a:pPr>
            <a:r>
              <a:rPr lang="en-US" sz="2400" dirty="0">
                <a:latin typeface="Book Antiqua" pitchFamily="-105" charset="0"/>
              </a:rPr>
              <a:t> Notice that root was split, leading to increase in height</a:t>
            </a:r>
            <a:r>
              <a:rPr lang="en-US" dirty="0">
                <a:latin typeface="Book Antiqua" pitchFamily="-105" charset="0"/>
              </a:rPr>
              <a:t>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9113" y="5472113"/>
            <a:ext cx="8026400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buFont typeface="Wingdings" pitchFamily="-105" charset="2"/>
              <a:buChar char="v"/>
            </a:pPr>
            <a:r>
              <a:rPr lang="en-US" sz="2400" dirty="0">
                <a:latin typeface="Book Antiqua" pitchFamily="-105" charset="0"/>
              </a:rPr>
              <a:t> In this example, we can avoid split by re-distributing             entries; however, this is usually not done in practice.</a:t>
            </a: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2*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3*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Freeform 23"/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Freeform 24"/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3" name="Freeform 27"/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4" name="Freeform 28"/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3" y="0"/>
              </a:cxn>
              <a:cxn ang="0">
                <a:pos x="203" y="204"/>
              </a:cxn>
              <a:cxn ang="0">
                <a:pos x="0" y="204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6" name="Freeform 30"/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7" name="Freeform 31"/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Freeform 32"/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0" name="Freeform 34"/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1" name="Freeform 35"/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5" name="Freeform 39"/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6" name="Freeform 40"/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7" name="Freeform 41"/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8" name="Freeform 42"/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1" name="Freeform 45"/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2" name="Freeform 46"/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1" y="0"/>
              </a:cxn>
              <a:cxn ang="0">
                <a:pos x="51" y="254"/>
              </a:cxn>
              <a:cxn ang="0">
                <a:pos x="0" y="254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3" name="Freeform 47"/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4" name="Freeform 48"/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5" name="Freeform 49"/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6" name="Freeform 50"/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7" name="Freeform 51"/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6" y="0"/>
              </a:cxn>
              <a:cxn ang="0">
                <a:pos x="306" y="254"/>
              </a:cxn>
              <a:cxn ang="0">
                <a:pos x="0" y="254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8" name="Freeform 52"/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9" name="Freeform 53"/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307" y="0"/>
              </a:cxn>
              <a:cxn ang="0">
                <a:pos x="307" y="254"/>
              </a:cxn>
              <a:cxn ang="0">
                <a:pos x="0" y="254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0" name="Freeform 54"/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1" name="Freeform 55"/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  <a:cxn ang="0">
                <a:pos x="52" y="0"/>
              </a:cxn>
              <a:cxn ang="0">
                <a:pos x="52" y="254"/>
              </a:cxn>
              <a:cxn ang="0">
                <a:pos x="0" y="254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2" name="Freeform 56"/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3" name="Freeform 57"/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4" name="Freeform 58"/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318"/>
              </a:cxn>
              <a:cxn ang="0">
                <a:pos x="0" y="0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5" name="Freeform 59"/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55" y="57"/>
              </a:cxn>
              <a:cxn ang="0">
                <a:pos x="0" y="21"/>
              </a:cxn>
              <a:cxn ang="0">
                <a:pos x="24" y="0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6" name="Freeform 60"/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7" y="325"/>
              </a:cxn>
              <a:cxn ang="0">
                <a:pos x="0" y="0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7" name="Freeform 61"/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5" y="38"/>
              </a:cxn>
              <a:cxn ang="0">
                <a:pos x="0" y="30"/>
              </a:cxn>
              <a:cxn ang="0">
                <a:pos x="11" y="0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280" y="0"/>
              </a:cxn>
              <a:cxn ang="0">
                <a:pos x="0" y="312"/>
              </a:cxn>
              <a:cxn ang="0">
                <a:pos x="280" y="0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9" name="Freeform 63"/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54" y="21"/>
              </a:cxn>
              <a:cxn ang="0">
                <a:pos x="0" y="58"/>
              </a:cxn>
              <a:cxn ang="0">
                <a:pos x="30" y="0"/>
              </a:cxn>
              <a:cxn ang="0">
                <a:pos x="54" y="21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0" name="Freeform 64"/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299"/>
              </a:cxn>
              <a:cxn ang="0">
                <a:pos x="0" y="0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1" name="Freeform 65"/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6" y="57"/>
              </a:cxn>
              <a:cxn ang="0">
                <a:pos x="0" y="22"/>
              </a:cxn>
              <a:cxn ang="0">
                <a:pos x="23" y="0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2" name="Freeform 66"/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" y="299"/>
              </a:cxn>
              <a:cxn ang="0">
                <a:pos x="0" y="0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3" name="Freeform 67"/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66" y="36"/>
              </a:cxn>
              <a:cxn ang="0">
                <a:pos x="0" y="31"/>
              </a:cxn>
              <a:cxn ang="0">
                <a:pos x="11" y="0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4" name="Freeform 68"/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0" y="249"/>
              </a:cxn>
              <a:cxn ang="0">
                <a:pos x="741" y="0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5" name="Freeform 69"/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0" y="36"/>
              </a:cxn>
              <a:cxn ang="0">
                <a:pos x="56" y="0"/>
              </a:cxn>
              <a:cxn ang="0">
                <a:pos x="66" y="31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6" name="Freeform 70"/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4" y="243"/>
              </a:cxn>
              <a:cxn ang="0">
                <a:pos x="0" y="0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7" name="Freeform 71"/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6" y="28"/>
              </a:cxn>
              <a:cxn ang="0">
                <a:pos x="0" y="31"/>
              </a:cxn>
              <a:cxn ang="0">
                <a:pos x="6" y="0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8" name="Freeform 72"/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69" name="Freeform 73"/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5" y="0"/>
              </a:cxn>
              <a:cxn ang="0">
                <a:pos x="205" y="204"/>
              </a:cxn>
              <a:cxn ang="0">
                <a:pos x="0" y="204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0" name="Freeform 74"/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1" name="Freeform 75"/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0" y="0"/>
              </a:cxn>
              <a:cxn ang="0">
                <a:pos x="204" y="0"/>
              </a:cxn>
              <a:cxn ang="0">
                <a:pos x="204" y="204"/>
              </a:cxn>
              <a:cxn ang="0">
                <a:pos x="0" y="204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-105" charset="0"/>
              </a:rPr>
              <a:t>Root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17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30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14*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16*</a:t>
            </a: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19*</a:t>
            </a: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20*</a:t>
            </a: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22*</a:t>
            </a: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24*</a:t>
            </a: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27*</a:t>
            </a: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29*</a:t>
            </a: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33*</a:t>
            </a: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34*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38*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39*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13</a:t>
            </a: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</a:t>
            </a: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7*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5*</a:t>
            </a: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Arial" pitchFamily="-105" charset="0"/>
              </a:rPr>
              <a:t>8*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4" name="Arc 98"/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5" name="Arc 99"/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6" name="Arc 100"/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7" name="Arc 101"/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8" name="Arc 102"/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337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Deleting a Data Entry from a B+ Tree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0767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Start at root, find leaf </a:t>
            </a:r>
            <a:r>
              <a:rPr lang="en-US" i="1"/>
              <a:t>L</a:t>
            </a:r>
            <a:r>
              <a:rPr lang="en-US"/>
              <a:t> where entry belongs.</a:t>
            </a:r>
          </a:p>
          <a:p>
            <a:r>
              <a:rPr lang="en-US"/>
              <a:t>Remove the entry.</a:t>
            </a:r>
          </a:p>
          <a:p>
            <a:pPr lvl="1">
              <a:buSzPct val="75000"/>
            </a:pPr>
            <a:r>
              <a:rPr lang="en-US"/>
              <a:t>If L is at least half-full, </a:t>
            </a:r>
            <a:r>
              <a:rPr lang="en-US" i="1"/>
              <a:t>done! </a:t>
            </a:r>
          </a:p>
          <a:p>
            <a:pPr lvl="1">
              <a:buSzPct val="75000"/>
            </a:pPr>
            <a:r>
              <a:rPr lang="en-US"/>
              <a:t>If L has only </a:t>
            </a:r>
            <a:r>
              <a:rPr lang="en-US" b="1"/>
              <a:t>d-1 </a:t>
            </a:r>
            <a:r>
              <a:rPr lang="en-US"/>
              <a:t>entries,</a:t>
            </a:r>
          </a:p>
          <a:p>
            <a:pPr lvl="2"/>
            <a:r>
              <a:rPr lang="en-US" sz="2400"/>
              <a:t>Try to </a:t>
            </a:r>
            <a:r>
              <a:rPr lang="en-US" sz="2400">
                <a:solidFill>
                  <a:schemeClr val="accent2"/>
                </a:solidFill>
              </a:rPr>
              <a:t>re-distribute</a:t>
            </a:r>
            <a:r>
              <a:rPr lang="en-US" sz="2400"/>
              <a:t>, borrowing from </a:t>
            </a:r>
            <a:r>
              <a:rPr lang="en-US" sz="2400" i="1" u="sng"/>
              <a:t>sibling</a:t>
            </a:r>
            <a:r>
              <a:rPr lang="en-US" sz="2400" i="1"/>
              <a:t> (adjacent node with same parent as L)</a:t>
            </a:r>
            <a:r>
              <a:rPr lang="en-US" sz="2400"/>
              <a:t>.</a:t>
            </a:r>
          </a:p>
          <a:p>
            <a:pPr lvl="2"/>
            <a:r>
              <a:rPr lang="en-US" sz="2400"/>
              <a:t>If re-distribution fails, </a:t>
            </a:r>
            <a:r>
              <a:rPr lang="en-US" sz="2400" i="1" u="sng">
                <a:solidFill>
                  <a:schemeClr val="accent2"/>
                </a:solidFill>
              </a:rPr>
              <a:t>merge</a:t>
            </a:r>
            <a:r>
              <a:rPr lang="en-US" sz="2400"/>
              <a:t> </a:t>
            </a:r>
            <a:r>
              <a:rPr lang="en-US" sz="2400" i="1"/>
              <a:t>L </a:t>
            </a:r>
            <a:r>
              <a:rPr lang="en-US" sz="2400"/>
              <a:t>and sibling.</a:t>
            </a:r>
          </a:p>
          <a:p>
            <a:r>
              <a:rPr lang="en-US"/>
              <a:t>If merge occurred, must delete entry (pointing to </a:t>
            </a:r>
            <a:r>
              <a:rPr lang="en-US" i="1"/>
              <a:t>L</a:t>
            </a:r>
            <a:r>
              <a:rPr lang="en-US"/>
              <a:t> or sibling) from parent of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r>
              <a:rPr lang="en-US"/>
              <a:t>Merge could propagate to root, decreasing height.</a:t>
            </a:r>
          </a:p>
        </p:txBody>
      </p:sp>
    </p:spTree>
    <p:extLst>
      <p:ext uri="{BB962C8B-B14F-4D97-AF65-F5344CB8AC3E}">
        <p14:creationId xmlns:p14="http://schemas.microsoft.com/office/powerpoint/2010/main" val="99346777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1330"/>
            <a:ext cx="8229600" cy="1143000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2264</Words>
  <Application>Microsoft Macintosh PowerPoint</Application>
  <PresentationFormat>On-screen Show (4:3)</PresentationFormat>
  <Paragraphs>566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B+ Review</vt:lpstr>
      <vt:lpstr>B+ Tree: Most Widely Used Index</vt:lpstr>
      <vt:lpstr>Example B+ Tree</vt:lpstr>
      <vt:lpstr>Inserting a Data Entry into a B+ Tree</vt:lpstr>
      <vt:lpstr>Inserting 8* into Example B+ Tree</vt:lpstr>
      <vt:lpstr>Example B+ Tree</vt:lpstr>
      <vt:lpstr>Example B+ Tree After Inserting 8*</vt:lpstr>
      <vt:lpstr>Deleting a Data Entry from a B+ Tree</vt:lpstr>
      <vt:lpstr>Delete</vt:lpstr>
      <vt:lpstr>Example B+ Tree After Inserting 8*</vt:lpstr>
      <vt:lpstr>Example Tree After (Inserting 8*, Then) Deleting 19* and 20* ...</vt:lpstr>
      <vt:lpstr>        ... And Then Deleting 24*</vt:lpstr>
      <vt:lpstr>Example of Non-leaf Re-distribution</vt:lpstr>
      <vt:lpstr>After Re-distribution</vt:lpstr>
      <vt:lpstr>B+ Concurrency</vt:lpstr>
      <vt:lpstr>Model</vt:lpstr>
      <vt:lpstr>Simple Approach</vt:lpstr>
      <vt:lpstr>After the Insertion</vt:lpstr>
      <vt:lpstr>B-Link Trees</vt:lpstr>
      <vt:lpstr>Two important Conventions</vt:lpstr>
      <vt:lpstr>Internal Nodes</vt:lpstr>
      <vt:lpstr>Valid Trees &amp; Safe Nodes</vt:lpstr>
      <vt:lpstr>Scannode</vt:lpstr>
      <vt:lpstr>Searching for v</vt:lpstr>
      <vt:lpstr>Insert</vt:lpstr>
      <vt:lpstr>Revised Approach</vt:lpstr>
      <vt:lpstr>Revised Approach: Build new page</vt:lpstr>
      <vt:lpstr>Revised Approach: Build new page</vt:lpstr>
      <vt:lpstr>Start Insert</vt:lpstr>
      <vt:lpstr>A subroutine: move_right</vt:lpstr>
      <vt:lpstr>Easy case:</vt:lpstr>
      <vt:lpstr>Fun Case: Must split</vt:lpstr>
      <vt:lpstr>Insert</vt:lpstr>
      <vt:lpstr>Deadlock Free</vt:lpstr>
      <vt:lpstr>Total Order &lt; on Nodes</vt:lpstr>
      <vt:lpstr>Deadlock Free</vt:lpstr>
      <vt:lpstr>Tree Modification</vt:lpstr>
      <vt:lpstr>Tree Modifications</vt:lpstr>
      <vt:lpstr>Revised Approach: Build new page</vt:lpstr>
      <vt:lpstr>Revised Approach: Build new page</vt:lpstr>
      <vt:lpstr>Correct Interaction of  Readers and Writers</vt:lpstr>
      <vt:lpstr>Correct Interaction</vt:lpstr>
      <vt:lpstr>Type 1: No split</vt:lpstr>
      <vt:lpstr>Type 2: Split. insert into left Node</vt:lpstr>
      <vt:lpstr>Type 2: Split. Insert LHS.</vt:lpstr>
      <vt:lpstr>Livelock</vt:lpstr>
      <vt:lpstr>Livelock problem</vt:lpstr>
      <vt:lpstr>Chaining Example</vt:lpstr>
      <vt:lpstr>Can we get down below 3 locks?</vt:lpstr>
      <vt:lpstr>Further Reading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 Tree Locking</dc:title>
  <dc:creator>Christopher Re</dc:creator>
  <cp:lastModifiedBy>Christopher Re</cp:lastModifiedBy>
  <cp:revision>81</cp:revision>
  <dcterms:created xsi:type="dcterms:W3CDTF">2011-02-24T15:37:04Z</dcterms:created>
  <dcterms:modified xsi:type="dcterms:W3CDTF">2014-04-14T03:01:02Z</dcterms:modified>
</cp:coreProperties>
</file>