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标题 1"/>
          <p:cNvSpPr txBox="1"/>
          <p:nvPr>
            <p:ph type="ctrTitle"/>
          </p:nvPr>
        </p:nvSpPr>
        <p:spPr>
          <a:xfrm>
            <a:off x="2242633" y="1890558"/>
            <a:ext cx="6901368" cy="1198139"/>
          </a:xfrm>
          <a:prstGeom prst="rect">
            <a:avLst/>
          </a:prstGeom>
        </p:spPr>
        <p:txBody>
          <a:bodyPr/>
          <a:lstStyle>
            <a:lvl1pPr>
              <a:defRPr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多线程和并发机制</a:t>
            </a:r>
          </a:p>
        </p:txBody>
      </p:sp>
      <p:sp>
        <p:nvSpPr>
          <p:cNvPr id="113" name="副标题 2"/>
          <p:cNvSpPr txBox="1"/>
          <p:nvPr>
            <p:ph type="subTitle" sz="quarter" idx="1"/>
          </p:nvPr>
        </p:nvSpPr>
        <p:spPr>
          <a:xfrm>
            <a:off x="4522439" y="3713550"/>
            <a:ext cx="2874540" cy="466300"/>
          </a:xfrm>
          <a:prstGeom prst="rect">
            <a:avLst/>
          </a:prstGeom>
        </p:spPr>
        <p:txBody>
          <a:bodyPr/>
          <a:lstStyle>
            <a:lvl1pPr>
              <a:defRPr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张懋 2023/03/13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组合 3"/>
          <p:cNvGrpSpPr/>
          <p:nvPr/>
        </p:nvGrpSpPr>
        <p:grpSpPr>
          <a:xfrm>
            <a:off x="-182566" y="109052"/>
            <a:ext cx="673555" cy="368900"/>
            <a:chOff x="0" y="0"/>
            <a:chExt cx="673553" cy="368898"/>
          </a:xfrm>
        </p:grpSpPr>
        <p:sp>
          <p:nvSpPr>
            <p:cNvPr id="220" name="圆角矩形 4"/>
            <p:cNvSpPr/>
            <p:nvPr/>
          </p:nvSpPr>
          <p:spPr>
            <a:xfrm>
              <a:off x="-1" y="39144"/>
              <a:ext cx="673555" cy="329755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 sz="13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221" name="文本框 3"/>
            <p:cNvSpPr txBox="1"/>
            <p:nvPr/>
          </p:nvSpPr>
          <p:spPr>
            <a:xfrm>
              <a:off x="286380" y="-1"/>
              <a:ext cx="259332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457200">
                <a:defRPr sz="21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23" name="文本框 4"/>
          <p:cNvSpPr txBox="1"/>
          <p:nvPr/>
        </p:nvSpPr>
        <p:spPr>
          <a:xfrm>
            <a:off x="580140" y="32836"/>
            <a:ext cx="1300479" cy="474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32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多线程</a:t>
            </a:r>
          </a:p>
        </p:txBody>
      </p:sp>
      <p:sp>
        <p:nvSpPr>
          <p:cNvPr id="224" name="矩形 9"/>
          <p:cNvSpPr txBox="1"/>
          <p:nvPr/>
        </p:nvSpPr>
        <p:spPr>
          <a:xfrm>
            <a:off x="580401" y="647024"/>
            <a:ext cx="6077220" cy="37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457200">
              <a:defRPr sz="24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3.技术方案</a:t>
            </a:r>
          </a:p>
        </p:txBody>
      </p:sp>
      <p:pic>
        <p:nvPicPr>
          <p:cNvPr id="225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786" y="2123677"/>
            <a:ext cx="4663688" cy="4331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图片 5" descr="图片 5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67219" y="2123677"/>
            <a:ext cx="4945306" cy="4150366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矩形 5"/>
          <p:cNvSpPr txBox="1"/>
          <p:nvPr/>
        </p:nvSpPr>
        <p:spPr>
          <a:xfrm>
            <a:off x="6427757" y="6251024"/>
            <a:ext cx="5041643" cy="525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457200">
              <a:defRPr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场景：工作队列（共享资源）中插入请求任务，加锁/解锁用来保证任务的不重不漏。</a:t>
            </a:r>
          </a:p>
        </p:txBody>
      </p:sp>
      <p:sp>
        <p:nvSpPr>
          <p:cNvPr id="228" name="文本框 7"/>
          <p:cNvSpPr txBox="1"/>
          <p:nvPr/>
        </p:nvSpPr>
        <p:spPr>
          <a:xfrm>
            <a:off x="601457" y="1653473"/>
            <a:ext cx="10017149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  在多线程中如何保护对共享资源的访问？通过互斥锁的方式保护共享资源。</a:t>
            </a:r>
          </a:p>
        </p:txBody>
      </p:sp>
      <p:sp>
        <p:nvSpPr>
          <p:cNvPr id="229" name="矩形 8"/>
          <p:cNvSpPr txBox="1"/>
          <p:nvPr/>
        </p:nvSpPr>
        <p:spPr>
          <a:xfrm>
            <a:off x="2154757" y="6478053"/>
            <a:ext cx="1916650" cy="297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457200">
              <a:defRPr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互斥锁的函数定义</a:t>
            </a:r>
          </a:p>
        </p:txBody>
      </p:sp>
      <p:sp>
        <p:nvSpPr>
          <p:cNvPr id="230" name="文本框 7"/>
          <p:cNvSpPr txBox="1"/>
          <p:nvPr/>
        </p:nvSpPr>
        <p:spPr>
          <a:xfrm>
            <a:off x="589281" y="1145168"/>
            <a:ext cx="523770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3.2 如何实现多线程的并发访问机制？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组合 3"/>
          <p:cNvGrpSpPr/>
          <p:nvPr/>
        </p:nvGrpSpPr>
        <p:grpSpPr>
          <a:xfrm>
            <a:off x="-182566" y="109052"/>
            <a:ext cx="673555" cy="368900"/>
            <a:chOff x="0" y="0"/>
            <a:chExt cx="673553" cy="368898"/>
          </a:xfrm>
        </p:grpSpPr>
        <p:sp>
          <p:nvSpPr>
            <p:cNvPr id="232" name="圆角矩形 4"/>
            <p:cNvSpPr/>
            <p:nvPr/>
          </p:nvSpPr>
          <p:spPr>
            <a:xfrm>
              <a:off x="-1" y="39144"/>
              <a:ext cx="673555" cy="329755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 sz="13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233" name="文本框 3"/>
            <p:cNvSpPr txBox="1"/>
            <p:nvPr/>
          </p:nvSpPr>
          <p:spPr>
            <a:xfrm>
              <a:off x="286380" y="-1"/>
              <a:ext cx="259332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457200">
                <a:defRPr sz="21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35" name="文本框 4"/>
          <p:cNvSpPr txBox="1"/>
          <p:nvPr/>
        </p:nvSpPr>
        <p:spPr>
          <a:xfrm>
            <a:off x="580140" y="32836"/>
            <a:ext cx="1300479" cy="474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32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多线程</a:t>
            </a:r>
          </a:p>
        </p:txBody>
      </p:sp>
      <p:sp>
        <p:nvSpPr>
          <p:cNvPr id="236" name="矩形 9"/>
          <p:cNvSpPr txBox="1"/>
          <p:nvPr/>
        </p:nvSpPr>
        <p:spPr>
          <a:xfrm>
            <a:off x="5420388" y="1605204"/>
            <a:ext cx="5769679" cy="37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457200">
              <a:defRPr baseline="33333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互斥锁只能保证同一时刻只有一个线程访问共享资源。</a:t>
            </a:r>
          </a:p>
        </p:txBody>
      </p:sp>
      <p:sp>
        <p:nvSpPr>
          <p:cNvPr id="237" name="文本框 7"/>
          <p:cNvSpPr txBox="1"/>
          <p:nvPr/>
        </p:nvSpPr>
        <p:spPr>
          <a:xfrm>
            <a:off x="5384303" y="2146663"/>
            <a:ext cx="6179559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aseline="33333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无名信号量（semaphore）本质是一种信号机制，它可以由任何线程递增或递减对应的资源，是一个同步计数器。因此，它可以用于控制多线程中资源的访问顺序。</a:t>
            </a:r>
          </a:p>
        </p:txBody>
      </p:sp>
      <p:pic>
        <p:nvPicPr>
          <p:cNvPr id="238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602" y="1717318"/>
            <a:ext cx="4385772" cy="3767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图片 11" descr="图片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1602" y="5434081"/>
            <a:ext cx="3447885" cy="114108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椭圆 11"/>
          <p:cNvGrpSpPr/>
          <p:nvPr/>
        </p:nvGrpSpPr>
        <p:grpSpPr>
          <a:xfrm>
            <a:off x="6603998" y="3257083"/>
            <a:ext cx="1883321" cy="1313371"/>
            <a:chOff x="-1" y="0"/>
            <a:chExt cx="1883320" cy="1313370"/>
          </a:xfrm>
        </p:grpSpPr>
        <p:sp>
          <p:nvSpPr>
            <p:cNvPr id="240" name="椭圆形"/>
            <p:cNvSpPr/>
            <p:nvPr/>
          </p:nvSpPr>
          <p:spPr>
            <a:xfrm>
              <a:off x="-2" y="-1"/>
              <a:ext cx="1883321" cy="1313371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41" name="客户端的请求添加到任务队列"/>
            <p:cNvSpPr txBox="1"/>
            <p:nvPr/>
          </p:nvSpPr>
          <p:spPr>
            <a:xfrm>
              <a:off x="327874" y="153762"/>
              <a:ext cx="1227568" cy="1005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/>
              <a:r>
                <a:t>客户端的请求添加到任务队列</a:t>
              </a:r>
            </a:p>
          </p:txBody>
        </p:sp>
      </p:grpSp>
      <p:grpSp>
        <p:nvGrpSpPr>
          <p:cNvPr id="245" name="椭圆 12"/>
          <p:cNvGrpSpPr/>
          <p:nvPr/>
        </p:nvGrpSpPr>
        <p:grpSpPr>
          <a:xfrm>
            <a:off x="6665951" y="5250983"/>
            <a:ext cx="1895709" cy="1462053"/>
            <a:chOff x="0" y="0"/>
            <a:chExt cx="1895707" cy="1462052"/>
          </a:xfrm>
        </p:grpSpPr>
        <p:sp>
          <p:nvSpPr>
            <p:cNvPr id="243" name="椭圆形"/>
            <p:cNvSpPr/>
            <p:nvPr/>
          </p:nvSpPr>
          <p:spPr>
            <a:xfrm>
              <a:off x="0" y="-1"/>
              <a:ext cx="1895708" cy="146205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44" name="工作线程执行任务"/>
            <p:cNvSpPr txBox="1"/>
            <p:nvPr/>
          </p:nvSpPr>
          <p:spPr>
            <a:xfrm>
              <a:off x="329689" y="456703"/>
              <a:ext cx="1236330" cy="548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/>
              <a:r>
                <a:t>工作线程执行任务</a:t>
              </a:r>
            </a:p>
          </p:txBody>
        </p:sp>
      </p:grpSp>
      <p:sp>
        <p:nvSpPr>
          <p:cNvPr id="246" name="箭头: 下 14"/>
          <p:cNvSpPr/>
          <p:nvPr/>
        </p:nvSpPr>
        <p:spPr>
          <a:xfrm>
            <a:off x="7476890" y="4594921"/>
            <a:ext cx="223026" cy="631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788"/>
                </a:moveTo>
                <a:lnTo>
                  <a:pt x="5400" y="17788"/>
                </a:lnTo>
                <a:lnTo>
                  <a:pt x="5400" y="0"/>
                </a:lnTo>
                <a:lnTo>
                  <a:pt x="16200" y="0"/>
                </a:lnTo>
                <a:lnTo>
                  <a:pt x="16200" y="17788"/>
                </a:lnTo>
                <a:lnTo>
                  <a:pt x="21600" y="17788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B050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defRPr>
            </a:pPr>
          </a:p>
        </p:txBody>
      </p:sp>
      <p:sp>
        <p:nvSpPr>
          <p:cNvPr id="247" name="文本框 15"/>
          <p:cNvSpPr txBox="1"/>
          <p:nvPr/>
        </p:nvSpPr>
        <p:spPr>
          <a:xfrm>
            <a:off x="9109181" y="3696010"/>
            <a:ext cx="1990122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sem.post()</a:t>
            </a:r>
          </a:p>
        </p:txBody>
      </p:sp>
      <p:sp>
        <p:nvSpPr>
          <p:cNvPr id="248" name="文本框 18"/>
          <p:cNvSpPr txBox="1"/>
          <p:nvPr/>
        </p:nvSpPr>
        <p:spPr>
          <a:xfrm>
            <a:off x="9109181" y="5783766"/>
            <a:ext cx="1990122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sem.wait()</a:t>
            </a:r>
          </a:p>
        </p:txBody>
      </p:sp>
      <p:sp>
        <p:nvSpPr>
          <p:cNvPr id="249" name="直接箭头连接符 19"/>
          <p:cNvSpPr/>
          <p:nvPr/>
        </p:nvSpPr>
        <p:spPr>
          <a:xfrm flipH="1">
            <a:off x="8511244" y="3898975"/>
            <a:ext cx="615800" cy="9914"/>
          </a:xfrm>
          <a:prstGeom prst="line">
            <a:avLst/>
          </a:prstGeom>
          <a:ln w="12700">
            <a:solidFill>
              <a:srgbClr val="000000"/>
            </a:solidFill>
            <a:prstDash val="dash"/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0" name="直接箭头连接符 20"/>
          <p:cNvSpPr/>
          <p:nvPr/>
        </p:nvSpPr>
        <p:spPr>
          <a:xfrm flipH="1">
            <a:off x="8560805" y="5980535"/>
            <a:ext cx="578629" cy="9914"/>
          </a:xfrm>
          <a:prstGeom prst="line">
            <a:avLst/>
          </a:prstGeom>
          <a:ln w="12700">
            <a:solidFill>
              <a:srgbClr val="000000"/>
            </a:solidFill>
            <a:prstDash val="dash"/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1" name="矩形 9"/>
          <p:cNvSpPr txBox="1"/>
          <p:nvPr/>
        </p:nvSpPr>
        <p:spPr>
          <a:xfrm>
            <a:off x="580401" y="647024"/>
            <a:ext cx="6077220" cy="37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457200">
              <a:defRPr sz="24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3.技术方案</a:t>
            </a:r>
          </a:p>
        </p:txBody>
      </p:sp>
      <p:sp>
        <p:nvSpPr>
          <p:cNvPr id="252" name="文本框 7"/>
          <p:cNvSpPr txBox="1"/>
          <p:nvPr/>
        </p:nvSpPr>
        <p:spPr>
          <a:xfrm>
            <a:off x="589281" y="1145168"/>
            <a:ext cx="523770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3.2 如何实现多线程的并发访问机制？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组合 3"/>
          <p:cNvGrpSpPr/>
          <p:nvPr/>
        </p:nvGrpSpPr>
        <p:grpSpPr>
          <a:xfrm>
            <a:off x="-182566" y="109052"/>
            <a:ext cx="673555" cy="368900"/>
            <a:chOff x="0" y="0"/>
            <a:chExt cx="673553" cy="368898"/>
          </a:xfrm>
        </p:grpSpPr>
        <p:sp>
          <p:nvSpPr>
            <p:cNvPr id="254" name="圆角矩形 4"/>
            <p:cNvSpPr/>
            <p:nvPr/>
          </p:nvSpPr>
          <p:spPr>
            <a:xfrm>
              <a:off x="-1" y="39144"/>
              <a:ext cx="673555" cy="329755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 sz="13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255" name="文本框 3"/>
            <p:cNvSpPr txBox="1"/>
            <p:nvPr/>
          </p:nvSpPr>
          <p:spPr>
            <a:xfrm>
              <a:off x="286380" y="-1"/>
              <a:ext cx="259332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457200">
                <a:defRPr sz="21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57" name="文本框 4"/>
          <p:cNvSpPr txBox="1"/>
          <p:nvPr/>
        </p:nvSpPr>
        <p:spPr>
          <a:xfrm>
            <a:off x="580140" y="32836"/>
            <a:ext cx="1300479" cy="474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32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多线程</a:t>
            </a:r>
          </a:p>
        </p:txBody>
      </p:sp>
      <p:sp>
        <p:nvSpPr>
          <p:cNvPr id="258" name="文本框 7"/>
          <p:cNvSpPr txBox="1"/>
          <p:nvPr/>
        </p:nvSpPr>
        <p:spPr>
          <a:xfrm>
            <a:off x="594487" y="1679627"/>
            <a:ext cx="9734024" cy="169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SimSun"/>
                <a:ea typeface="SimSun"/>
                <a:cs typeface="SimSun"/>
                <a:sym typeface="SimSun"/>
              </a:defRPr>
            </a:pPr>
            <a:r>
              <a:t>同一时间，只允许一个生产者生产资源，不同生产者之间是</a:t>
            </a:r>
            <a:r>
              <a:rPr>
                <a:solidFill>
                  <a:srgbClr val="FF0000"/>
                </a:solidFill>
              </a:rPr>
              <a:t>互斥关系</a:t>
            </a:r>
            <a:r>
              <a:t>；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SimSun"/>
                <a:ea typeface="SimSun"/>
                <a:cs typeface="SimSun"/>
                <a:sym typeface="SimSun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SimSun"/>
                <a:ea typeface="SimSun"/>
                <a:cs typeface="SimSun"/>
                <a:sym typeface="SimSun"/>
              </a:defRPr>
            </a:pPr>
            <a:r>
              <a:t>同理，不同消费者之间是</a:t>
            </a:r>
            <a:r>
              <a:rPr>
                <a:solidFill>
                  <a:srgbClr val="FF0000"/>
                </a:solidFill>
              </a:rPr>
              <a:t>互斥关系</a:t>
            </a:r>
            <a:r>
              <a:t>；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SimSun"/>
                <a:ea typeface="SimSun"/>
                <a:cs typeface="SimSun"/>
                <a:sym typeface="SimSun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SimSun"/>
                <a:ea typeface="SimSun"/>
                <a:cs typeface="SimSun"/>
                <a:sym typeface="SimSun"/>
              </a:defRPr>
            </a:pPr>
            <a:r>
              <a:t>同一个位置，要先生产资源，然后才可以进行消费。生产者与消费者之间是</a:t>
            </a:r>
            <a:r>
              <a:rPr>
                <a:solidFill>
                  <a:srgbClr val="FF0000"/>
                </a:solidFill>
              </a:rPr>
              <a:t>同步关系</a:t>
            </a:r>
            <a:r>
              <a:t>；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SimSun"/>
                <a:ea typeface="SimSun"/>
                <a:cs typeface="SimSun"/>
                <a:sym typeface="SimSun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SimSun"/>
                <a:ea typeface="SimSun"/>
                <a:cs typeface="SimSun"/>
                <a:sym typeface="SimSun"/>
              </a:defRPr>
            </a:pPr>
            <a:r>
              <a:t>互斥关系通过</a:t>
            </a:r>
            <a:r>
              <a:rPr>
                <a:solidFill>
                  <a:srgbClr val="FF0000"/>
                </a:solidFill>
              </a:rPr>
              <a:t>互斥锁</a:t>
            </a:r>
            <a:r>
              <a:t>实现，同步关系通过</a:t>
            </a:r>
            <a:r>
              <a:rPr>
                <a:solidFill>
                  <a:srgbClr val="FF0000"/>
                </a:solidFill>
              </a:rPr>
              <a:t>信号量</a:t>
            </a:r>
            <a:r>
              <a:t>实现。</a:t>
            </a:r>
          </a:p>
        </p:txBody>
      </p:sp>
      <p:pic>
        <p:nvPicPr>
          <p:cNvPr id="259" name="图片 2" descr="图片 2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5514" y="3566539"/>
            <a:ext cx="3643716" cy="2898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图片 5" descr="图片 5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2930" y="3585685"/>
            <a:ext cx="4095071" cy="2898041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文本框 5"/>
          <p:cNvSpPr txBox="1"/>
          <p:nvPr/>
        </p:nvSpPr>
        <p:spPr>
          <a:xfrm>
            <a:off x="2851172" y="6478600"/>
            <a:ext cx="713927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生产者</a:t>
            </a:r>
          </a:p>
        </p:txBody>
      </p:sp>
      <p:sp>
        <p:nvSpPr>
          <p:cNvPr id="262" name="文本框 6"/>
          <p:cNvSpPr txBox="1"/>
          <p:nvPr/>
        </p:nvSpPr>
        <p:spPr>
          <a:xfrm>
            <a:off x="7612639" y="6464730"/>
            <a:ext cx="776983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消费者</a:t>
            </a:r>
          </a:p>
        </p:txBody>
      </p:sp>
      <p:sp>
        <p:nvSpPr>
          <p:cNvPr id="263" name="矩形 9"/>
          <p:cNvSpPr txBox="1"/>
          <p:nvPr/>
        </p:nvSpPr>
        <p:spPr>
          <a:xfrm>
            <a:off x="580401" y="621624"/>
            <a:ext cx="6077220" cy="37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457200">
              <a:defRPr sz="24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3.技术方案</a:t>
            </a:r>
          </a:p>
        </p:txBody>
      </p:sp>
      <p:sp>
        <p:nvSpPr>
          <p:cNvPr id="264" name="文本框 7"/>
          <p:cNvSpPr txBox="1"/>
          <p:nvPr/>
        </p:nvSpPr>
        <p:spPr>
          <a:xfrm>
            <a:off x="589281" y="1119768"/>
            <a:ext cx="523770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3.2 如何实现多线程的并发访问机制？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组合 3"/>
          <p:cNvGrpSpPr/>
          <p:nvPr/>
        </p:nvGrpSpPr>
        <p:grpSpPr>
          <a:xfrm>
            <a:off x="-182566" y="109052"/>
            <a:ext cx="673555" cy="368900"/>
            <a:chOff x="0" y="0"/>
            <a:chExt cx="673553" cy="368898"/>
          </a:xfrm>
        </p:grpSpPr>
        <p:sp>
          <p:nvSpPr>
            <p:cNvPr id="266" name="圆角矩形 4"/>
            <p:cNvSpPr/>
            <p:nvPr/>
          </p:nvSpPr>
          <p:spPr>
            <a:xfrm>
              <a:off x="-1" y="39144"/>
              <a:ext cx="673555" cy="329755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 sz="13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267" name="文本框 3"/>
            <p:cNvSpPr txBox="1"/>
            <p:nvPr/>
          </p:nvSpPr>
          <p:spPr>
            <a:xfrm>
              <a:off x="286380" y="-1"/>
              <a:ext cx="259332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457200">
                <a:defRPr sz="21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69" name="文本框 4"/>
          <p:cNvSpPr txBox="1"/>
          <p:nvPr/>
        </p:nvSpPr>
        <p:spPr>
          <a:xfrm>
            <a:off x="580140" y="32836"/>
            <a:ext cx="1300479" cy="474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32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多线程</a:t>
            </a:r>
          </a:p>
        </p:txBody>
      </p:sp>
      <p:sp>
        <p:nvSpPr>
          <p:cNvPr id="270" name="文本框 7"/>
          <p:cNvSpPr txBox="1"/>
          <p:nvPr/>
        </p:nvSpPr>
        <p:spPr>
          <a:xfrm>
            <a:off x="535133" y="1592113"/>
            <a:ext cx="11121734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aseline="33333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  条件变量为多线程提供了一个资源会合的场所。条件变量与互斥量一起使用，允许线程以无竞争的方式等待特定条件的发生。线程在改变条件状态之前必须首先锁住互斥量。</a:t>
            </a:r>
          </a:p>
        </p:txBody>
      </p:sp>
      <p:pic>
        <p:nvPicPr>
          <p:cNvPr id="271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0082" y="2420060"/>
            <a:ext cx="4556107" cy="3864319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文本框 11"/>
          <p:cNvSpPr txBox="1"/>
          <p:nvPr/>
        </p:nvSpPr>
        <p:spPr>
          <a:xfrm>
            <a:off x="4718897" y="6468428"/>
            <a:ext cx="1964628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条件变量的函数定义</a:t>
            </a:r>
          </a:p>
        </p:txBody>
      </p:sp>
      <p:pic>
        <p:nvPicPr>
          <p:cNvPr id="27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5163" y="2420060"/>
            <a:ext cx="4851027" cy="3864319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矩形 9"/>
          <p:cNvSpPr txBox="1"/>
          <p:nvPr/>
        </p:nvSpPr>
        <p:spPr>
          <a:xfrm>
            <a:off x="580401" y="634324"/>
            <a:ext cx="6077220" cy="37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457200">
              <a:defRPr sz="24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3.技术方案</a:t>
            </a:r>
          </a:p>
        </p:txBody>
      </p:sp>
      <p:sp>
        <p:nvSpPr>
          <p:cNvPr id="275" name="文本框 7"/>
          <p:cNvSpPr txBox="1"/>
          <p:nvPr/>
        </p:nvSpPr>
        <p:spPr>
          <a:xfrm>
            <a:off x="589281" y="1132468"/>
            <a:ext cx="523770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3.2 如何实现多线程的并发访问机制？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组合 3"/>
          <p:cNvGrpSpPr/>
          <p:nvPr/>
        </p:nvGrpSpPr>
        <p:grpSpPr>
          <a:xfrm>
            <a:off x="-182566" y="109052"/>
            <a:ext cx="673555" cy="368900"/>
            <a:chOff x="0" y="0"/>
            <a:chExt cx="673553" cy="368898"/>
          </a:xfrm>
        </p:grpSpPr>
        <p:sp>
          <p:nvSpPr>
            <p:cNvPr id="277" name="圆角矩形 4"/>
            <p:cNvSpPr/>
            <p:nvPr/>
          </p:nvSpPr>
          <p:spPr>
            <a:xfrm>
              <a:off x="-1" y="39144"/>
              <a:ext cx="673555" cy="329755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 sz="13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278" name="文本框 3"/>
            <p:cNvSpPr txBox="1"/>
            <p:nvPr/>
          </p:nvSpPr>
          <p:spPr>
            <a:xfrm>
              <a:off x="286380" y="-1"/>
              <a:ext cx="259332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457200">
                <a:defRPr sz="21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80" name="文本框 4"/>
          <p:cNvSpPr txBox="1"/>
          <p:nvPr/>
        </p:nvSpPr>
        <p:spPr>
          <a:xfrm>
            <a:off x="580140" y="32836"/>
            <a:ext cx="1300479" cy="474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32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多线程</a:t>
            </a:r>
          </a:p>
        </p:txBody>
      </p:sp>
      <p:sp>
        <p:nvSpPr>
          <p:cNvPr id="281" name="文本框 7"/>
          <p:cNvSpPr txBox="1"/>
          <p:nvPr/>
        </p:nvSpPr>
        <p:spPr>
          <a:xfrm>
            <a:off x="535133" y="1633561"/>
            <a:ext cx="11121734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  一个线程等待某个“条件状态”成立而挂起，另一个线程使“特定条件”成立。</a:t>
            </a:r>
          </a:p>
        </p:txBody>
      </p:sp>
      <p:sp>
        <p:nvSpPr>
          <p:cNvPr id="282" name="阻塞队列的队首元素出队"/>
          <p:cNvSpPr txBox="1"/>
          <p:nvPr/>
        </p:nvSpPr>
        <p:spPr>
          <a:xfrm>
            <a:off x="7670588" y="6381862"/>
            <a:ext cx="2339339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阻塞队列的队首元素出队</a:t>
            </a:r>
          </a:p>
        </p:txBody>
      </p:sp>
      <p:pic>
        <p:nvPicPr>
          <p:cNvPr id="28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0688" y="2147355"/>
            <a:ext cx="4439141" cy="4129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3719" y="2147355"/>
            <a:ext cx="4280631" cy="4129433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阻塞队列的队尾元素入队"/>
          <p:cNvSpPr txBox="1"/>
          <p:nvPr/>
        </p:nvSpPr>
        <p:spPr>
          <a:xfrm>
            <a:off x="2058727" y="6381862"/>
            <a:ext cx="2339339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阻塞队列的队尾元素入队</a:t>
            </a:r>
          </a:p>
        </p:txBody>
      </p:sp>
      <p:sp>
        <p:nvSpPr>
          <p:cNvPr id="286" name="矩形 9"/>
          <p:cNvSpPr txBox="1"/>
          <p:nvPr/>
        </p:nvSpPr>
        <p:spPr>
          <a:xfrm>
            <a:off x="580401" y="634324"/>
            <a:ext cx="6077220" cy="37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457200">
              <a:defRPr sz="24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3.技术方案</a:t>
            </a:r>
          </a:p>
        </p:txBody>
      </p:sp>
      <p:sp>
        <p:nvSpPr>
          <p:cNvPr id="287" name="文本框 7"/>
          <p:cNvSpPr txBox="1"/>
          <p:nvPr/>
        </p:nvSpPr>
        <p:spPr>
          <a:xfrm>
            <a:off x="589281" y="1094368"/>
            <a:ext cx="523770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3.2 如何实现多线程的并发访问机制？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组合 3"/>
          <p:cNvGrpSpPr/>
          <p:nvPr/>
        </p:nvGrpSpPr>
        <p:grpSpPr>
          <a:xfrm>
            <a:off x="-182566" y="109052"/>
            <a:ext cx="673555" cy="368900"/>
            <a:chOff x="0" y="0"/>
            <a:chExt cx="673553" cy="368898"/>
          </a:xfrm>
        </p:grpSpPr>
        <p:sp>
          <p:nvSpPr>
            <p:cNvPr id="289" name="圆角矩形 4"/>
            <p:cNvSpPr/>
            <p:nvPr/>
          </p:nvSpPr>
          <p:spPr>
            <a:xfrm>
              <a:off x="-1" y="39144"/>
              <a:ext cx="673555" cy="329755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 sz="13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290" name="文本框 3"/>
            <p:cNvSpPr txBox="1"/>
            <p:nvPr/>
          </p:nvSpPr>
          <p:spPr>
            <a:xfrm>
              <a:off x="286380" y="-1"/>
              <a:ext cx="259332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457200">
                <a:defRPr sz="21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92" name="文本框 4"/>
          <p:cNvSpPr txBox="1"/>
          <p:nvPr/>
        </p:nvSpPr>
        <p:spPr>
          <a:xfrm>
            <a:off x="580139" y="32836"/>
            <a:ext cx="1706879" cy="474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32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并发机制</a:t>
            </a:r>
          </a:p>
        </p:txBody>
      </p:sp>
      <p:sp>
        <p:nvSpPr>
          <p:cNvPr id="293" name="矩形 9"/>
          <p:cNvSpPr txBox="1"/>
          <p:nvPr/>
        </p:nvSpPr>
        <p:spPr>
          <a:xfrm>
            <a:off x="518449" y="635561"/>
            <a:ext cx="5769680" cy="322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457200">
              <a:defRPr sz="20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1.并发机制</a:t>
            </a:r>
          </a:p>
        </p:txBody>
      </p:sp>
      <p:sp>
        <p:nvSpPr>
          <p:cNvPr id="294" name="文本框 7"/>
          <p:cNvSpPr txBox="1"/>
          <p:nvPr/>
        </p:nvSpPr>
        <p:spPr>
          <a:xfrm>
            <a:off x="535132" y="1232411"/>
            <a:ext cx="11121735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指系统中的多个进程或线程对共享资源的并发访问，并发访问会导致竞态，整体上呈现一种“宏观并行，微观串行”的现象。</a:t>
            </a:r>
          </a:p>
        </p:txBody>
      </p:sp>
      <p:sp>
        <p:nvSpPr>
          <p:cNvPr id="295" name="多核 CPU 共享系统总线，访问共同的外设和存储器；…"/>
          <p:cNvSpPr txBox="1"/>
          <p:nvPr/>
        </p:nvSpPr>
        <p:spPr>
          <a:xfrm>
            <a:off x="581389" y="2055322"/>
            <a:ext cx="5656712" cy="146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80472" indent="-180472">
              <a:buSzPct val="100000"/>
              <a:buChar char="•"/>
              <a:defRPr>
                <a:latin typeface="SimSun"/>
                <a:ea typeface="SimSun"/>
                <a:cs typeface="SimSun"/>
                <a:sym typeface="SimSun"/>
              </a:defRPr>
            </a:pPr>
            <a:r>
              <a:t>多核 CPU 共享系统总线，访问共同的外设和存储器；</a:t>
            </a:r>
          </a:p>
          <a:p>
            <a:pPr>
              <a:defRPr>
                <a:latin typeface="SimSun"/>
                <a:ea typeface="SimSun"/>
                <a:cs typeface="SimSun"/>
                <a:sym typeface="SimSun"/>
              </a:defRPr>
            </a:pPr>
          </a:p>
          <a:p>
            <a:pPr marL="180472" indent="-180472">
              <a:buSzPct val="100000"/>
              <a:buChar char="•"/>
              <a:defRPr>
                <a:latin typeface="SimSun"/>
                <a:ea typeface="SimSun"/>
                <a:cs typeface="SimSun"/>
                <a:sym typeface="SimSun"/>
              </a:defRPr>
            </a:pPr>
            <a:r>
              <a:t>单核 CPU 中，抢占式进程间的关系；</a:t>
            </a:r>
          </a:p>
          <a:p>
            <a:pPr>
              <a:defRPr>
                <a:latin typeface="SimSun"/>
                <a:ea typeface="SimSun"/>
                <a:cs typeface="SimSun"/>
                <a:sym typeface="SimSun"/>
              </a:defRPr>
            </a:pPr>
          </a:p>
          <a:p>
            <a:pPr marL="180472" indent="-180472">
              <a:buSzPct val="100000"/>
              <a:buChar char="•"/>
              <a:defRPr>
                <a:latin typeface="SimSun"/>
                <a:ea typeface="SimSun"/>
                <a:cs typeface="SimSun"/>
                <a:sym typeface="SimSun"/>
              </a:defRPr>
            </a:pPr>
            <a:r>
              <a:t>进程间的中断，多个中断也会形成竞态。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组合 3"/>
          <p:cNvGrpSpPr/>
          <p:nvPr/>
        </p:nvGrpSpPr>
        <p:grpSpPr>
          <a:xfrm>
            <a:off x="-182566" y="109052"/>
            <a:ext cx="673555" cy="368900"/>
            <a:chOff x="0" y="0"/>
            <a:chExt cx="673553" cy="368898"/>
          </a:xfrm>
        </p:grpSpPr>
        <p:sp>
          <p:nvSpPr>
            <p:cNvPr id="297" name="圆角矩形 4"/>
            <p:cNvSpPr/>
            <p:nvPr/>
          </p:nvSpPr>
          <p:spPr>
            <a:xfrm>
              <a:off x="-1" y="39144"/>
              <a:ext cx="673555" cy="329755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 sz="13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98" name="文本框 3"/>
            <p:cNvSpPr txBox="1"/>
            <p:nvPr/>
          </p:nvSpPr>
          <p:spPr>
            <a:xfrm>
              <a:off x="286380" y="-1"/>
              <a:ext cx="259332" cy="3644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457200">
                <a:defRPr sz="2100">
                  <a:solidFill>
                    <a:srgbClr val="FFFFFF"/>
                  </a:solidFill>
                  <a:latin typeface="冬青黑体简体中文 W6"/>
                  <a:ea typeface="冬青黑体简体中文 W6"/>
                  <a:cs typeface="冬青黑体简体中文 W6"/>
                  <a:sym typeface="冬青黑体简体中文 W6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00" name="文本框 4"/>
          <p:cNvSpPr txBox="1"/>
          <p:nvPr/>
        </p:nvSpPr>
        <p:spPr>
          <a:xfrm>
            <a:off x="580140" y="32836"/>
            <a:ext cx="894079" cy="474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32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疑问</a:t>
            </a:r>
          </a:p>
        </p:txBody>
      </p:sp>
      <p:sp>
        <p:nvSpPr>
          <p:cNvPr id="301" name="矩形 6"/>
          <p:cNvSpPr txBox="1"/>
          <p:nvPr/>
        </p:nvSpPr>
        <p:spPr>
          <a:xfrm>
            <a:off x="605034" y="734232"/>
            <a:ext cx="6921966" cy="83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defTabSz="457200">
              <a:defRPr sz="2000">
                <a:latin typeface="SimSun"/>
                <a:ea typeface="SimSun"/>
                <a:cs typeface="SimSun"/>
                <a:sym typeface="SimSun"/>
              </a:defRPr>
            </a:pPr>
            <a:r>
              <a:t>1.企业级的多线程是如何并发控制，高效地执行任务？</a:t>
            </a:r>
          </a:p>
          <a:p>
            <a:pPr defTabSz="457200">
              <a:defRPr sz="2000">
                <a:latin typeface="SimSun"/>
                <a:ea typeface="SimSun"/>
                <a:cs typeface="SimSun"/>
                <a:sym typeface="SimSun"/>
              </a:defRPr>
            </a:pPr>
          </a:p>
          <a:p>
            <a:pPr defTabSz="457200">
              <a:defRPr sz="2000">
                <a:latin typeface="SimSun"/>
                <a:ea typeface="SimSun"/>
                <a:cs typeface="SimSun"/>
                <a:sym typeface="SimSun"/>
              </a:defRPr>
            </a:pPr>
            <a:r>
              <a:t>2.企业的并行计算如何进行负载均衡？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3"/>
          <p:cNvGrpSpPr/>
          <p:nvPr/>
        </p:nvGrpSpPr>
        <p:grpSpPr>
          <a:xfrm>
            <a:off x="1997481" y="1533995"/>
            <a:ext cx="640848" cy="575997"/>
            <a:chOff x="0" y="0"/>
            <a:chExt cx="640847" cy="575995"/>
          </a:xfrm>
        </p:grpSpPr>
        <p:sp>
          <p:nvSpPr>
            <p:cNvPr id="115" name="矩形 21"/>
            <p:cNvSpPr/>
            <p:nvPr/>
          </p:nvSpPr>
          <p:spPr>
            <a:xfrm>
              <a:off x="32426" y="-1"/>
              <a:ext cx="575995" cy="575997"/>
            </a:xfrm>
            <a:prstGeom prst="rect">
              <a:avLst/>
            </a:prstGeom>
            <a:solidFill>
              <a:srgbClr val="01492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 sz="13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116" name="文本框 3"/>
            <p:cNvSpPr txBox="1"/>
            <p:nvPr/>
          </p:nvSpPr>
          <p:spPr>
            <a:xfrm>
              <a:off x="0" y="71000"/>
              <a:ext cx="640848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457200">
                <a:defRPr sz="24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0" name="组合 4"/>
          <p:cNvGrpSpPr/>
          <p:nvPr/>
        </p:nvGrpSpPr>
        <p:grpSpPr>
          <a:xfrm>
            <a:off x="2012918" y="2519383"/>
            <a:ext cx="640850" cy="575997"/>
            <a:chOff x="0" y="0"/>
            <a:chExt cx="640849" cy="575995"/>
          </a:xfrm>
        </p:grpSpPr>
        <p:sp>
          <p:nvSpPr>
            <p:cNvPr id="118" name="矩形 19"/>
            <p:cNvSpPr/>
            <p:nvPr/>
          </p:nvSpPr>
          <p:spPr>
            <a:xfrm>
              <a:off x="16426" y="-1"/>
              <a:ext cx="575996" cy="575997"/>
            </a:xfrm>
            <a:prstGeom prst="rect">
              <a:avLst/>
            </a:prstGeom>
            <a:solidFill>
              <a:srgbClr val="01492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 sz="13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119" name="文本框 6"/>
            <p:cNvSpPr txBox="1"/>
            <p:nvPr/>
          </p:nvSpPr>
          <p:spPr>
            <a:xfrm>
              <a:off x="-1" y="71000"/>
              <a:ext cx="640850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457200">
                <a:defRPr sz="24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23" name="组合 5"/>
          <p:cNvGrpSpPr/>
          <p:nvPr/>
        </p:nvGrpSpPr>
        <p:grpSpPr>
          <a:xfrm>
            <a:off x="1996919" y="3620372"/>
            <a:ext cx="640848" cy="575996"/>
            <a:chOff x="0" y="0"/>
            <a:chExt cx="640847" cy="575995"/>
          </a:xfrm>
        </p:grpSpPr>
        <p:sp>
          <p:nvSpPr>
            <p:cNvPr id="121" name="矩形 17"/>
            <p:cNvSpPr/>
            <p:nvPr/>
          </p:nvSpPr>
          <p:spPr>
            <a:xfrm>
              <a:off x="32426" y="-1"/>
              <a:ext cx="575995" cy="575997"/>
            </a:xfrm>
            <a:prstGeom prst="rect">
              <a:avLst/>
            </a:prstGeom>
            <a:solidFill>
              <a:srgbClr val="01492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 sz="13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122" name="文本框 9"/>
            <p:cNvSpPr txBox="1"/>
            <p:nvPr/>
          </p:nvSpPr>
          <p:spPr>
            <a:xfrm>
              <a:off x="0" y="71000"/>
              <a:ext cx="640848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457200">
                <a:defRPr sz="24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24" name="文本框 10"/>
          <p:cNvSpPr txBox="1"/>
          <p:nvPr/>
        </p:nvSpPr>
        <p:spPr>
          <a:xfrm>
            <a:off x="3011046" y="1529950"/>
            <a:ext cx="1986279" cy="449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30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线程的模型</a:t>
            </a:r>
          </a:p>
        </p:txBody>
      </p:sp>
      <p:sp>
        <p:nvSpPr>
          <p:cNvPr id="125" name="文本框 11"/>
          <p:cNvSpPr txBox="1"/>
          <p:nvPr/>
        </p:nvSpPr>
        <p:spPr>
          <a:xfrm>
            <a:off x="3011046" y="2582591"/>
            <a:ext cx="1224279" cy="449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30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多线程</a:t>
            </a:r>
          </a:p>
        </p:txBody>
      </p:sp>
      <p:sp>
        <p:nvSpPr>
          <p:cNvPr id="126" name="文本框 12"/>
          <p:cNvSpPr txBox="1"/>
          <p:nvPr/>
        </p:nvSpPr>
        <p:spPr>
          <a:xfrm>
            <a:off x="3011046" y="3642664"/>
            <a:ext cx="1605279" cy="449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30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并发机制</a:t>
            </a:r>
          </a:p>
        </p:txBody>
      </p:sp>
      <p:sp>
        <p:nvSpPr>
          <p:cNvPr id="127" name="矩形 10"/>
          <p:cNvSpPr/>
          <p:nvPr/>
        </p:nvSpPr>
        <p:spPr>
          <a:xfrm rot="5400000">
            <a:off x="-1815870" y="2958868"/>
            <a:ext cx="5143505" cy="1226019"/>
          </a:xfrm>
          <a:prstGeom prst="rect">
            <a:avLst/>
          </a:prstGeom>
          <a:solidFill>
            <a:srgbClr val="0149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457200">
              <a:defRPr sz="1300">
                <a:solidFill>
                  <a:srgbClr val="C00000"/>
                </a:solidFill>
                <a:latin typeface="SimSun"/>
                <a:ea typeface="SimSun"/>
                <a:cs typeface="SimSun"/>
                <a:sym typeface="SimSun"/>
              </a:defRPr>
            </a:pPr>
          </a:p>
        </p:txBody>
      </p:sp>
      <p:sp>
        <p:nvSpPr>
          <p:cNvPr id="128" name="矩形 11"/>
          <p:cNvSpPr/>
          <p:nvPr/>
        </p:nvSpPr>
        <p:spPr>
          <a:xfrm rot="5400000">
            <a:off x="-1104548" y="3542960"/>
            <a:ext cx="5143504" cy="57833"/>
          </a:xfrm>
          <a:prstGeom prst="rect">
            <a:avLst/>
          </a:prstGeom>
          <a:solidFill>
            <a:srgbClr val="0149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457200">
              <a:defRPr sz="1300"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defRPr>
            </a:pPr>
          </a:p>
        </p:txBody>
      </p:sp>
      <p:sp>
        <p:nvSpPr>
          <p:cNvPr id="129" name="文本框 18"/>
          <p:cNvSpPr txBox="1"/>
          <p:nvPr/>
        </p:nvSpPr>
        <p:spPr>
          <a:xfrm>
            <a:off x="604196" y="1186052"/>
            <a:ext cx="650239" cy="1319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vert="eaVert" lIns="45718" tIns="45718" rIns="45718" bIns="45718">
            <a:spAutoFit/>
          </a:bodyPr>
          <a:lstStyle>
            <a:lvl1pPr algn="just" defTabSz="457200">
              <a:defRPr sz="4400"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目录</a:t>
            </a:r>
          </a:p>
        </p:txBody>
      </p:sp>
      <p:grpSp>
        <p:nvGrpSpPr>
          <p:cNvPr id="132" name="组合 5"/>
          <p:cNvGrpSpPr/>
          <p:nvPr/>
        </p:nvGrpSpPr>
        <p:grpSpPr>
          <a:xfrm>
            <a:off x="1997481" y="4721359"/>
            <a:ext cx="640848" cy="575996"/>
            <a:chOff x="0" y="0"/>
            <a:chExt cx="640847" cy="575995"/>
          </a:xfrm>
        </p:grpSpPr>
        <p:sp>
          <p:nvSpPr>
            <p:cNvPr id="130" name="矩形 17"/>
            <p:cNvSpPr/>
            <p:nvPr/>
          </p:nvSpPr>
          <p:spPr>
            <a:xfrm>
              <a:off x="32426" y="-1"/>
              <a:ext cx="575995" cy="575997"/>
            </a:xfrm>
            <a:prstGeom prst="rect">
              <a:avLst/>
            </a:prstGeom>
            <a:solidFill>
              <a:srgbClr val="01492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 sz="13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131" name="文本框 9"/>
            <p:cNvSpPr txBox="1"/>
            <p:nvPr/>
          </p:nvSpPr>
          <p:spPr>
            <a:xfrm>
              <a:off x="0" y="71000"/>
              <a:ext cx="640848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457200">
                <a:defRPr sz="24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33" name="文本框 12"/>
          <p:cNvSpPr txBox="1"/>
          <p:nvPr/>
        </p:nvSpPr>
        <p:spPr>
          <a:xfrm>
            <a:off x="3009900" y="4702735"/>
            <a:ext cx="843279" cy="449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30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疑问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 3"/>
          <p:cNvGrpSpPr/>
          <p:nvPr/>
        </p:nvGrpSpPr>
        <p:grpSpPr>
          <a:xfrm>
            <a:off x="-182566" y="109052"/>
            <a:ext cx="673555" cy="368900"/>
            <a:chOff x="0" y="0"/>
            <a:chExt cx="673553" cy="368898"/>
          </a:xfrm>
        </p:grpSpPr>
        <p:sp>
          <p:nvSpPr>
            <p:cNvPr id="135" name="圆角矩形 4"/>
            <p:cNvSpPr/>
            <p:nvPr/>
          </p:nvSpPr>
          <p:spPr>
            <a:xfrm>
              <a:off x="-1" y="39144"/>
              <a:ext cx="673555" cy="329755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 sz="13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136" name="文本框 3"/>
            <p:cNvSpPr txBox="1"/>
            <p:nvPr/>
          </p:nvSpPr>
          <p:spPr>
            <a:xfrm>
              <a:off x="286380" y="-1"/>
              <a:ext cx="259332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457200">
                <a:defRPr sz="21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38" name="文本框 4"/>
          <p:cNvSpPr txBox="1"/>
          <p:nvPr/>
        </p:nvSpPr>
        <p:spPr>
          <a:xfrm>
            <a:off x="580139" y="32836"/>
            <a:ext cx="2113279" cy="474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32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线程的模型</a:t>
            </a:r>
          </a:p>
        </p:txBody>
      </p:sp>
      <p:sp>
        <p:nvSpPr>
          <p:cNvPr id="139" name="矩形 6"/>
          <p:cNvSpPr txBox="1"/>
          <p:nvPr/>
        </p:nvSpPr>
        <p:spPr>
          <a:xfrm>
            <a:off x="568087" y="757407"/>
            <a:ext cx="10677433" cy="57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457200">
              <a:defRPr sz="20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线程在进程内实现了多条代码执行流，而无需完全隔离进程空间，是轻量级的进程。它的模型如下：</a:t>
            </a:r>
          </a:p>
        </p:txBody>
      </p:sp>
      <p:pic>
        <p:nvPicPr>
          <p:cNvPr id="140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rcRect l="0" t="23044" r="0" b="0"/>
          <a:stretch>
            <a:fillRect/>
          </a:stretch>
        </p:blipFill>
        <p:spPr>
          <a:xfrm>
            <a:off x="8081219" y="170103"/>
            <a:ext cx="948481" cy="33358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矩形: 圆角 22"/>
          <p:cNvSpPr/>
          <p:nvPr/>
        </p:nvSpPr>
        <p:spPr>
          <a:xfrm>
            <a:off x="2738241" y="1957658"/>
            <a:ext cx="5649954" cy="4559609"/>
          </a:xfrm>
          <a:prstGeom prst="roundRect">
            <a:avLst>
              <a:gd name="adj" fmla="val 16667"/>
            </a:avLst>
          </a:prstGeom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defRPr>
            </a:pPr>
          </a:p>
        </p:txBody>
      </p:sp>
      <p:sp>
        <p:nvSpPr>
          <p:cNvPr id="142" name="文本框 24"/>
          <p:cNvSpPr txBox="1"/>
          <p:nvPr/>
        </p:nvSpPr>
        <p:spPr>
          <a:xfrm>
            <a:off x="5330156" y="1530194"/>
            <a:ext cx="590025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进程</a:t>
            </a:r>
          </a:p>
        </p:txBody>
      </p:sp>
      <p:sp>
        <p:nvSpPr>
          <p:cNvPr id="143" name="文本框 25"/>
          <p:cNvSpPr txBox="1"/>
          <p:nvPr/>
        </p:nvSpPr>
        <p:spPr>
          <a:xfrm>
            <a:off x="3304352" y="2366535"/>
            <a:ext cx="788268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线程 A</a:t>
            </a:r>
          </a:p>
        </p:txBody>
      </p:sp>
      <p:sp>
        <p:nvSpPr>
          <p:cNvPr id="144" name="文本框 26"/>
          <p:cNvSpPr txBox="1"/>
          <p:nvPr/>
        </p:nvSpPr>
        <p:spPr>
          <a:xfrm>
            <a:off x="5200058" y="2372729"/>
            <a:ext cx="775879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线程 B</a:t>
            </a:r>
          </a:p>
        </p:txBody>
      </p:sp>
      <p:sp>
        <p:nvSpPr>
          <p:cNvPr id="145" name="文本框 27"/>
          <p:cNvSpPr txBox="1"/>
          <p:nvPr/>
        </p:nvSpPr>
        <p:spPr>
          <a:xfrm>
            <a:off x="6984254" y="2366535"/>
            <a:ext cx="813049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线程 C</a:t>
            </a:r>
          </a:p>
        </p:txBody>
      </p:sp>
      <p:sp>
        <p:nvSpPr>
          <p:cNvPr id="146" name="椭圆 28"/>
          <p:cNvSpPr/>
          <p:nvPr/>
        </p:nvSpPr>
        <p:spPr>
          <a:xfrm>
            <a:off x="3345365" y="2763023"/>
            <a:ext cx="557565" cy="576151"/>
          </a:xfrm>
          <a:prstGeom prst="ellipse">
            <a:avLst/>
          </a:prstGeom>
          <a:ln w="12700">
            <a:solidFill>
              <a:srgbClr val="000000"/>
            </a:solidFill>
            <a:prstDash val="dash"/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SimSun"/>
                <a:ea typeface="SimSun"/>
                <a:cs typeface="SimSun"/>
                <a:sym typeface="SimSun"/>
              </a:defRPr>
            </a:pPr>
          </a:p>
        </p:txBody>
      </p:sp>
      <p:sp>
        <p:nvSpPr>
          <p:cNvPr id="147" name="直接箭头连接符 29"/>
          <p:cNvSpPr/>
          <p:nvPr/>
        </p:nvSpPr>
        <p:spPr>
          <a:xfrm flipV="1">
            <a:off x="3532848" y="3329025"/>
            <a:ext cx="177180" cy="14870"/>
          </a:xfrm>
          <a:prstGeom prst="line">
            <a:avLst/>
          </a:prstGeom>
          <a:ln w="12700">
            <a:solidFill>
              <a:srgbClr val="000000"/>
            </a:solidFill>
            <a:miter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椭圆 31"/>
          <p:cNvSpPr/>
          <p:nvPr/>
        </p:nvSpPr>
        <p:spPr>
          <a:xfrm>
            <a:off x="5272047" y="2769217"/>
            <a:ext cx="557565" cy="576151"/>
          </a:xfrm>
          <a:prstGeom prst="ellipse">
            <a:avLst/>
          </a:prstGeom>
          <a:ln w="12700">
            <a:solidFill>
              <a:srgbClr val="000000"/>
            </a:solidFill>
            <a:prstDash val="dash"/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SimSun"/>
                <a:ea typeface="SimSun"/>
                <a:cs typeface="SimSun"/>
                <a:sym typeface="SimSun"/>
              </a:defRPr>
            </a:pPr>
          </a:p>
        </p:txBody>
      </p:sp>
      <p:sp>
        <p:nvSpPr>
          <p:cNvPr id="149" name="直接箭头连接符 32"/>
          <p:cNvSpPr/>
          <p:nvPr/>
        </p:nvSpPr>
        <p:spPr>
          <a:xfrm flipV="1">
            <a:off x="5459529" y="3335218"/>
            <a:ext cx="177180" cy="14870"/>
          </a:xfrm>
          <a:prstGeom prst="line">
            <a:avLst/>
          </a:prstGeom>
          <a:ln w="12700">
            <a:solidFill>
              <a:srgbClr val="000000"/>
            </a:solidFill>
            <a:miter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0" name="椭圆 33"/>
          <p:cNvSpPr/>
          <p:nvPr/>
        </p:nvSpPr>
        <p:spPr>
          <a:xfrm>
            <a:off x="7037657" y="2763023"/>
            <a:ext cx="557565" cy="576151"/>
          </a:xfrm>
          <a:prstGeom prst="ellipse">
            <a:avLst/>
          </a:prstGeom>
          <a:ln w="12700">
            <a:solidFill>
              <a:srgbClr val="000000"/>
            </a:solidFill>
            <a:prstDash val="dash"/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SimSun"/>
                <a:ea typeface="SimSun"/>
                <a:cs typeface="SimSun"/>
                <a:sym typeface="SimSun"/>
              </a:defRPr>
            </a:pPr>
          </a:p>
        </p:txBody>
      </p:sp>
      <p:sp>
        <p:nvSpPr>
          <p:cNvPr id="151" name="直接箭头连接符 34"/>
          <p:cNvSpPr/>
          <p:nvPr/>
        </p:nvSpPr>
        <p:spPr>
          <a:xfrm flipV="1">
            <a:off x="7225137" y="3329023"/>
            <a:ext cx="177180" cy="14870"/>
          </a:xfrm>
          <a:prstGeom prst="line">
            <a:avLst/>
          </a:prstGeom>
          <a:ln w="12700">
            <a:solidFill>
              <a:srgbClr val="000000"/>
            </a:solidFill>
            <a:miter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2" name="文本框 35"/>
          <p:cNvSpPr txBox="1"/>
          <p:nvPr/>
        </p:nvSpPr>
        <p:spPr>
          <a:xfrm>
            <a:off x="3103756" y="3742782"/>
            <a:ext cx="1189460" cy="558164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线程 A 的栈区域</a:t>
            </a:r>
          </a:p>
        </p:txBody>
      </p:sp>
      <p:sp>
        <p:nvSpPr>
          <p:cNvPr id="153" name="文本框 38"/>
          <p:cNvSpPr txBox="1"/>
          <p:nvPr/>
        </p:nvSpPr>
        <p:spPr>
          <a:xfrm>
            <a:off x="4993266" y="3736275"/>
            <a:ext cx="1175981" cy="558164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SimSun"/>
                <a:ea typeface="SimSun"/>
                <a:cs typeface="SimSun"/>
                <a:sym typeface="SimSun"/>
              </a:defRPr>
            </a:pPr>
            <a:r>
              <a:t>线程 B 的</a:t>
            </a:r>
          </a:p>
          <a:p>
            <a:pPr>
              <a:defRPr>
                <a:latin typeface="SimSun"/>
                <a:ea typeface="SimSun"/>
                <a:cs typeface="SimSun"/>
                <a:sym typeface="SimSun"/>
              </a:defRPr>
            </a:pPr>
            <a:r>
              <a:t>栈区域</a:t>
            </a:r>
          </a:p>
        </p:txBody>
      </p:sp>
      <p:sp>
        <p:nvSpPr>
          <p:cNvPr id="154" name="文本框 39"/>
          <p:cNvSpPr txBox="1"/>
          <p:nvPr/>
        </p:nvSpPr>
        <p:spPr>
          <a:xfrm>
            <a:off x="6771751" y="3730082"/>
            <a:ext cx="1164684" cy="558164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线程 C 的栈区域</a:t>
            </a:r>
          </a:p>
        </p:txBody>
      </p:sp>
      <p:sp>
        <p:nvSpPr>
          <p:cNvPr id="155" name="文本框 40"/>
          <p:cNvSpPr txBox="1"/>
          <p:nvPr/>
        </p:nvSpPr>
        <p:spPr>
          <a:xfrm>
            <a:off x="4026827" y="4782630"/>
            <a:ext cx="3289611" cy="354964"/>
          </a:xfrm>
          <a:prstGeom prst="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线程共享数据区</a:t>
            </a:r>
          </a:p>
        </p:txBody>
      </p:sp>
      <p:sp>
        <p:nvSpPr>
          <p:cNvPr id="156" name="文本框 41"/>
          <p:cNvSpPr txBox="1"/>
          <p:nvPr/>
        </p:nvSpPr>
        <p:spPr>
          <a:xfrm>
            <a:off x="4026827" y="5680923"/>
            <a:ext cx="3289611" cy="354964"/>
          </a:xfrm>
          <a:prstGeom prst="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线程共享堆区</a:t>
            </a:r>
          </a:p>
        </p:txBody>
      </p:sp>
      <p:sp>
        <p:nvSpPr>
          <p:cNvPr id="157" name="直接箭头连接符 42"/>
          <p:cNvSpPr/>
          <p:nvPr/>
        </p:nvSpPr>
        <p:spPr>
          <a:xfrm>
            <a:off x="3756230" y="4329437"/>
            <a:ext cx="945788" cy="425240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直接箭头连接符 43"/>
          <p:cNvSpPr/>
          <p:nvPr/>
        </p:nvSpPr>
        <p:spPr>
          <a:xfrm>
            <a:off x="5581726" y="4304476"/>
            <a:ext cx="1" cy="474980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直接箭头连接符 44"/>
          <p:cNvSpPr/>
          <p:nvPr/>
        </p:nvSpPr>
        <p:spPr>
          <a:xfrm flipH="1">
            <a:off x="6579140" y="4299704"/>
            <a:ext cx="772693" cy="454975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箭头: 上下 45"/>
          <p:cNvSpPr/>
          <p:nvPr/>
        </p:nvSpPr>
        <p:spPr>
          <a:xfrm>
            <a:off x="5544632" y="5185316"/>
            <a:ext cx="142490" cy="49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105"/>
                </a:moveTo>
                <a:lnTo>
                  <a:pt x="10800" y="0"/>
                </a:lnTo>
                <a:lnTo>
                  <a:pt x="21600" y="3105"/>
                </a:lnTo>
                <a:lnTo>
                  <a:pt x="16200" y="3105"/>
                </a:lnTo>
                <a:lnTo>
                  <a:pt x="16200" y="18495"/>
                </a:lnTo>
                <a:lnTo>
                  <a:pt x="21600" y="18495"/>
                </a:lnTo>
                <a:lnTo>
                  <a:pt x="10800" y="21600"/>
                </a:lnTo>
                <a:lnTo>
                  <a:pt x="0" y="18495"/>
                </a:lnTo>
                <a:lnTo>
                  <a:pt x="5400" y="18495"/>
                </a:lnTo>
                <a:lnTo>
                  <a:pt x="5400" y="3105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SimSun"/>
                <a:ea typeface="SimSun"/>
                <a:cs typeface="SimSun"/>
                <a:sym typeface="SimSun"/>
              </a:defRPr>
            </a:pPr>
          </a:p>
        </p:txBody>
      </p:sp>
      <p:sp>
        <p:nvSpPr>
          <p:cNvPr id="161" name="直接箭头连接符 46"/>
          <p:cNvSpPr/>
          <p:nvPr/>
        </p:nvSpPr>
        <p:spPr>
          <a:xfrm flipH="1">
            <a:off x="5588308" y="3332665"/>
            <a:ext cx="2481" cy="387816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直接箭头连接符 47"/>
          <p:cNvSpPr/>
          <p:nvPr/>
        </p:nvSpPr>
        <p:spPr>
          <a:xfrm flipH="1">
            <a:off x="7353918" y="3332664"/>
            <a:ext cx="2481" cy="387816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3" name="直接箭头连接符 48"/>
          <p:cNvSpPr/>
          <p:nvPr/>
        </p:nvSpPr>
        <p:spPr>
          <a:xfrm flipH="1">
            <a:off x="3655428" y="3332664"/>
            <a:ext cx="2481" cy="387816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组合 3"/>
          <p:cNvGrpSpPr/>
          <p:nvPr/>
        </p:nvGrpSpPr>
        <p:grpSpPr>
          <a:xfrm>
            <a:off x="-182566" y="109052"/>
            <a:ext cx="673555" cy="368900"/>
            <a:chOff x="0" y="0"/>
            <a:chExt cx="673553" cy="368898"/>
          </a:xfrm>
        </p:grpSpPr>
        <p:sp>
          <p:nvSpPr>
            <p:cNvPr id="165" name="圆角矩形 4"/>
            <p:cNvSpPr/>
            <p:nvPr/>
          </p:nvSpPr>
          <p:spPr>
            <a:xfrm>
              <a:off x="-1" y="39144"/>
              <a:ext cx="673555" cy="329755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 sz="13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166" name="文本框 3"/>
            <p:cNvSpPr txBox="1"/>
            <p:nvPr/>
          </p:nvSpPr>
          <p:spPr>
            <a:xfrm>
              <a:off x="286380" y="-1"/>
              <a:ext cx="259332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457200">
                <a:defRPr sz="21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68" name="文本框 4"/>
          <p:cNvSpPr txBox="1"/>
          <p:nvPr/>
        </p:nvSpPr>
        <p:spPr>
          <a:xfrm>
            <a:off x="580139" y="32836"/>
            <a:ext cx="2113279" cy="474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32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线程的模型</a:t>
            </a:r>
          </a:p>
        </p:txBody>
      </p:sp>
      <p:sp>
        <p:nvSpPr>
          <p:cNvPr id="169" name="矩形 6"/>
          <p:cNvSpPr txBox="1"/>
          <p:nvPr/>
        </p:nvSpPr>
        <p:spPr>
          <a:xfrm>
            <a:off x="580403" y="833805"/>
            <a:ext cx="10440797" cy="322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457200">
              <a:defRPr sz="20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线程的创建：pthread_create 函数，然后在单独的执行流中运行线程函数。</a:t>
            </a:r>
          </a:p>
        </p:txBody>
      </p:sp>
      <p:pic>
        <p:nvPicPr>
          <p:cNvPr id="170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6121" y="1596626"/>
            <a:ext cx="6389361" cy="3973867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线程的创建与销毁"/>
          <p:cNvSpPr txBox="1"/>
          <p:nvPr/>
        </p:nvSpPr>
        <p:spPr>
          <a:xfrm>
            <a:off x="4834332" y="5753271"/>
            <a:ext cx="1932939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线程的创建与销毁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组合 3"/>
          <p:cNvGrpSpPr/>
          <p:nvPr/>
        </p:nvGrpSpPr>
        <p:grpSpPr>
          <a:xfrm>
            <a:off x="-182566" y="109052"/>
            <a:ext cx="673555" cy="368900"/>
            <a:chOff x="0" y="0"/>
            <a:chExt cx="673553" cy="368898"/>
          </a:xfrm>
        </p:grpSpPr>
        <p:sp>
          <p:nvSpPr>
            <p:cNvPr id="173" name="圆角矩形 4"/>
            <p:cNvSpPr/>
            <p:nvPr/>
          </p:nvSpPr>
          <p:spPr>
            <a:xfrm>
              <a:off x="-1" y="39144"/>
              <a:ext cx="673555" cy="329755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 sz="13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174" name="文本框 3"/>
            <p:cNvSpPr txBox="1"/>
            <p:nvPr/>
          </p:nvSpPr>
          <p:spPr>
            <a:xfrm>
              <a:off x="286380" y="-1"/>
              <a:ext cx="259332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457200">
                <a:defRPr sz="21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76" name="文本框 4"/>
          <p:cNvSpPr txBox="1"/>
          <p:nvPr/>
        </p:nvSpPr>
        <p:spPr>
          <a:xfrm>
            <a:off x="580140" y="32836"/>
            <a:ext cx="1300479" cy="474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32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多线程</a:t>
            </a:r>
          </a:p>
        </p:txBody>
      </p:sp>
      <p:sp>
        <p:nvSpPr>
          <p:cNvPr id="177" name="矩形 6"/>
          <p:cNvSpPr txBox="1"/>
          <p:nvPr/>
        </p:nvSpPr>
        <p:spPr>
          <a:xfrm>
            <a:off x="580404" y="660342"/>
            <a:ext cx="9854241" cy="37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457200">
              <a:defRPr sz="24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临界区：运行多个线程时引发问题的多条语句构成的代码块。</a:t>
            </a:r>
          </a:p>
        </p:txBody>
      </p:sp>
      <p:pic>
        <p:nvPicPr>
          <p:cNvPr id="178" name="图片 9" descr="图片 9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2633" y="1255176"/>
            <a:ext cx="5310733" cy="495541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矩形 9"/>
          <p:cNvSpPr txBox="1"/>
          <p:nvPr/>
        </p:nvSpPr>
        <p:spPr>
          <a:xfrm>
            <a:off x="6469493" y="1768968"/>
            <a:ext cx="5569311" cy="166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defTabSz="457200">
              <a:defRPr>
                <a:latin typeface="SimSun"/>
                <a:ea typeface="SimSun"/>
                <a:cs typeface="SimSun"/>
                <a:sym typeface="SimSun"/>
              </a:defRPr>
            </a:pPr>
            <a:r>
              <a:t>左边代码的问题结果分为以下三种情况：</a:t>
            </a:r>
          </a:p>
          <a:p>
            <a:pPr defTabSz="457200">
              <a:defRPr>
                <a:latin typeface="SimSun"/>
                <a:ea typeface="SimSun"/>
                <a:cs typeface="SimSun"/>
                <a:sym typeface="SimSun"/>
              </a:defRPr>
            </a:pPr>
          </a:p>
          <a:p>
            <a:pPr defTabSz="457200">
              <a:defRPr>
                <a:latin typeface="SimSun"/>
                <a:ea typeface="SimSun"/>
                <a:cs typeface="SimSun"/>
                <a:sym typeface="SimSun"/>
              </a:defRPr>
            </a:pPr>
            <a:r>
              <a:t>1.多个线程同时执行 thread_inc 函数；</a:t>
            </a:r>
          </a:p>
          <a:p>
            <a:pPr defTabSz="457200">
              <a:defRPr>
                <a:latin typeface="SimSun"/>
                <a:ea typeface="SimSun"/>
                <a:cs typeface="SimSun"/>
                <a:sym typeface="SimSun"/>
              </a:defRPr>
            </a:pPr>
          </a:p>
          <a:p>
            <a:pPr defTabSz="457200">
              <a:defRPr>
                <a:latin typeface="SimSun"/>
                <a:ea typeface="SimSun"/>
                <a:cs typeface="SimSun"/>
                <a:sym typeface="SimSun"/>
              </a:defRPr>
            </a:pPr>
            <a:r>
              <a:t>2.多个线程同时执行 thread_dec 函数；</a:t>
            </a:r>
          </a:p>
          <a:p>
            <a:pPr defTabSz="457200">
              <a:defRPr>
                <a:latin typeface="SimSun"/>
                <a:ea typeface="SimSun"/>
                <a:cs typeface="SimSun"/>
                <a:sym typeface="SimSun"/>
              </a:defRPr>
            </a:pPr>
          </a:p>
          <a:p>
            <a:pPr defTabSz="457200">
              <a:defRPr>
                <a:latin typeface="SimSun"/>
                <a:ea typeface="SimSun"/>
                <a:cs typeface="SimSun"/>
                <a:sym typeface="SimSun"/>
              </a:defRPr>
            </a:pPr>
            <a:r>
              <a:t>3.多个线程分别执行 thread_inc/thread_dec 函数。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3"/>
          <p:cNvGrpSpPr/>
          <p:nvPr/>
        </p:nvGrpSpPr>
        <p:grpSpPr>
          <a:xfrm>
            <a:off x="-182566" y="109052"/>
            <a:ext cx="673555" cy="368900"/>
            <a:chOff x="0" y="0"/>
            <a:chExt cx="673553" cy="368898"/>
          </a:xfrm>
        </p:grpSpPr>
        <p:sp>
          <p:nvSpPr>
            <p:cNvPr id="181" name="圆角矩形 4"/>
            <p:cNvSpPr/>
            <p:nvPr/>
          </p:nvSpPr>
          <p:spPr>
            <a:xfrm>
              <a:off x="-1" y="39144"/>
              <a:ext cx="673555" cy="329755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 sz="13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182" name="文本框 3"/>
            <p:cNvSpPr txBox="1"/>
            <p:nvPr/>
          </p:nvSpPr>
          <p:spPr>
            <a:xfrm>
              <a:off x="286380" y="-1"/>
              <a:ext cx="259332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457200">
                <a:defRPr sz="21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84" name="文本框 4"/>
          <p:cNvSpPr txBox="1"/>
          <p:nvPr/>
        </p:nvSpPr>
        <p:spPr>
          <a:xfrm>
            <a:off x="580140" y="32836"/>
            <a:ext cx="1300479" cy="474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32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多线程</a:t>
            </a:r>
          </a:p>
        </p:txBody>
      </p:sp>
      <p:sp>
        <p:nvSpPr>
          <p:cNvPr id="185" name="矩形 9"/>
          <p:cNvSpPr txBox="1"/>
          <p:nvPr/>
        </p:nvSpPr>
        <p:spPr>
          <a:xfrm>
            <a:off x="580401" y="685124"/>
            <a:ext cx="5140775" cy="37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457200">
              <a:defRPr sz="24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1.场景需求</a:t>
            </a:r>
          </a:p>
        </p:txBody>
      </p:sp>
      <p:sp>
        <p:nvSpPr>
          <p:cNvPr id="186" name="文本框 7"/>
          <p:cNvSpPr txBox="1"/>
          <p:nvPr/>
        </p:nvSpPr>
        <p:spPr>
          <a:xfrm>
            <a:off x="702402" y="1185011"/>
            <a:ext cx="10787196" cy="108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aseline="30000" sz="20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  在 Web 服务器中，多个客户端会异步访问服务器资源并退出。在这种多任务工作方式下，使用多线程模型可以充分利用 CPU 资源，提高系统的处理性能。但如何维护多个客户端对服务器资源的访问顺序？</a:t>
            </a:r>
          </a:p>
        </p:txBody>
      </p:sp>
      <p:sp>
        <p:nvSpPr>
          <p:cNvPr id="187" name="具体地，当多个客户端同时访问服务器的资源时，主要存在以下两个问题：…"/>
          <p:cNvSpPr txBox="1"/>
          <p:nvPr/>
        </p:nvSpPr>
        <p:spPr>
          <a:xfrm>
            <a:off x="703694" y="2393558"/>
            <a:ext cx="8740139" cy="136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latin typeface="SimSun"/>
                <a:ea typeface="SimSun"/>
                <a:cs typeface="SimSun"/>
                <a:sym typeface="SimSun"/>
              </a:defRPr>
            </a:pPr>
            <a:r>
              <a:t>  具体地，当多个客户端同时访问服务器的资源时，主要存在以下两个问题：</a:t>
            </a:r>
          </a:p>
          <a:p>
            <a:pPr>
              <a:defRPr sz="2000">
                <a:latin typeface="SimSun"/>
                <a:ea typeface="SimSun"/>
                <a:cs typeface="SimSun"/>
                <a:sym typeface="SimSun"/>
              </a:defRPr>
            </a:pPr>
          </a:p>
          <a:p>
            <a:pPr marL="200526" indent="-200526">
              <a:buSzPct val="100000"/>
              <a:buChar char="•"/>
              <a:defRPr sz="2000">
                <a:latin typeface="SimSun"/>
                <a:ea typeface="SimSun"/>
                <a:cs typeface="SimSun"/>
                <a:sym typeface="SimSun"/>
              </a:defRPr>
            </a:pPr>
            <a:r>
              <a:t>如何保证服务器可以及时地响应客户端的不同请求？</a:t>
            </a:r>
          </a:p>
          <a:p>
            <a:pPr>
              <a:defRPr sz="2000">
                <a:latin typeface="SimSun"/>
                <a:ea typeface="SimSun"/>
                <a:cs typeface="SimSun"/>
                <a:sym typeface="SimSun"/>
              </a:defRPr>
            </a:pPr>
          </a:p>
          <a:p>
            <a:pPr marL="200526" indent="-200526">
              <a:buSzPct val="100000"/>
              <a:buChar char="•"/>
              <a:defRPr sz="2000">
                <a:latin typeface="SimSun"/>
                <a:ea typeface="SimSun"/>
                <a:cs typeface="SimSun"/>
                <a:sym typeface="SimSun"/>
              </a:defRPr>
            </a:pPr>
            <a:r>
              <a:t>如何处理多个客户端并发访问服务器的临界资源？</a:t>
            </a:r>
          </a:p>
        </p:txBody>
      </p:sp>
      <p:pic>
        <p:nvPicPr>
          <p:cNvPr id="18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81230" y="2662188"/>
            <a:ext cx="1604962" cy="2727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组合 3"/>
          <p:cNvGrpSpPr/>
          <p:nvPr/>
        </p:nvGrpSpPr>
        <p:grpSpPr>
          <a:xfrm>
            <a:off x="-182566" y="109052"/>
            <a:ext cx="673555" cy="368900"/>
            <a:chOff x="0" y="0"/>
            <a:chExt cx="673553" cy="368898"/>
          </a:xfrm>
        </p:grpSpPr>
        <p:sp>
          <p:nvSpPr>
            <p:cNvPr id="190" name="圆角矩形 4"/>
            <p:cNvSpPr/>
            <p:nvPr/>
          </p:nvSpPr>
          <p:spPr>
            <a:xfrm>
              <a:off x="-1" y="39144"/>
              <a:ext cx="673555" cy="329755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 sz="13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191" name="文本框 3"/>
            <p:cNvSpPr txBox="1"/>
            <p:nvPr/>
          </p:nvSpPr>
          <p:spPr>
            <a:xfrm>
              <a:off x="286380" y="-1"/>
              <a:ext cx="259332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457200">
                <a:defRPr sz="21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93" name="文本框 4"/>
          <p:cNvSpPr txBox="1"/>
          <p:nvPr/>
        </p:nvSpPr>
        <p:spPr>
          <a:xfrm>
            <a:off x="580140" y="32836"/>
            <a:ext cx="1300479" cy="474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32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多线程</a:t>
            </a:r>
          </a:p>
        </p:txBody>
      </p:sp>
      <p:sp>
        <p:nvSpPr>
          <p:cNvPr id="194" name="矩形 9"/>
          <p:cNvSpPr txBox="1"/>
          <p:nvPr/>
        </p:nvSpPr>
        <p:spPr>
          <a:xfrm>
            <a:off x="580401" y="685124"/>
            <a:ext cx="5140775" cy="37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457200">
              <a:defRPr sz="24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2.存在的技术难点</a:t>
            </a:r>
          </a:p>
        </p:txBody>
      </p:sp>
      <p:sp>
        <p:nvSpPr>
          <p:cNvPr id="195" name="文本框 7"/>
          <p:cNvSpPr txBox="1"/>
          <p:nvPr/>
        </p:nvSpPr>
        <p:spPr>
          <a:xfrm>
            <a:off x="589281" y="3005671"/>
            <a:ext cx="10787195" cy="75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00526" indent="-200526">
              <a:buSzPct val="100000"/>
              <a:buChar char="•"/>
              <a:defRPr baseline="30000" sz="20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由于多个线程的执行顺序是不可预知的，因此，若没有对多线程的执行流实施干预，那么程序对共享资源的访问可能会达不到预设的功能需求。</a:t>
            </a:r>
          </a:p>
        </p:txBody>
      </p:sp>
      <p:sp>
        <p:nvSpPr>
          <p:cNvPr id="196" name="如何对多个线程进行统一管理，并保证只有一个管理线程的资源池？"/>
          <p:cNvSpPr txBox="1"/>
          <p:nvPr/>
        </p:nvSpPr>
        <p:spPr>
          <a:xfrm>
            <a:off x="615711" y="2205021"/>
            <a:ext cx="7924665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200526" indent="-200526">
              <a:buSzPct val="100000"/>
              <a:buChar char="•"/>
              <a:defRPr sz="20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如何对多个线程进行统一管理，并保证只有一个管理线程的资源池？</a:t>
            </a:r>
          </a:p>
        </p:txBody>
      </p:sp>
      <p:sp>
        <p:nvSpPr>
          <p:cNvPr id="197" name="在多线程中，客观存在的主要技术难点分析如下："/>
          <p:cNvSpPr txBox="1"/>
          <p:nvPr/>
        </p:nvSpPr>
        <p:spPr>
          <a:xfrm>
            <a:off x="949710" y="1404372"/>
            <a:ext cx="569213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在多线程中，客观存在的主要技术难点分析如下：</a:t>
            </a:r>
          </a:p>
        </p:txBody>
      </p:sp>
      <p:sp>
        <p:nvSpPr>
          <p:cNvPr id="198" name="月球"/>
          <p:cNvSpPr/>
          <p:nvPr/>
        </p:nvSpPr>
        <p:spPr>
          <a:xfrm>
            <a:off x="8628405" y="2014521"/>
            <a:ext cx="726439" cy="726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0800" y="785"/>
                </a:moveTo>
                <a:cubicBezTo>
                  <a:pt x="16322" y="785"/>
                  <a:pt x="20815" y="5278"/>
                  <a:pt x="20815" y="10800"/>
                </a:cubicBezTo>
                <a:cubicBezTo>
                  <a:pt x="20815" y="16322"/>
                  <a:pt x="16322" y="20813"/>
                  <a:pt x="10800" y="20813"/>
                </a:cubicBezTo>
                <a:cubicBezTo>
                  <a:pt x="5278" y="20813"/>
                  <a:pt x="787" y="16322"/>
                  <a:pt x="787" y="10800"/>
                </a:cubicBezTo>
                <a:cubicBezTo>
                  <a:pt x="787" y="5278"/>
                  <a:pt x="5278" y="785"/>
                  <a:pt x="10800" y="785"/>
                </a:cubicBezTo>
                <a:close/>
                <a:moveTo>
                  <a:pt x="14618" y="3330"/>
                </a:moveTo>
                <a:cubicBezTo>
                  <a:pt x="14091" y="3330"/>
                  <a:pt x="13662" y="3758"/>
                  <a:pt x="13662" y="4284"/>
                </a:cubicBezTo>
                <a:cubicBezTo>
                  <a:pt x="13662" y="4811"/>
                  <a:pt x="14091" y="5240"/>
                  <a:pt x="14618" y="5240"/>
                </a:cubicBezTo>
                <a:cubicBezTo>
                  <a:pt x="15144" y="5240"/>
                  <a:pt x="15572" y="4811"/>
                  <a:pt x="15572" y="4284"/>
                </a:cubicBezTo>
                <a:cubicBezTo>
                  <a:pt x="15572" y="3758"/>
                  <a:pt x="15144" y="3330"/>
                  <a:pt x="14618" y="3330"/>
                </a:cubicBezTo>
                <a:close/>
                <a:moveTo>
                  <a:pt x="14618" y="3758"/>
                </a:moveTo>
                <a:cubicBezTo>
                  <a:pt x="14907" y="3758"/>
                  <a:pt x="15142" y="3995"/>
                  <a:pt x="15142" y="4284"/>
                </a:cubicBezTo>
                <a:cubicBezTo>
                  <a:pt x="15142" y="4574"/>
                  <a:pt x="14907" y="4811"/>
                  <a:pt x="14618" y="4811"/>
                </a:cubicBezTo>
                <a:cubicBezTo>
                  <a:pt x="14328" y="4811"/>
                  <a:pt x="14092" y="4574"/>
                  <a:pt x="14092" y="4284"/>
                </a:cubicBezTo>
                <a:cubicBezTo>
                  <a:pt x="14092" y="3995"/>
                  <a:pt x="14328" y="3758"/>
                  <a:pt x="14618" y="3758"/>
                </a:cubicBezTo>
                <a:close/>
                <a:moveTo>
                  <a:pt x="9083" y="4403"/>
                </a:moveTo>
                <a:cubicBezTo>
                  <a:pt x="8152" y="4403"/>
                  <a:pt x="7395" y="5160"/>
                  <a:pt x="7395" y="6091"/>
                </a:cubicBezTo>
                <a:cubicBezTo>
                  <a:pt x="7395" y="7022"/>
                  <a:pt x="8152" y="7779"/>
                  <a:pt x="9083" y="7779"/>
                </a:cubicBezTo>
                <a:cubicBezTo>
                  <a:pt x="10014" y="7779"/>
                  <a:pt x="10771" y="7022"/>
                  <a:pt x="10771" y="6091"/>
                </a:cubicBezTo>
                <a:cubicBezTo>
                  <a:pt x="10771" y="5160"/>
                  <a:pt x="10014" y="4403"/>
                  <a:pt x="9083" y="4403"/>
                </a:cubicBezTo>
                <a:close/>
                <a:moveTo>
                  <a:pt x="9083" y="4833"/>
                </a:moveTo>
                <a:cubicBezTo>
                  <a:pt x="9777" y="4833"/>
                  <a:pt x="10342" y="5397"/>
                  <a:pt x="10342" y="6091"/>
                </a:cubicBezTo>
                <a:cubicBezTo>
                  <a:pt x="10342" y="6785"/>
                  <a:pt x="9777" y="7349"/>
                  <a:pt x="9083" y="7349"/>
                </a:cubicBezTo>
                <a:cubicBezTo>
                  <a:pt x="8389" y="7349"/>
                  <a:pt x="7825" y="6785"/>
                  <a:pt x="7825" y="6091"/>
                </a:cubicBezTo>
                <a:cubicBezTo>
                  <a:pt x="7825" y="5397"/>
                  <a:pt x="8389" y="4833"/>
                  <a:pt x="9083" y="4833"/>
                </a:cubicBezTo>
                <a:close/>
                <a:moveTo>
                  <a:pt x="17669" y="6549"/>
                </a:moveTo>
                <a:cubicBezTo>
                  <a:pt x="16738" y="6549"/>
                  <a:pt x="15981" y="7307"/>
                  <a:pt x="15981" y="8237"/>
                </a:cubicBezTo>
                <a:cubicBezTo>
                  <a:pt x="15981" y="9168"/>
                  <a:pt x="16738" y="9926"/>
                  <a:pt x="17669" y="9926"/>
                </a:cubicBezTo>
                <a:cubicBezTo>
                  <a:pt x="18600" y="9926"/>
                  <a:pt x="19357" y="9168"/>
                  <a:pt x="19357" y="8237"/>
                </a:cubicBezTo>
                <a:cubicBezTo>
                  <a:pt x="19357" y="7307"/>
                  <a:pt x="18600" y="6549"/>
                  <a:pt x="17669" y="6549"/>
                </a:cubicBezTo>
                <a:close/>
                <a:moveTo>
                  <a:pt x="17669" y="6979"/>
                </a:moveTo>
                <a:cubicBezTo>
                  <a:pt x="18363" y="6979"/>
                  <a:pt x="18927" y="7543"/>
                  <a:pt x="18927" y="8237"/>
                </a:cubicBezTo>
                <a:cubicBezTo>
                  <a:pt x="18927" y="8931"/>
                  <a:pt x="18363" y="9496"/>
                  <a:pt x="17669" y="9496"/>
                </a:cubicBezTo>
                <a:cubicBezTo>
                  <a:pt x="16975" y="9496"/>
                  <a:pt x="16411" y="8931"/>
                  <a:pt x="16411" y="8237"/>
                </a:cubicBezTo>
                <a:cubicBezTo>
                  <a:pt x="16411" y="7543"/>
                  <a:pt x="16975" y="6979"/>
                  <a:pt x="17669" y="6979"/>
                </a:cubicBezTo>
                <a:close/>
                <a:moveTo>
                  <a:pt x="12732" y="7260"/>
                </a:moveTo>
                <a:cubicBezTo>
                  <a:pt x="11225" y="7260"/>
                  <a:pt x="10000" y="8486"/>
                  <a:pt x="10000" y="9993"/>
                </a:cubicBezTo>
                <a:cubicBezTo>
                  <a:pt x="10000" y="11500"/>
                  <a:pt x="11225" y="12727"/>
                  <a:pt x="12732" y="12727"/>
                </a:cubicBezTo>
                <a:cubicBezTo>
                  <a:pt x="14239" y="12727"/>
                  <a:pt x="15465" y="11500"/>
                  <a:pt x="15465" y="9993"/>
                </a:cubicBezTo>
                <a:cubicBezTo>
                  <a:pt x="15465" y="8486"/>
                  <a:pt x="14239" y="7260"/>
                  <a:pt x="12732" y="7260"/>
                </a:cubicBezTo>
                <a:close/>
                <a:moveTo>
                  <a:pt x="12732" y="7689"/>
                </a:moveTo>
                <a:cubicBezTo>
                  <a:pt x="14002" y="7689"/>
                  <a:pt x="15035" y="8723"/>
                  <a:pt x="15035" y="9993"/>
                </a:cubicBezTo>
                <a:cubicBezTo>
                  <a:pt x="15035" y="11263"/>
                  <a:pt x="14002" y="12297"/>
                  <a:pt x="12732" y="12297"/>
                </a:cubicBezTo>
                <a:cubicBezTo>
                  <a:pt x="11461" y="12297"/>
                  <a:pt x="10428" y="11263"/>
                  <a:pt x="10428" y="9993"/>
                </a:cubicBezTo>
                <a:cubicBezTo>
                  <a:pt x="10428" y="8723"/>
                  <a:pt x="11461" y="7689"/>
                  <a:pt x="12732" y="7689"/>
                </a:cubicBezTo>
                <a:close/>
                <a:moveTo>
                  <a:pt x="6461" y="8696"/>
                </a:moveTo>
                <a:cubicBezTo>
                  <a:pt x="5833" y="8696"/>
                  <a:pt x="5321" y="9208"/>
                  <a:pt x="5321" y="9836"/>
                </a:cubicBezTo>
                <a:cubicBezTo>
                  <a:pt x="5321" y="10464"/>
                  <a:pt x="5833" y="10974"/>
                  <a:pt x="6461" y="10974"/>
                </a:cubicBezTo>
                <a:cubicBezTo>
                  <a:pt x="7090" y="10974"/>
                  <a:pt x="7600" y="10464"/>
                  <a:pt x="7600" y="9836"/>
                </a:cubicBezTo>
                <a:cubicBezTo>
                  <a:pt x="7600" y="9208"/>
                  <a:pt x="7090" y="8696"/>
                  <a:pt x="6461" y="8696"/>
                </a:cubicBezTo>
                <a:close/>
                <a:moveTo>
                  <a:pt x="6461" y="9125"/>
                </a:moveTo>
                <a:cubicBezTo>
                  <a:pt x="6853" y="9125"/>
                  <a:pt x="7172" y="9444"/>
                  <a:pt x="7172" y="9836"/>
                </a:cubicBezTo>
                <a:cubicBezTo>
                  <a:pt x="7172" y="10228"/>
                  <a:pt x="6853" y="10546"/>
                  <a:pt x="6461" y="10546"/>
                </a:cubicBezTo>
                <a:cubicBezTo>
                  <a:pt x="6070" y="10546"/>
                  <a:pt x="5751" y="10228"/>
                  <a:pt x="5751" y="9836"/>
                </a:cubicBezTo>
                <a:cubicBezTo>
                  <a:pt x="5751" y="9444"/>
                  <a:pt x="6070" y="9125"/>
                  <a:pt x="6461" y="9125"/>
                </a:cubicBezTo>
                <a:close/>
                <a:moveTo>
                  <a:pt x="18266" y="11700"/>
                </a:moveTo>
                <a:cubicBezTo>
                  <a:pt x="17638" y="11700"/>
                  <a:pt x="17126" y="12212"/>
                  <a:pt x="17126" y="12840"/>
                </a:cubicBezTo>
                <a:cubicBezTo>
                  <a:pt x="17126" y="13468"/>
                  <a:pt x="17638" y="13980"/>
                  <a:pt x="18266" y="13980"/>
                </a:cubicBezTo>
                <a:cubicBezTo>
                  <a:pt x="18894" y="13980"/>
                  <a:pt x="19406" y="13468"/>
                  <a:pt x="19406" y="12840"/>
                </a:cubicBezTo>
                <a:cubicBezTo>
                  <a:pt x="19406" y="12212"/>
                  <a:pt x="18895" y="11700"/>
                  <a:pt x="18266" y="11700"/>
                </a:cubicBezTo>
                <a:close/>
                <a:moveTo>
                  <a:pt x="18266" y="12129"/>
                </a:moveTo>
                <a:cubicBezTo>
                  <a:pt x="18658" y="12129"/>
                  <a:pt x="18977" y="12448"/>
                  <a:pt x="18977" y="12840"/>
                </a:cubicBezTo>
                <a:cubicBezTo>
                  <a:pt x="18977" y="13232"/>
                  <a:pt x="18658" y="13550"/>
                  <a:pt x="18266" y="13550"/>
                </a:cubicBezTo>
                <a:cubicBezTo>
                  <a:pt x="17875" y="13550"/>
                  <a:pt x="17556" y="13232"/>
                  <a:pt x="17556" y="12840"/>
                </a:cubicBezTo>
                <a:cubicBezTo>
                  <a:pt x="17556" y="12448"/>
                  <a:pt x="17875" y="12129"/>
                  <a:pt x="18266" y="12129"/>
                </a:cubicBezTo>
                <a:close/>
                <a:moveTo>
                  <a:pt x="4745" y="14445"/>
                </a:moveTo>
                <a:cubicBezTo>
                  <a:pt x="4236" y="14445"/>
                  <a:pt x="3821" y="14858"/>
                  <a:pt x="3821" y="15367"/>
                </a:cubicBezTo>
                <a:cubicBezTo>
                  <a:pt x="3821" y="15876"/>
                  <a:pt x="4236" y="16290"/>
                  <a:pt x="4745" y="16290"/>
                </a:cubicBezTo>
                <a:cubicBezTo>
                  <a:pt x="5253" y="16290"/>
                  <a:pt x="5666" y="15876"/>
                  <a:pt x="5666" y="15367"/>
                </a:cubicBezTo>
                <a:cubicBezTo>
                  <a:pt x="5666" y="14858"/>
                  <a:pt x="5253" y="14445"/>
                  <a:pt x="4745" y="14445"/>
                </a:cubicBezTo>
                <a:close/>
                <a:moveTo>
                  <a:pt x="4745" y="14875"/>
                </a:moveTo>
                <a:cubicBezTo>
                  <a:pt x="5016" y="14875"/>
                  <a:pt x="5237" y="15095"/>
                  <a:pt x="5237" y="15367"/>
                </a:cubicBezTo>
                <a:cubicBezTo>
                  <a:pt x="5237" y="15639"/>
                  <a:pt x="5016" y="15861"/>
                  <a:pt x="4745" y="15861"/>
                </a:cubicBezTo>
                <a:cubicBezTo>
                  <a:pt x="4473" y="15861"/>
                  <a:pt x="4251" y="15639"/>
                  <a:pt x="4251" y="15367"/>
                </a:cubicBezTo>
                <a:cubicBezTo>
                  <a:pt x="4251" y="15095"/>
                  <a:pt x="4473" y="14875"/>
                  <a:pt x="4745" y="14875"/>
                </a:cubicBezTo>
                <a:close/>
                <a:moveTo>
                  <a:pt x="10540" y="15090"/>
                </a:moveTo>
                <a:cubicBezTo>
                  <a:pt x="10031" y="15090"/>
                  <a:pt x="9616" y="15503"/>
                  <a:pt x="9616" y="16011"/>
                </a:cubicBezTo>
                <a:cubicBezTo>
                  <a:pt x="9616" y="16520"/>
                  <a:pt x="10031" y="16933"/>
                  <a:pt x="10540" y="16933"/>
                </a:cubicBezTo>
                <a:cubicBezTo>
                  <a:pt x="11048" y="16933"/>
                  <a:pt x="11461" y="16520"/>
                  <a:pt x="11461" y="16011"/>
                </a:cubicBezTo>
                <a:cubicBezTo>
                  <a:pt x="11461" y="15503"/>
                  <a:pt x="11048" y="15090"/>
                  <a:pt x="10540" y="15090"/>
                </a:cubicBezTo>
                <a:close/>
                <a:moveTo>
                  <a:pt x="10540" y="15517"/>
                </a:moveTo>
                <a:cubicBezTo>
                  <a:pt x="10811" y="15517"/>
                  <a:pt x="11032" y="15739"/>
                  <a:pt x="11032" y="16011"/>
                </a:cubicBezTo>
                <a:cubicBezTo>
                  <a:pt x="11032" y="16283"/>
                  <a:pt x="10811" y="16505"/>
                  <a:pt x="10540" y="16505"/>
                </a:cubicBezTo>
                <a:cubicBezTo>
                  <a:pt x="10268" y="16505"/>
                  <a:pt x="10046" y="16283"/>
                  <a:pt x="10046" y="16011"/>
                </a:cubicBezTo>
                <a:cubicBezTo>
                  <a:pt x="10046" y="15739"/>
                  <a:pt x="10268" y="15517"/>
                  <a:pt x="10540" y="15517"/>
                </a:cubicBezTo>
                <a:close/>
                <a:moveTo>
                  <a:pt x="7963" y="15947"/>
                </a:moveTo>
                <a:cubicBezTo>
                  <a:pt x="7455" y="15947"/>
                  <a:pt x="7042" y="16362"/>
                  <a:pt x="7042" y="16871"/>
                </a:cubicBezTo>
                <a:cubicBezTo>
                  <a:pt x="7042" y="17379"/>
                  <a:pt x="7455" y="17793"/>
                  <a:pt x="7963" y="17793"/>
                </a:cubicBezTo>
                <a:cubicBezTo>
                  <a:pt x="8472" y="17793"/>
                  <a:pt x="8885" y="17379"/>
                  <a:pt x="8885" y="16871"/>
                </a:cubicBezTo>
                <a:cubicBezTo>
                  <a:pt x="8885" y="16362"/>
                  <a:pt x="8472" y="15947"/>
                  <a:pt x="7963" y="15947"/>
                </a:cubicBezTo>
                <a:close/>
                <a:moveTo>
                  <a:pt x="7963" y="16377"/>
                </a:moveTo>
                <a:cubicBezTo>
                  <a:pt x="8235" y="16377"/>
                  <a:pt x="8457" y="16599"/>
                  <a:pt x="8457" y="16871"/>
                </a:cubicBezTo>
                <a:cubicBezTo>
                  <a:pt x="8457" y="17143"/>
                  <a:pt x="8235" y="17363"/>
                  <a:pt x="7963" y="17363"/>
                </a:cubicBezTo>
                <a:cubicBezTo>
                  <a:pt x="7691" y="17363"/>
                  <a:pt x="7470" y="17143"/>
                  <a:pt x="7470" y="16871"/>
                </a:cubicBezTo>
                <a:cubicBezTo>
                  <a:pt x="7470" y="16599"/>
                  <a:pt x="7691" y="16377"/>
                  <a:pt x="7963" y="1637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组合 3"/>
          <p:cNvGrpSpPr/>
          <p:nvPr/>
        </p:nvGrpSpPr>
        <p:grpSpPr>
          <a:xfrm>
            <a:off x="-182566" y="109052"/>
            <a:ext cx="673555" cy="368900"/>
            <a:chOff x="0" y="0"/>
            <a:chExt cx="673553" cy="368898"/>
          </a:xfrm>
        </p:grpSpPr>
        <p:sp>
          <p:nvSpPr>
            <p:cNvPr id="200" name="圆角矩形 4"/>
            <p:cNvSpPr/>
            <p:nvPr/>
          </p:nvSpPr>
          <p:spPr>
            <a:xfrm>
              <a:off x="-1" y="39144"/>
              <a:ext cx="673555" cy="329755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 sz="13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201" name="文本框 3"/>
            <p:cNvSpPr txBox="1"/>
            <p:nvPr/>
          </p:nvSpPr>
          <p:spPr>
            <a:xfrm>
              <a:off x="286380" y="-1"/>
              <a:ext cx="259332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457200">
                <a:defRPr sz="21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03" name="文本框 4"/>
          <p:cNvSpPr txBox="1"/>
          <p:nvPr/>
        </p:nvSpPr>
        <p:spPr>
          <a:xfrm>
            <a:off x="580140" y="32836"/>
            <a:ext cx="1300479" cy="474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32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多线程</a:t>
            </a:r>
          </a:p>
        </p:txBody>
      </p:sp>
      <p:sp>
        <p:nvSpPr>
          <p:cNvPr id="204" name="矩形 9"/>
          <p:cNvSpPr txBox="1"/>
          <p:nvPr/>
        </p:nvSpPr>
        <p:spPr>
          <a:xfrm>
            <a:off x="580401" y="621624"/>
            <a:ext cx="2572020" cy="37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457200">
              <a:defRPr sz="24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3.技术方案</a:t>
            </a:r>
          </a:p>
        </p:txBody>
      </p:sp>
      <p:sp>
        <p:nvSpPr>
          <p:cNvPr id="205" name="文本框 7"/>
          <p:cNvSpPr txBox="1"/>
          <p:nvPr/>
        </p:nvSpPr>
        <p:spPr>
          <a:xfrm>
            <a:off x="551574" y="1130939"/>
            <a:ext cx="3421970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3.1 如何统一管理多个线程？</a:t>
            </a:r>
          </a:p>
        </p:txBody>
      </p:sp>
      <p:sp>
        <p:nvSpPr>
          <p:cNvPr id="206" name="文本框 2"/>
          <p:cNvSpPr txBox="1"/>
          <p:nvPr/>
        </p:nvSpPr>
        <p:spPr>
          <a:xfrm>
            <a:off x="603327" y="1774929"/>
            <a:ext cx="6809925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单例模式创建一个线程池：预先存储多个线程的静态资源。</a:t>
            </a:r>
          </a:p>
        </p:txBody>
      </p:sp>
      <p:pic>
        <p:nvPicPr>
          <p:cNvPr id="207" name="图片 7" descr="图片 7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5367" y="3429000"/>
            <a:ext cx="5221266" cy="2191148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文本框 7"/>
          <p:cNvSpPr txBox="1"/>
          <p:nvPr/>
        </p:nvSpPr>
        <p:spPr>
          <a:xfrm>
            <a:off x="575037" y="2398765"/>
            <a:ext cx="11142751" cy="75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aseline="30000" sz="2000">
                <a:latin typeface="SimSun"/>
                <a:ea typeface="SimSun"/>
                <a:cs typeface="SimSun"/>
                <a:sym typeface="SimSun"/>
              </a:defRPr>
            </a:pPr>
            <a:r>
              <a:t>具体地，将线程类的</a:t>
            </a:r>
            <a:r>
              <a:rPr>
                <a:solidFill>
                  <a:srgbClr val="FF0D10"/>
                </a:solidFill>
              </a:rPr>
              <a:t>构造函数私有化</a:t>
            </a:r>
            <a:r>
              <a:t>，懒汉方式获取线程池的唯一实例。这样保证只有一个管理线程的资源池。线程池的每个线程及时处理每个客户端的请求。实现方式如下：</a:t>
            </a:r>
          </a:p>
        </p:txBody>
      </p:sp>
      <p:sp>
        <p:nvSpPr>
          <p:cNvPr id="209" name="单例模式创建线程池"/>
          <p:cNvSpPr txBox="1"/>
          <p:nvPr/>
        </p:nvSpPr>
        <p:spPr>
          <a:xfrm>
            <a:off x="5015231" y="5765840"/>
            <a:ext cx="2161539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单例模式创建线程池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组合 3"/>
          <p:cNvGrpSpPr/>
          <p:nvPr/>
        </p:nvGrpSpPr>
        <p:grpSpPr>
          <a:xfrm>
            <a:off x="-182566" y="109052"/>
            <a:ext cx="673555" cy="368900"/>
            <a:chOff x="0" y="0"/>
            <a:chExt cx="673553" cy="368898"/>
          </a:xfrm>
        </p:grpSpPr>
        <p:sp>
          <p:nvSpPr>
            <p:cNvPr id="211" name="圆角矩形 4"/>
            <p:cNvSpPr/>
            <p:nvPr/>
          </p:nvSpPr>
          <p:spPr>
            <a:xfrm>
              <a:off x="-1" y="39144"/>
              <a:ext cx="673555" cy="329755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 sz="13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pPr>
            </a:p>
          </p:txBody>
        </p:sp>
        <p:sp>
          <p:nvSpPr>
            <p:cNvPr id="212" name="文本框 3"/>
            <p:cNvSpPr txBox="1"/>
            <p:nvPr/>
          </p:nvSpPr>
          <p:spPr>
            <a:xfrm>
              <a:off x="286380" y="-1"/>
              <a:ext cx="259332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457200">
                <a:defRPr sz="2100"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14" name="文本框 4"/>
          <p:cNvSpPr txBox="1"/>
          <p:nvPr/>
        </p:nvSpPr>
        <p:spPr>
          <a:xfrm>
            <a:off x="580140" y="32836"/>
            <a:ext cx="1300479" cy="474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457200">
              <a:defRPr sz="32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多线程</a:t>
            </a:r>
          </a:p>
        </p:txBody>
      </p:sp>
      <p:sp>
        <p:nvSpPr>
          <p:cNvPr id="215" name="矩形 9"/>
          <p:cNvSpPr txBox="1"/>
          <p:nvPr/>
        </p:nvSpPr>
        <p:spPr>
          <a:xfrm>
            <a:off x="567832" y="620752"/>
            <a:ext cx="6077220" cy="37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457200">
              <a:defRPr sz="24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3.技术方案</a:t>
            </a:r>
          </a:p>
        </p:txBody>
      </p:sp>
      <p:sp>
        <p:nvSpPr>
          <p:cNvPr id="216" name="文本框 7"/>
          <p:cNvSpPr txBox="1"/>
          <p:nvPr/>
        </p:nvSpPr>
        <p:spPr>
          <a:xfrm>
            <a:off x="589281" y="1145168"/>
            <a:ext cx="523770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/>
            <a:r>
              <a:t>3.2 如何实现多线程的并发访问机制？</a:t>
            </a:r>
          </a:p>
        </p:txBody>
      </p:sp>
      <p:sp>
        <p:nvSpPr>
          <p:cNvPr id="217" name="首先通过 I/O 多路复用机制，同时监听多个客户端的不同请求。具体地，代码中使用 epoll 机制来实现这个…"/>
          <p:cNvSpPr txBox="1"/>
          <p:nvPr/>
        </p:nvSpPr>
        <p:spPr>
          <a:xfrm>
            <a:off x="557531" y="1718075"/>
            <a:ext cx="11076939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aseline="33333">
                <a:latin typeface="SimSun"/>
                <a:ea typeface="SimSun"/>
                <a:cs typeface="SimSun"/>
                <a:sym typeface="SimSun"/>
              </a:defRPr>
            </a:pPr>
            <a:r>
              <a:t>首先通过 I/O 多路复用机制，同时监听多个客户端的不同请求。具体地，代码中使用 epoll 机制来实现这个</a:t>
            </a:r>
          </a:p>
          <a:p>
            <a:pPr>
              <a:defRPr baseline="33333">
                <a:latin typeface="SimSun"/>
                <a:ea typeface="SimSun"/>
                <a:cs typeface="SimSun"/>
                <a:sym typeface="SimSun"/>
              </a:defRPr>
            </a:pPr>
            <a:r>
              <a:t>功能。</a:t>
            </a:r>
          </a:p>
        </p:txBody>
      </p:sp>
      <p:pic>
        <p:nvPicPr>
          <p:cNvPr id="218" name="图像" descr="图像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8553" y="2417703"/>
            <a:ext cx="6182913" cy="4219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