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0" r:id="rId18"/>
    <p:sldId id="271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4E3E8A-D901-46A3-9118-E4561026F76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4"/>
            <p14:sldId id="267"/>
            <p14:sldId id="268"/>
            <p14:sldId id="269"/>
            <p14:sldId id="270"/>
            <p14:sldId id="271"/>
            <p14:sldId id="273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9DD8-CD0B-4BEB-B950-3417F94E7218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9A056-5EF0-4EE8-ABAA-0B5602172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5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9A056-5EF0-4EE8-ABAA-0B56021726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未标题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4" y="257176"/>
            <a:ext cx="201083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1" y="177323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47851" y="3729038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8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4" y="928688"/>
            <a:ext cx="2840567" cy="4873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347663"/>
            <a:ext cx="8322733" cy="5454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7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85445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95758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5662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71450"/>
            <a:ext cx="9728200" cy="628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52525"/>
            <a:ext cx="10972800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852864"/>
            <a:ext cx="10972800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0789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633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未标题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4" y="257176"/>
            <a:ext cx="201083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1" y="177323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47851" y="3729038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13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3251" y="500063"/>
            <a:ext cx="94742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96901" y="1641475"/>
            <a:ext cx="11366500" cy="4313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37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66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2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831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1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3251" y="500063"/>
            <a:ext cx="94742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96901" y="1641475"/>
            <a:ext cx="11366500" cy="4313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30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7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71539"/>
            <a:ext cx="6815667" cy="5254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37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814388"/>
            <a:ext cx="7363884" cy="3913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7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71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4" y="928688"/>
            <a:ext cx="2840567" cy="4873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347663"/>
            <a:ext cx="8322733" cy="5454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336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51376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95758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4845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71450"/>
            <a:ext cx="9728200" cy="6286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52525"/>
            <a:ext cx="10972800" cy="2547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852864"/>
            <a:ext cx="10972800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63694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67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4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2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6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6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71539"/>
            <a:ext cx="6815667" cy="5254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814388"/>
            <a:ext cx="7363884" cy="3913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239713"/>
            <a:ext cx="15367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8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1" y="1489075"/>
            <a:ext cx="11366500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00051" y="347663"/>
            <a:ext cx="9944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92101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t>Page </a:t>
            </a: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</a:t>
            </a: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fld id="{ABB6AE30-5A8E-428B-8CE0-34171D4B65A3}" type="slidenum"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1030" name="Picture 4" descr="图片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33" y="6184901"/>
            <a:ext cx="29972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44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1" y="1489075"/>
            <a:ext cx="11366500" cy="431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00051" y="347663"/>
            <a:ext cx="9944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92101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t>Page </a:t>
            </a: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</a:t>
            </a:r>
            <a:r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fld id="{ABB6AE30-5A8E-428B-8CE0-34171D4B65A3}" type="slidenum">
              <a:rPr lang="de-DE" altLang="en-US" sz="1000">
                <a:solidFill>
                  <a:srgbClr val="000000"/>
                </a:solidFill>
                <a:ea typeface="宋体" panose="02010600030101010101" pitchFamily="2" charset="-122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1030" name="Picture 4" descr="图片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333" y="6184901"/>
            <a:ext cx="29972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16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0"/>
        </a:spcBef>
        <a:spcAft>
          <a:spcPct val="4000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gen&#21644;pro&#30340;&#32467;&#21512;2.html" TargetMode="External"/><Relationship Id="rId2" Type="http://schemas.openxmlformats.org/officeDocument/2006/relationships/hyperlink" Target="gen&#21644;pro&#30340;&#32467;&#21512;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gen&#30340;&#35821;&#27861;&#31958;asyn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6F532-9D43-4624-8884-097D44BA9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17AFB-AC58-46CF-B2F4-C62CC4607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b="1" dirty="0"/>
              <a:t>Generator </a:t>
            </a:r>
            <a:r>
              <a:rPr lang="zh-CN" altLang="en-US" sz="2800" b="1" dirty="0"/>
              <a:t>函数的语法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231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433F1-C0E7-447F-804A-48D5B2FA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for...of </a:t>
            </a:r>
            <a:r>
              <a:rPr lang="zh-CN" altLang="en-US" dirty="0"/>
              <a:t>循环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FE912-076E-43F9-BA33-5E28DD58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for...of</a:t>
            </a:r>
            <a:r>
              <a:rPr lang="zh-CN" altLang="en-US" dirty="0"/>
              <a:t>循环可以自动遍历 </a:t>
            </a:r>
            <a:r>
              <a:rPr lang="en-US" altLang="zh-CN" dirty="0"/>
              <a:t>Generator </a:t>
            </a:r>
            <a:r>
              <a:rPr lang="zh-CN" altLang="en-US" dirty="0"/>
              <a:t>函数运行时生成的</a:t>
            </a:r>
            <a:r>
              <a:rPr lang="en-US" altLang="zh-CN" dirty="0"/>
              <a:t>Iterator</a:t>
            </a:r>
            <a:r>
              <a:rPr lang="zh-CN" altLang="en-US" dirty="0"/>
              <a:t>对象，且此时不再需要调用</a:t>
            </a:r>
            <a:r>
              <a:rPr lang="en-US" altLang="zh-CN" dirty="0"/>
              <a:t>next</a:t>
            </a:r>
            <a:r>
              <a:rPr lang="zh-CN" altLang="en-US" dirty="0"/>
              <a:t>方法。</a:t>
            </a:r>
          </a:p>
          <a:p>
            <a:r>
              <a:rPr lang="en-US" altLang="zh-CN" dirty="0"/>
              <a:t>function* foo() {</a:t>
            </a:r>
          </a:p>
          <a:p>
            <a:r>
              <a:rPr lang="en-US" altLang="zh-CN" dirty="0"/>
              <a:t>  yield 1;</a:t>
            </a:r>
          </a:p>
          <a:p>
            <a:r>
              <a:rPr lang="en-US" altLang="zh-CN" dirty="0"/>
              <a:t>  yield 2;</a:t>
            </a:r>
          </a:p>
          <a:p>
            <a:r>
              <a:rPr lang="en-US" altLang="zh-CN" dirty="0"/>
              <a:t>  yield 3;</a:t>
            </a:r>
          </a:p>
          <a:p>
            <a:r>
              <a:rPr lang="en-US" altLang="zh-CN" dirty="0"/>
              <a:t>  yield 4;</a:t>
            </a:r>
          </a:p>
          <a:p>
            <a:r>
              <a:rPr lang="en-US" altLang="zh-CN" dirty="0"/>
              <a:t>  yield 5;</a:t>
            </a:r>
          </a:p>
          <a:p>
            <a:r>
              <a:rPr lang="en-US" altLang="zh-CN" dirty="0"/>
              <a:t>  return 6;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for (let v of foo()) {</a:t>
            </a:r>
          </a:p>
          <a:p>
            <a:r>
              <a:rPr lang="en-US" altLang="zh-CN" dirty="0"/>
              <a:t>  console.log(v);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// 1 2 3 4 5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6A83E5-53A4-4654-B15A-B92DFE3A2205}"/>
              </a:ext>
            </a:extLst>
          </p:cNvPr>
          <p:cNvSpPr/>
          <p:nvPr/>
        </p:nvSpPr>
        <p:spPr>
          <a:xfrm>
            <a:off x="5499099" y="373919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上面代码使用</a:t>
            </a:r>
            <a:r>
              <a:rPr lang="en-US" altLang="zh-CN" dirty="0"/>
              <a:t>for...of</a:t>
            </a:r>
            <a:r>
              <a:rPr lang="zh-CN" altLang="en-US" dirty="0"/>
              <a:t>循环，依次显示 </a:t>
            </a:r>
            <a:r>
              <a:rPr lang="en-US" altLang="zh-CN" dirty="0"/>
              <a:t>5 </a:t>
            </a:r>
            <a:r>
              <a:rPr lang="zh-CN" altLang="en-US" dirty="0"/>
              <a:t>个</a:t>
            </a:r>
            <a:r>
              <a:rPr lang="en-US" altLang="zh-CN" dirty="0"/>
              <a:t>yield</a:t>
            </a:r>
            <a:r>
              <a:rPr lang="zh-CN" altLang="en-US" dirty="0"/>
              <a:t>表达式的值。这里需要注意，一旦</a:t>
            </a:r>
            <a:r>
              <a:rPr lang="en-US" altLang="zh-CN" dirty="0"/>
              <a:t>next</a:t>
            </a:r>
            <a:r>
              <a:rPr lang="zh-CN" altLang="en-US" dirty="0"/>
              <a:t>方法的返回对象的</a:t>
            </a:r>
            <a:r>
              <a:rPr lang="en-US" altLang="zh-CN" dirty="0"/>
              <a:t>done</a:t>
            </a:r>
            <a:r>
              <a:rPr lang="zh-CN" altLang="en-US" dirty="0"/>
              <a:t>属性为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/>
              <a:t>for...of</a:t>
            </a:r>
            <a:r>
              <a:rPr lang="zh-CN" altLang="en-US" dirty="0"/>
              <a:t>循环就会中止，且不包含该返回对象，所以上面代码的</a:t>
            </a:r>
            <a:r>
              <a:rPr lang="en-US" altLang="zh-CN" dirty="0"/>
              <a:t>return</a:t>
            </a:r>
            <a:r>
              <a:rPr lang="zh-CN" altLang="en-US" dirty="0"/>
              <a:t>语句返回的</a:t>
            </a:r>
            <a:r>
              <a:rPr lang="en-US" altLang="zh-CN" dirty="0"/>
              <a:t>6</a:t>
            </a:r>
            <a:r>
              <a:rPr lang="zh-CN" altLang="en-US" dirty="0"/>
              <a:t>，不包括在</a:t>
            </a:r>
            <a:r>
              <a:rPr lang="en-US" altLang="zh-CN" dirty="0"/>
              <a:t>for...of</a:t>
            </a:r>
            <a:r>
              <a:rPr lang="zh-CN" altLang="en-US" dirty="0"/>
              <a:t>循环之中。</a:t>
            </a:r>
          </a:p>
        </p:txBody>
      </p:sp>
    </p:spTree>
    <p:extLst>
      <p:ext uri="{BB962C8B-B14F-4D97-AF65-F5344CB8AC3E}">
        <p14:creationId xmlns:p14="http://schemas.microsoft.com/office/powerpoint/2010/main" val="361027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8B25B-44FC-4606-8E2E-889CCDAE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26D03-358A-4F57-B9D8-108A4125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for...of</a:t>
            </a:r>
            <a:r>
              <a:rPr lang="zh-CN" altLang="en-US" dirty="0"/>
              <a:t>循环，可以写出遍历任意对象（</a:t>
            </a:r>
            <a:r>
              <a:rPr lang="en-US" altLang="zh-CN" dirty="0"/>
              <a:t>object</a:t>
            </a:r>
            <a:r>
              <a:rPr lang="zh-CN" altLang="en-US" dirty="0"/>
              <a:t>）的方法。原生的 </a:t>
            </a:r>
            <a:r>
              <a:rPr lang="en-US" altLang="zh-CN" dirty="0"/>
              <a:t>JavaScript </a:t>
            </a:r>
            <a:r>
              <a:rPr lang="zh-CN" altLang="en-US" dirty="0"/>
              <a:t>对象没有遍历接口，无法使用</a:t>
            </a:r>
            <a:r>
              <a:rPr lang="en-US" altLang="zh-CN" dirty="0"/>
              <a:t>for...of</a:t>
            </a:r>
            <a:r>
              <a:rPr lang="zh-CN" altLang="en-US" dirty="0"/>
              <a:t>循环，通过 </a:t>
            </a:r>
            <a:r>
              <a:rPr lang="en-US" altLang="zh-CN" dirty="0"/>
              <a:t>Generator </a:t>
            </a:r>
            <a:r>
              <a:rPr lang="zh-CN" altLang="en-US" dirty="0"/>
              <a:t>函数为它加上这个接口，就可以用了。</a:t>
            </a:r>
            <a:endParaRPr lang="en-US" altLang="zh-CN" dirty="0"/>
          </a:p>
          <a:p>
            <a:r>
              <a:rPr lang="en-US" altLang="zh-CN" dirty="0"/>
              <a:t>function* </a:t>
            </a:r>
            <a:r>
              <a:rPr lang="en-US" altLang="zh-CN" dirty="0" err="1"/>
              <a:t>objectEntries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let </a:t>
            </a:r>
            <a:r>
              <a:rPr lang="en-US" altLang="zh-CN" dirty="0" err="1"/>
              <a:t>propKeys</a:t>
            </a:r>
            <a:r>
              <a:rPr lang="en-US" altLang="zh-CN" dirty="0"/>
              <a:t> = </a:t>
            </a:r>
            <a:r>
              <a:rPr lang="en-US" altLang="zh-CN" dirty="0" err="1"/>
              <a:t>Object.keys</a:t>
            </a:r>
            <a:r>
              <a:rPr lang="en-US" altLang="zh-CN" dirty="0"/>
              <a:t>(this);</a:t>
            </a:r>
          </a:p>
          <a:p>
            <a:endParaRPr lang="en-US" altLang="zh-CN" dirty="0"/>
          </a:p>
          <a:p>
            <a:r>
              <a:rPr lang="en-US" altLang="zh-CN" dirty="0"/>
              <a:t>  for (let </a:t>
            </a:r>
            <a:r>
              <a:rPr lang="en-US" altLang="zh-CN" dirty="0" err="1"/>
              <a:t>propKey</a:t>
            </a:r>
            <a:r>
              <a:rPr lang="en-US" altLang="zh-CN" dirty="0"/>
              <a:t> of </a:t>
            </a:r>
            <a:r>
              <a:rPr lang="en-US" altLang="zh-CN" dirty="0" err="1"/>
              <a:t>propKeys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yield [</a:t>
            </a:r>
            <a:r>
              <a:rPr lang="en-US" altLang="zh-CN" dirty="0" err="1"/>
              <a:t>propKey</a:t>
            </a:r>
            <a:r>
              <a:rPr lang="en-US" altLang="zh-CN" dirty="0"/>
              <a:t>, this[</a:t>
            </a:r>
            <a:r>
              <a:rPr lang="en-US" altLang="zh-CN" dirty="0" err="1"/>
              <a:t>propKey</a:t>
            </a:r>
            <a:r>
              <a:rPr lang="en-US" altLang="zh-CN" dirty="0"/>
              <a:t>]];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6DD475-DAD5-4927-9A3C-FF3DD16F8627}"/>
              </a:ext>
            </a:extLst>
          </p:cNvPr>
          <p:cNvSpPr/>
          <p:nvPr/>
        </p:nvSpPr>
        <p:spPr>
          <a:xfrm>
            <a:off x="5340351" y="24133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let jane = { first: 'Jane', last: 'Doe' };</a:t>
            </a:r>
          </a:p>
          <a:p>
            <a:endParaRPr lang="en-US" altLang="zh-CN" dirty="0"/>
          </a:p>
          <a:p>
            <a:r>
              <a:rPr lang="en-US" altLang="zh-CN" dirty="0"/>
              <a:t>jane[</a:t>
            </a:r>
            <a:r>
              <a:rPr lang="en-US" altLang="zh-CN" dirty="0" err="1"/>
              <a:t>Symbol.iterator</a:t>
            </a:r>
            <a:r>
              <a:rPr lang="en-US" altLang="zh-CN" dirty="0"/>
              <a:t>] = </a:t>
            </a:r>
            <a:r>
              <a:rPr lang="en-US" altLang="zh-CN" dirty="0" err="1"/>
              <a:t>objectEntries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for (let [key, value] of jane) {</a:t>
            </a:r>
          </a:p>
          <a:p>
            <a:r>
              <a:rPr lang="en-US" altLang="zh-CN" dirty="0"/>
              <a:t>  console.log(`${key}: ${value}`);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44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61BC8-BC5F-43C8-A365-ADD6AB28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</a:t>
            </a:r>
            <a:r>
              <a:rPr lang="zh-CN" altLang="en-US" dirty="0"/>
              <a:t>方法的参数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E1EB2-9647-4DB8-B5B8-2488285C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yield</a:t>
            </a:r>
            <a:r>
              <a:rPr lang="zh-CN" altLang="en-US" dirty="0"/>
              <a:t>表达式本身没有返回值，或者说总是返回</a:t>
            </a:r>
            <a:r>
              <a:rPr lang="en-US" altLang="zh-CN" dirty="0"/>
              <a:t>undefined</a:t>
            </a:r>
            <a:r>
              <a:rPr lang="zh-CN" altLang="en-US" dirty="0"/>
              <a:t>。</a:t>
            </a:r>
            <a:r>
              <a:rPr lang="en-US" altLang="zh-CN" dirty="0"/>
              <a:t>next</a:t>
            </a:r>
            <a:r>
              <a:rPr lang="zh-CN" altLang="en-US" dirty="0"/>
              <a:t>方法可以带一个参数，该参数就会被当作上一个</a:t>
            </a:r>
            <a:r>
              <a:rPr lang="en-US" altLang="zh-CN" dirty="0"/>
              <a:t>yield</a:t>
            </a:r>
            <a:r>
              <a:rPr lang="zh-CN" altLang="en-US" dirty="0"/>
              <a:t>表达式的返回值。</a:t>
            </a:r>
            <a:endParaRPr lang="en-US" altLang="zh-CN" dirty="0"/>
          </a:p>
          <a:p>
            <a:r>
              <a:rPr lang="en-US" altLang="zh-CN" dirty="0"/>
              <a:t>function* foo(x) {</a:t>
            </a:r>
          </a:p>
          <a:p>
            <a:r>
              <a:rPr lang="en-US" altLang="zh-CN" dirty="0"/>
              <a:t>  var y = 2 * (yield (x + 1));</a:t>
            </a:r>
          </a:p>
          <a:p>
            <a:r>
              <a:rPr lang="en-US" altLang="zh-CN" dirty="0"/>
              <a:t>  var z = yield (y / 3);</a:t>
            </a:r>
          </a:p>
          <a:p>
            <a:r>
              <a:rPr lang="en-US" altLang="zh-CN" dirty="0"/>
              <a:t>  return (x + y + z);</a:t>
            </a:r>
          </a:p>
          <a:p>
            <a:r>
              <a:rPr lang="en-US" altLang="zh-CN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var b = foo(5);</a:t>
            </a:r>
          </a:p>
          <a:p>
            <a:r>
              <a:rPr lang="en-US" altLang="zh-CN" dirty="0" err="1"/>
              <a:t>b.next</a:t>
            </a:r>
            <a:r>
              <a:rPr lang="en-US" altLang="zh-CN" dirty="0"/>
              <a:t>() // { value:6, </a:t>
            </a:r>
            <a:r>
              <a:rPr lang="en-US" altLang="zh-CN" dirty="0" err="1"/>
              <a:t>done:false</a:t>
            </a:r>
            <a:r>
              <a:rPr lang="en-US" altLang="zh-CN" dirty="0"/>
              <a:t> }</a:t>
            </a:r>
          </a:p>
          <a:p>
            <a:r>
              <a:rPr lang="en-US" altLang="zh-CN" dirty="0" err="1"/>
              <a:t>b.next</a:t>
            </a:r>
            <a:r>
              <a:rPr lang="en-US" altLang="zh-CN" dirty="0"/>
              <a:t>(12) // { value:8, </a:t>
            </a:r>
            <a:r>
              <a:rPr lang="en-US" altLang="zh-CN" dirty="0" err="1"/>
              <a:t>done:false</a:t>
            </a:r>
            <a:r>
              <a:rPr lang="en-US" altLang="zh-CN" dirty="0"/>
              <a:t> }</a:t>
            </a:r>
          </a:p>
          <a:p>
            <a:r>
              <a:rPr lang="en-US" altLang="zh-CN" dirty="0" err="1"/>
              <a:t>b.next</a:t>
            </a:r>
            <a:r>
              <a:rPr lang="en-US" altLang="zh-CN" dirty="0"/>
              <a:t>(13) // { value:42, </a:t>
            </a:r>
            <a:r>
              <a:rPr lang="en-US" altLang="zh-CN" dirty="0" err="1"/>
              <a:t>done:true</a:t>
            </a:r>
            <a:r>
              <a:rPr lang="en-US" altLang="zh-CN" dirty="0"/>
              <a:t>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76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2E1D0-07BA-41EE-9747-76EAFEE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BCB58-7366-4A85-BC91-68D1F758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Generator </a:t>
            </a:r>
            <a:r>
              <a:rPr lang="zh-CN" altLang="en-US" dirty="0"/>
              <a:t>可以暂停函数执行，返回任意表达式的值。这种特点使得 </a:t>
            </a:r>
            <a:r>
              <a:rPr lang="en-US" altLang="zh-CN" dirty="0"/>
              <a:t>Generator </a:t>
            </a:r>
            <a:r>
              <a:rPr lang="zh-CN" altLang="en-US" dirty="0"/>
              <a:t>有多种应用场景。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）异步操作的同步化表达</a:t>
            </a:r>
          </a:p>
          <a:p>
            <a:r>
              <a:rPr lang="en-US" altLang="zh-CN" dirty="0"/>
              <a:t>Generator </a:t>
            </a:r>
            <a:r>
              <a:rPr lang="zh-CN" altLang="en-US" dirty="0"/>
              <a:t>函数的暂停执行的效果，意味着可以把异步操作写在</a:t>
            </a:r>
            <a:r>
              <a:rPr lang="en-US" altLang="zh-CN" dirty="0"/>
              <a:t>yield</a:t>
            </a:r>
            <a:r>
              <a:rPr lang="zh-CN" altLang="en-US" dirty="0"/>
              <a:t>表达式里面，等到调用</a:t>
            </a:r>
            <a:r>
              <a:rPr lang="en-US" altLang="zh-CN" dirty="0"/>
              <a:t>next</a:t>
            </a:r>
            <a:r>
              <a:rPr lang="zh-CN" altLang="en-US" dirty="0"/>
              <a:t>方法时再往后执行。这实际上等同于不需要写回调函数了，因为异步操作的后续操作可以放在</a:t>
            </a:r>
            <a:r>
              <a:rPr lang="en-US" altLang="zh-CN" dirty="0"/>
              <a:t>yield</a:t>
            </a:r>
            <a:r>
              <a:rPr lang="zh-CN" altLang="en-US" dirty="0"/>
              <a:t>表达式下面，反正要等到调用</a:t>
            </a:r>
            <a:r>
              <a:rPr lang="en-US" altLang="zh-CN" dirty="0"/>
              <a:t>next</a:t>
            </a:r>
            <a:r>
              <a:rPr lang="zh-CN" altLang="en-US" dirty="0"/>
              <a:t>方法时再执行。所以，</a:t>
            </a:r>
            <a:r>
              <a:rPr lang="en-US" altLang="zh-CN" dirty="0"/>
              <a:t>Generator </a:t>
            </a:r>
            <a:r>
              <a:rPr lang="zh-CN" altLang="en-US" dirty="0"/>
              <a:t>函数的一个重要实际意义就是用来处理异步操作，改写回调函数。</a:t>
            </a:r>
          </a:p>
        </p:txBody>
      </p:sp>
    </p:spTree>
    <p:extLst>
      <p:ext uri="{BB962C8B-B14F-4D97-AF65-F5344CB8AC3E}">
        <p14:creationId xmlns:p14="http://schemas.microsoft.com/office/powerpoint/2010/main" val="257371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A826C-5A46-4FDF-9C4D-F2BC020F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 </a:t>
            </a:r>
            <a:r>
              <a:rPr lang="zh-CN" altLang="en-US" dirty="0"/>
              <a:t>函数的异步应用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4A607-C76F-4CAE-B5ED-51F41437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传统方法</a:t>
            </a:r>
          </a:p>
          <a:p>
            <a:r>
              <a:rPr lang="en-US" altLang="zh-CN" dirty="0"/>
              <a:t>ES6 </a:t>
            </a:r>
            <a:r>
              <a:rPr lang="zh-CN" altLang="en-US" dirty="0"/>
              <a:t>诞生以前，异步编程的方法，大概有下面四种。</a:t>
            </a:r>
          </a:p>
          <a:p>
            <a:endParaRPr lang="zh-CN" altLang="en-US" dirty="0"/>
          </a:p>
          <a:p>
            <a:r>
              <a:rPr lang="zh-CN" altLang="en-US" dirty="0"/>
              <a:t>回调函数</a:t>
            </a:r>
          </a:p>
          <a:p>
            <a:r>
              <a:rPr lang="zh-CN" altLang="en-US" dirty="0"/>
              <a:t>事件监听</a:t>
            </a:r>
          </a:p>
          <a:p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</a:t>
            </a:r>
          </a:p>
          <a:p>
            <a:r>
              <a:rPr lang="en-US" altLang="zh-CN" dirty="0"/>
              <a:t>Promise 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Generator </a:t>
            </a:r>
            <a:r>
              <a:rPr lang="zh-CN" altLang="en-US" dirty="0"/>
              <a:t>函数将 </a:t>
            </a:r>
            <a:r>
              <a:rPr lang="en-US" altLang="zh-CN" dirty="0"/>
              <a:t>JavaScript </a:t>
            </a:r>
            <a:r>
              <a:rPr lang="zh-CN" altLang="en-US" dirty="0"/>
              <a:t>异步编程带入了一个全新的阶段。</a:t>
            </a:r>
          </a:p>
        </p:txBody>
      </p:sp>
    </p:spTree>
    <p:extLst>
      <p:ext uri="{BB962C8B-B14F-4D97-AF65-F5344CB8AC3E}">
        <p14:creationId xmlns:p14="http://schemas.microsoft.com/office/powerpoint/2010/main" val="57939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03487-E9DB-423E-B81E-5C484634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DCC35-F283-4E69-9A67-A43317EE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</a:p>
          <a:p>
            <a:r>
              <a:rPr lang="zh-CN" altLang="en-US" dirty="0"/>
              <a:t>所谓</a:t>
            </a:r>
            <a:r>
              <a:rPr lang="en-US" altLang="zh-CN" dirty="0"/>
              <a:t>"</a:t>
            </a:r>
            <a:r>
              <a:rPr lang="zh-CN" altLang="en-US" dirty="0"/>
              <a:t>异步</a:t>
            </a:r>
            <a:r>
              <a:rPr lang="en-US" altLang="zh-CN" dirty="0"/>
              <a:t>"</a:t>
            </a:r>
            <a:r>
              <a:rPr lang="zh-CN" altLang="en-US" dirty="0"/>
              <a:t>，简单说就是一个任务不是连续完成的，可以理解成该任务被人为分成两段，先执行第一段，然后转而执行其他任务，等做好了准备，再回过头执行第二段。</a:t>
            </a:r>
          </a:p>
          <a:p>
            <a:endParaRPr lang="zh-CN" altLang="en-US" dirty="0"/>
          </a:p>
          <a:p>
            <a:r>
              <a:rPr lang="zh-CN" altLang="en-US" dirty="0"/>
              <a:t>比如，有一个任务是读取文件进行处理，任务的第一段是向操作系统发出请求，要求读取文件。然后，程序执行其他任务，等到操作系统返回文件，再接着执行任务的第二段（处理文件）。这种不连续的执行，就叫做异步。</a:t>
            </a:r>
          </a:p>
          <a:p>
            <a:endParaRPr lang="zh-CN" altLang="en-US" dirty="0"/>
          </a:p>
          <a:p>
            <a:r>
              <a:rPr lang="zh-CN" altLang="en-US" dirty="0"/>
              <a:t>相应地，连续的执行就叫做同步。由于是连续执行，不能插入其他任务，所以操作系统从硬盘读取文件的这段时间，程序只能干等着。</a:t>
            </a:r>
          </a:p>
        </p:txBody>
      </p:sp>
    </p:spTree>
    <p:extLst>
      <p:ext uri="{BB962C8B-B14F-4D97-AF65-F5344CB8AC3E}">
        <p14:creationId xmlns:p14="http://schemas.microsoft.com/office/powerpoint/2010/main" val="35041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6D3D1-4A62-4B3C-9192-6FA41D0D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F8878-7A2B-4C66-9222-AC78F96E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1" y="934464"/>
            <a:ext cx="11366500" cy="4313238"/>
          </a:xfrm>
        </p:spPr>
        <p:txBody>
          <a:bodyPr/>
          <a:lstStyle/>
          <a:p>
            <a:r>
              <a:rPr lang="zh-CN" altLang="en-US" dirty="0"/>
              <a:t>回调函数</a:t>
            </a:r>
          </a:p>
          <a:p>
            <a:r>
              <a:rPr lang="en-US" altLang="zh-CN" dirty="0"/>
              <a:t>JavaScript </a:t>
            </a:r>
            <a:r>
              <a:rPr lang="zh-CN" altLang="en-US" dirty="0"/>
              <a:t>语言对异步编程的实现，就是回调函数。所谓回调函数，就是把任务的第二段单独写在一个函数里面，等到重新执行这个任务的时候，就直接调用这个函数。回调函数的英语名字</a:t>
            </a:r>
            <a:r>
              <a:rPr lang="en-US" altLang="zh-CN" dirty="0"/>
              <a:t>callback</a:t>
            </a:r>
            <a:r>
              <a:rPr lang="zh-CN" altLang="en-US" dirty="0"/>
              <a:t>，直译过来就是</a:t>
            </a:r>
            <a:r>
              <a:rPr lang="en-US" altLang="zh-CN" dirty="0"/>
              <a:t>"</a:t>
            </a:r>
            <a:r>
              <a:rPr lang="zh-CN" altLang="en-US" dirty="0"/>
              <a:t>重新调用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回调函数本身并没有问题，它的问题出现在多个回调函数嵌套。假定读取</a:t>
            </a:r>
            <a:r>
              <a:rPr lang="en-US" altLang="zh-CN" dirty="0"/>
              <a:t>A</a:t>
            </a:r>
            <a:r>
              <a:rPr lang="zh-CN" altLang="en-US" dirty="0"/>
              <a:t>文件之后，再读取</a:t>
            </a:r>
            <a:r>
              <a:rPr lang="en-US" altLang="zh-CN" dirty="0"/>
              <a:t>B</a:t>
            </a:r>
            <a:r>
              <a:rPr lang="zh-CN" altLang="en-US" dirty="0"/>
              <a:t>文件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不难想象，如果依次读取两个以上的文件，就会出现多重嵌套。代码不是纵向发展，而是横向发展，很快就会乱成一团，无法管理。因为多个异步操作形成了强耦合，只要有一个操作需要修改，它的上层回调函数和下层回调函数，可能都要跟着修改。这种情况就称为</a:t>
            </a:r>
            <a:r>
              <a:rPr lang="en-US" altLang="zh-CN" dirty="0"/>
              <a:t>"</a:t>
            </a:r>
            <a:r>
              <a:rPr lang="zh-CN" altLang="en-US" dirty="0"/>
              <a:t>回调函数地狱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callback hell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Promise </a:t>
            </a:r>
            <a:r>
              <a:rPr lang="zh-CN" altLang="en-US" dirty="0"/>
              <a:t>对象就是为了解决这个问题而提出的。它不是新的语法功能，而是一种新的写法，允许将回调函数的嵌套，改成链式调用。采用 </a:t>
            </a:r>
            <a:r>
              <a:rPr lang="en-US" altLang="zh-CN" dirty="0"/>
              <a:t>Promise</a:t>
            </a:r>
            <a:r>
              <a:rPr lang="zh-CN" altLang="en-US" dirty="0"/>
              <a:t>，连续读取多个文件，</a:t>
            </a:r>
            <a:endParaRPr lang="en-US" altLang="zh-CN" dirty="0"/>
          </a:p>
          <a:p>
            <a:r>
              <a:rPr lang="en-US" altLang="zh-CN" dirty="0"/>
              <a:t>Promise </a:t>
            </a:r>
            <a:r>
              <a:rPr lang="zh-CN" altLang="en-US" dirty="0"/>
              <a:t>的写法只是回调函数的改进，使用</a:t>
            </a:r>
            <a:r>
              <a:rPr lang="en-US" altLang="zh-CN" dirty="0"/>
              <a:t>then</a:t>
            </a:r>
            <a:r>
              <a:rPr lang="zh-CN" altLang="en-US" dirty="0"/>
              <a:t>方法以后，异步任务的两段执行看得更清楚了，除此以外，并无新意。</a:t>
            </a:r>
          </a:p>
          <a:p>
            <a:r>
              <a:rPr lang="en-US" altLang="zh-CN" dirty="0"/>
              <a:t>Promise </a:t>
            </a:r>
            <a:r>
              <a:rPr lang="zh-CN" altLang="en-US" dirty="0"/>
              <a:t>的最大问题是代码冗余，原来的任务被 </a:t>
            </a:r>
            <a:r>
              <a:rPr lang="en-US" altLang="zh-CN" dirty="0"/>
              <a:t>Promise </a:t>
            </a:r>
            <a:r>
              <a:rPr lang="zh-CN" altLang="en-US" dirty="0"/>
              <a:t>包装了一下，不管什么操作，一眼看去都是一堆</a:t>
            </a:r>
            <a:r>
              <a:rPr lang="en-US" altLang="zh-CN" dirty="0"/>
              <a:t>then</a:t>
            </a:r>
            <a:r>
              <a:rPr lang="zh-CN" altLang="en-US" dirty="0"/>
              <a:t>，原来的语义变得很不清楚。</a:t>
            </a:r>
          </a:p>
        </p:txBody>
      </p:sp>
    </p:spTree>
    <p:extLst>
      <p:ext uri="{BB962C8B-B14F-4D97-AF65-F5344CB8AC3E}">
        <p14:creationId xmlns:p14="http://schemas.microsoft.com/office/powerpoint/2010/main" val="253830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E155-C7C4-4A22-A38C-598A02F8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4A17B-DC5E-4E6A-AB3F-16266AA7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传统的编程语言，早有异步编程的解决方案（其实是多任务的解决方案）。其中有一种叫做</a:t>
            </a:r>
            <a:r>
              <a:rPr lang="en-US" altLang="zh-CN" dirty="0"/>
              <a:t>"</a:t>
            </a:r>
            <a:r>
              <a:rPr lang="zh-CN" altLang="en-US" dirty="0"/>
              <a:t>协程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coroutine</a:t>
            </a:r>
            <a:r>
              <a:rPr lang="zh-CN" altLang="en-US" dirty="0"/>
              <a:t>），意思是多个线程互相协作，完成异步任务。</a:t>
            </a:r>
          </a:p>
          <a:p>
            <a:endParaRPr lang="zh-CN" altLang="en-US" dirty="0"/>
          </a:p>
          <a:p>
            <a:r>
              <a:rPr lang="zh-CN" altLang="en-US" dirty="0"/>
              <a:t>协程有点像函数，又有点像线程。它的运行流程大致如下。</a:t>
            </a:r>
          </a:p>
          <a:p>
            <a:endParaRPr lang="zh-CN" altLang="en-US" dirty="0"/>
          </a:p>
          <a:p>
            <a:r>
              <a:rPr lang="zh-CN" altLang="en-US" dirty="0"/>
              <a:t>第一步，协程</a:t>
            </a:r>
            <a:r>
              <a:rPr lang="en-US" altLang="zh-CN" dirty="0"/>
              <a:t>A</a:t>
            </a:r>
            <a:r>
              <a:rPr lang="zh-CN" altLang="en-US" dirty="0"/>
              <a:t>开始执行。</a:t>
            </a:r>
          </a:p>
          <a:p>
            <a:r>
              <a:rPr lang="zh-CN" altLang="en-US" dirty="0"/>
              <a:t>第二步，协程</a:t>
            </a:r>
            <a:r>
              <a:rPr lang="en-US" altLang="zh-CN" dirty="0"/>
              <a:t>A</a:t>
            </a:r>
            <a:r>
              <a:rPr lang="zh-CN" altLang="en-US" dirty="0"/>
              <a:t>执行到一半，进入暂停，执行权转移到协程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第三步，（一段时间后）协程</a:t>
            </a:r>
            <a:r>
              <a:rPr lang="en-US" altLang="zh-CN" dirty="0"/>
              <a:t>B</a:t>
            </a:r>
            <a:r>
              <a:rPr lang="zh-CN" altLang="en-US" dirty="0"/>
              <a:t>交还执行权。</a:t>
            </a:r>
          </a:p>
          <a:p>
            <a:r>
              <a:rPr lang="zh-CN" altLang="en-US" dirty="0"/>
              <a:t>第四步，协程</a:t>
            </a:r>
            <a:r>
              <a:rPr lang="en-US" altLang="zh-CN" dirty="0"/>
              <a:t>A</a:t>
            </a:r>
            <a:r>
              <a:rPr lang="zh-CN" altLang="en-US" dirty="0"/>
              <a:t>恢复执行。</a:t>
            </a:r>
          </a:p>
          <a:p>
            <a:r>
              <a:rPr lang="zh-CN" altLang="en-US" dirty="0"/>
              <a:t>上面流程的协程</a:t>
            </a:r>
            <a:r>
              <a:rPr lang="en-US" altLang="zh-CN" dirty="0"/>
              <a:t>A</a:t>
            </a:r>
            <a:r>
              <a:rPr lang="zh-CN" altLang="en-US" dirty="0"/>
              <a:t>，就是异步任务，因为它分成两段（或多段）执行。</a:t>
            </a:r>
          </a:p>
        </p:txBody>
      </p:sp>
    </p:spTree>
    <p:extLst>
      <p:ext uri="{BB962C8B-B14F-4D97-AF65-F5344CB8AC3E}">
        <p14:creationId xmlns:p14="http://schemas.microsoft.com/office/powerpoint/2010/main" val="377279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8FB72-A6C2-4842-AFE7-2CD3E10F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95B2F-D8B1-41DE-A579-67FD02C3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Generator </a:t>
            </a:r>
            <a:r>
              <a:rPr lang="zh-CN" altLang="en-US" dirty="0"/>
              <a:t>函数是协程在 </a:t>
            </a:r>
            <a:r>
              <a:rPr lang="en-US" altLang="zh-CN" dirty="0"/>
              <a:t>ES6 </a:t>
            </a:r>
            <a:r>
              <a:rPr lang="zh-CN" altLang="en-US" dirty="0"/>
              <a:t>的实现，最大特点就是可以交出函数的执行权（即暂停执行）。</a:t>
            </a:r>
            <a:endParaRPr lang="en-US" altLang="zh-CN" dirty="0"/>
          </a:p>
          <a:p>
            <a:r>
              <a:rPr lang="zh-CN" altLang="en-US" dirty="0"/>
              <a:t>生成器函数与 </a:t>
            </a:r>
            <a:r>
              <a:rPr lang="en-US" altLang="zh-CN" dirty="0"/>
              <a:t>Promise </a:t>
            </a:r>
            <a:r>
              <a:rPr lang="zh-CN" altLang="en-US" dirty="0"/>
              <a:t>对象结合使用，可以达到一种书写形式上的“化异步为同步”的效果。</a:t>
            </a:r>
          </a:p>
          <a:p>
            <a:r>
              <a:rPr lang="zh-CN" altLang="en-US" dirty="0"/>
              <a:t>假如现在有两个请求，第二个请求的参数是第一个请求的返回值</a:t>
            </a:r>
            <a:endParaRPr lang="en-US" altLang="zh-CN" dirty="0"/>
          </a:p>
          <a:p>
            <a:r>
              <a:rPr lang="zh-CN" altLang="en-US" dirty="0"/>
              <a:t>由于生成器函数的暂停执行的效果：</a:t>
            </a:r>
            <a:r>
              <a:rPr lang="en-US" altLang="zh-CN" dirty="0"/>
              <a:t>yield </a:t>
            </a:r>
            <a:r>
              <a:rPr lang="zh-CN" altLang="en-US" dirty="0"/>
              <a:t>语句会暂停当前函数的执行，并且等待下一次调用 </a:t>
            </a:r>
            <a:r>
              <a:rPr lang="en-US" altLang="zh-CN" dirty="0"/>
              <a:t>next()</a:t>
            </a:r>
            <a:r>
              <a:rPr lang="zh-CN" altLang="en-US" dirty="0"/>
              <a:t>方法。这意味着可以把第一个请求写在 </a:t>
            </a:r>
            <a:r>
              <a:rPr lang="en-US" altLang="zh-CN" dirty="0"/>
              <a:t>yield </a:t>
            </a:r>
            <a:r>
              <a:rPr lang="zh-CN" altLang="en-US" dirty="0"/>
              <a:t>关键字后面，待取得数据之后再一次调用 </a:t>
            </a:r>
            <a:r>
              <a:rPr lang="en-US" altLang="zh-CN" dirty="0"/>
              <a:t>next()</a:t>
            </a:r>
            <a:r>
              <a:rPr lang="zh-CN" altLang="en-US" dirty="0"/>
              <a:t>方法，进行第二次请求。</a:t>
            </a:r>
            <a:endParaRPr lang="en-US" altLang="zh-CN" dirty="0"/>
          </a:p>
          <a:p>
            <a:r>
              <a:rPr lang="en-US" altLang="zh-CN" dirty="0">
                <a:hlinkClick r:id="rId2" action="ppaction://hlinkfile"/>
              </a:rPr>
              <a:t>gen</a:t>
            </a:r>
            <a:r>
              <a:rPr lang="zh-CN" altLang="en-US" dirty="0">
                <a:hlinkClick r:id="rId2" action="ppaction://hlinkfile"/>
              </a:rPr>
              <a:t>和</a:t>
            </a:r>
            <a:r>
              <a:rPr lang="en-US" altLang="zh-CN" dirty="0">
                <a:hlinkClick r:id="rId2" action="ppaction://hlinkfile"/>
              </a:rPr>
              <a:t>pro</a:t>
            </a:r>
            <a:r>
              <a:rPr lang="zh-CN" altLang="en-US" dirty="0">
                <a:hlinkClick r:id="rId2" action="ppaction://hlinkfile"/>
              </a:rPr>
              <a:t>的结合</a:t>
            </a:r>
            <a:r>
              <a:rPr lang="en-US" altLang="zh-CN" dirty="0">
                <a:hlinkClick r:id="rId2" action="ppaction://hlinkfile"/>
              </a:rPr>
              <a:t>1.html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gen</a:t>
            </a:r>
            <a:r>
              <a:rPr lang="zh-CN" altLang="en-US" dirty="0">
                <a:hlinkClick r:id="rId3" action="ppaction://hlinkfile"/>
              </a:rPr>
              <a:t>和</a:t>
            </a:r>
            <a:r>
              <a:rPr lang="en-US" altLang="zh-CN" dirty="0">
                <a:hlinkClick r:id="rId3" action="ppaction://hlinkfile"/>
              </a:rPr>
              <a:t>pro</a:t>
            </a:r>
            <a:r>
              <a:rPr lang="zh-CN" altLang="en-US" dirty="0">
                <a:hlinkClick r:id="rId3" action="ppaction://hlinkfile"/>
              </a:rPr>
              <a:t>的结合</a:t>
            </a:r>
            <a:r>
              <a:rPr lang="en-US" altLang="zh-CN" dirty="0">
                <a:hlinkClick r:id="rId3" action="ppaction://hlinkfile"/>
              </a:rPr>
              <a:t>2.html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9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2403D-D7A5-442E-8809-9C073E45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D141E"/>
                </a:solidFill>
                <a:effectLst/>
                <a:latin typeface="Verdana" panose="020B0604030504040204" pitchFamily="34" charset="0"/>
              </a:rPr>
              <a:t>async </a:t>
            </a:r>
            <a:r>
              <a:rPr lang="zh-CN" altLang="en-US" b="1" i="0" dirty="0">
                <a:solidFill>
                  <a:srgbClr val="0D141E"/>
                </a:solidFill>
                <a:effectLst/>
                <a:latin typeface="Verdana" panose="020B0604030504040204" pitchFamily="34" charset="0"/>
              </a:rPr>
              <a:t>函数</a:t>
            </a:r>
            <a:br>
              <a:rPr lang="zh-CN" altLang="en-US" b="1" i="0" dirty="0">
                <a:solidFill>
                  <a:srgbClr val="0D141E"/>
                </a:solidFill>
                <a:effectLst/>
                <a:latin typeface="Verdana" panose="020B060403050404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C0EB3-64F1-4DB5-BC79-4CF94D30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ES2017 </a:t>
            </a:r>
            <a:r>
              <a:rPr lang="zh-CN" altLang="en-US" dirty="0"/>
              <a:t>标准引入了 </a:t>
            </a:r>
            <a:r>
              <a:rPr lang="en-US" altLang="zh-CN" dirty="0"/>
              <a:t>async </a:t>
            </a:r>
            <a:r>
              <a:rPr lang="zh-CN" altLang="en-US" dirty="0"/>
              <a:t>函数，使得异步操作变得更加方便。</a:t>
            </a:r>
          </a:p>
          <a:p>
            <a:r>
              <a:rPr lang="en-US" altLang="zh-CN" dirty="0"/>
              <a:t>async </a:t>
            </a:r>
            <a:r>
              <a:rPr lang="zh-CN" altLang="en-US" dirty="0"/>
              <a:t>函数是什么？一句话，它就是 </a:t>
            </a:r>
            <a:r>
              <a:rPr lang="en-US" altLang="zh-CN" dirty="0"/>
              <a:t>Generator </a:t>
            </a:r>
            <a:r>
              <a:rPr lang="zh-CN" altLang="en-US" dirty="0"/>
              <a:t>函数的语法糖。</a:t>
            </a:r>
            <a:endParaRPr lang="en-US" altLang="zh-CN" dirty="0"/>
          </a:p>
          <a:p>
            <a:r>
              <a:rPr lang="zh-CN" altLang="en-US" dirty="0"/>
              <a:t>语法上来说，</a:t>
            </a:r>
            <a:r>
              <a:rPr lang="en-US" altLang="zh-CN" dirty="0"/>
              <a:t>async</a:t>
            </a:r>
            <a:r>
              <a:rPr lang="zh-CN" altLang="en-US" dirty="0"/>
              <a:t>函数就是将 </a:t>
            </a:r>
            <a:r>
              <a:rPr lang="en-US" altLang="zh-CN" dirty="0"/>
              <a:t>Generator </a:t>
            </a:r>
            <a:r>
              <a:rPr lang="zh-CN" altLang="en-US" dirty="0"/>
              <a:t>函数的星号（*）替换成</a:t>
            </a:r>
            <a:r>
              <a:rPr lang="en-US" altLang="zh-CN" dirty="0"/>
              <a:t>async</a:t>
            </a:r>
            <a:r>
              <a:rPr lang="zh-CN" altLang="en-US" dirty="0"/>
              <a:t>，将</a:t>
            </a:r>
            <a:r>
              <a:rPr lang="en-US" altLang="zh-CN" dirty="0"/>
              <a:t>yield</a:t>
            </a:r>
            <a:r>
              <a:rPr lang="zh-CN" altLang="en-US" dirty="0"/>
              <a:t>替换成</a:t>
            </a:r>
            <a:r>
              <a:rPr lang="en-US" altLang="zh-CN" dirty="0"/>
              <a:t>await</a:t>
            </a:r>
            <a:r>
              <a:rPr lang="zh-CN" altLang="en-US" dirty="0"/>
              <a:t>，仅此而已。</a:t>
            </a:r>
            <a:endParaRPr lang="en-US" altLang="zh-CN" dirty="0"/>
          </a:p>
          <a:p>
            <a:r>
              <a:rPr lang="en-US" altLang="zh-CN" dirty="0"/>
              <a:t>async</a:t>
            </a:r>
            <a:r>
              <a:rPr lang="zh-CN" altLang="en-US" dirty="0"/>
              <a:t>函数对 </a:t>
            </a:r>
            <a:r>
              <a:rPr lang="en-US" altLang="zh-CN" dirty="0"/>
              <a:t>Generator </a:t>
            </a:r>
            <a:r>
              <a:rPr lang="zh-CN" altLang="en-US" dirty="0"/>
              <a:t>函数的改进，体现在以下四点。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）内置执行器。</a:t>
            </a:r>
          </a:p>
          <a:p>
            <a:r>
              <a:rPr lang="en-US" altLang="zh-CN" dirty="0"/>
              <a:t>Generator </a:t>
            </a:r>
            <a:r>
              <a:rPr lang="zh-CN" altLang="en-US" dirty="0"/>
              <a:t>函数的执行必须靠执行器，所以才有了</a:t>
            </a:r>
            <a:r>
              <a:rPr lang="en-US" altLang="zh-CN" dirty="0"/>
              <a:t>co</a:t>
            </a:r>
            <a:r>
              <a:rPr lang="zh-CN" altLang="en-US" dirty="0"/>
              <a:t>模块，而</a:t>
            </a:r>
            <a:r>
              <a:rPr lang="en-US" altLang="zh-CN" dirty="0"/>
              <a:t>async</a:t>
            </a:r>
            <a:r>
              <a:rPr lang="zh-CN" altLang="en-US" dirty="0"/>
              <a:t>函数自带执行器。也就是说，</a:t>
            </a:r>
            <a:r>
              <a:rPr lang="en-US" altLang="zh-CN" dirty="0"/>
              <a:t>async</a:t>
            </a:r>
            <a:r>
              <a:rPr lang="zh-CN" altLang="en-US" dirty="0"/>
              <a:t>函数的执行，与普通函数一模一样，只要一行。</a:t>
            </a:r>
          </a:p>
          <a:p>
            <a:r>
              <a:rPr lang="zh-CN" altLang="en-US" dirty="0"/>
              <a:t>这完全不像 </a:t>
            </a:r>
            <a:r>
              <a:rPr lang="en-US" altLang="zh-CN" dirty="0"/>
              <a:t>Generator </a:t>
            </a:r>
            <a:r>
              <a:rPr lang="zh-CN" altLang="en-US" dirty="0"/>
              <a:t>函数，需要调用</a:t>
            </a:r>
            <a:r>
              <a:rPr lang="en-US" altLang="zh-CN" dirty="0"/>
              <a:t>next</a:t>
            </a:r>
            <a:r>
              <a:rPr lang="zh-CN" altLang="en-US" dirty="0"/>
              <a:t>方法，才能真正执行，得到最后结果。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Async</a:t>
            </a:r>
            <a:r>
              <a:rPr lang="zh-CN" altLang="en-US" dirty="0"/>
              <a:t>函数本质就是将</a:t>
            </a:r>
            <a:r>
              <a:rPr lang="en-US" altLang="zh-CN" dirty="0"/>
              <a:t>generator</a:t>
            </a:r>
            <a:r>
              <a:rPr lang="zh-CN" altLang="en-US" dirty="0"/>
              <a:t>函数和自动执行器进行了封装</a:t>
            </a:r>
          </a:p>
        </p:txBody>
      </p:sp>
    </p:spTree>
    <p:extLst>
      <p:ext uri="{BB962C8B-B14F-4D97-AF65-F5344CB8AC3E}">
        <p14:creationId xmlns:p14="http://schemas.microsoft.com/office/powerpoint/2010/main" val="250037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73229-ACF8-41A9-8493-17198FB5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32E0F-0120-435E-8890-F34EFAC0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1" y="1272381"/>
            <a:ext cx="11366500" cy="4313238"/>
          </a:xfrm>
        </p:spPr>
        <p:txBody>
          <a:bodyPr/>
          <a:lstStyle/>
          <a:p>
            <a:r>
              <a:rPr lang="en-US" altLang="zh-CN" sz="2400" dirty="0"/>
              <a:t>Generator </a:t>
            </a:r>
            <a:r>
              <a:rPr lang="zh-CN" altLang="en-US" sz="2400" dirty="0"/>
              <a:t>函数是 </a:t>
            </a:r>
            <a:r>
              <a:rPr lang="en-US" altLang="zh-CN" sz="2400" dirty="0"/>
              <a:t>ES6 </a:t>
            </a:r>
            <a:r>
              <a:rPr lang="zh-CN" altLang="en-US" sz="2400" dirty="0"/>
              <a:t>提供的一种异步编程解决方案，语法行为与传统函数完全不同。</a:t>
            </a:r>
          </a:p>
          <a:p>
            <a:endParaRPr lang="zh-CN" altLang="en-US" sz="2400" dirty="0"/>
          </a:p>
          <a:p>
            <a:r>
              <a:rPr lang="en-US" altLang="zh-CN" sz="2400" dirty="0"/>
              <a:t>Generator </a:t>
            </a:r>
            <a:r>
              <a:rPr lang="zh-CN" altLang="en-US" sz="2400" dirty="0"/>
              <a:t>函数有多种理解角度。语法上，首先可以把它理解成，</a:t>
            </a:r>
            <a:r>
              <a:rPr lang="en-US" altLang="zh-CN" sz="2400" dirty="0"/>
              <a:t>Generator </a:t>
            </a:r>
            <a:r>
              <a:rPr lang="zh-CN" altLang="en-US" sz="2400" dirty="0"/>
              <a:t>函数是一个状态机，封装了多个内部状态。</a:t>
            </a:r>
          </a:p>
          <a:p>
            <a:r>
              <a:rPr lang="zh-CN" altLang="en-US" sz="2400" dirty="0"/>
              <a:t>执行 </a:t>
            </a:r>
            <a:r>
              <a:rPr lang="en-US" altLang="zh-CN" sz="2400" dirty="0"/>
              <a:t>Generator </a:t>
            </a:r>
            <a:r>
              <a:rPr lang="zh-CN" altLang="en-US" sz="2400" dirty="0"/>
              <a:t>函数会返回一个遍历器对象，也就是说，</a:t>
            </a:r>
            <a:r>
              <a:rPr lang="en-US" altLang="zh-CN" sz="2400" dirty="0"/>
              <a:t>Generator </a:t>
            </a:r>
            <a:r>
              <a:rPr lang="zh-CN" altLang="en-US" sz="2400" dirty="0"/>
              <a:t>函数除了状态机，还是一个遍历器对象生成函数。返回的遍历器对象，可以依次遍历 </a:t>
            </a:r>
            <a:r>
              <a:rPr lang="en-US" altLang="zh-CN" sz="2400" dirty="0"/>
              <a:t>Generator </a:t>
            </a:r>
            <a:r>
              <a:rPr lang="zh-CN" altLang="en-US" sz="2400" dirty="0"/>
              <a:t>函数内部的每一个状态。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形式上，</a:t>
            </a:r>
            <a:r>
              <a:rPr lang="en-US" altLang="zh-CN" sz="2400" dirty="0"/>
              <a:t>Generator </a:t>
            </a:r>
            <a:r>
              <a:rPr lang="zh-CN" altLang="en-US" sz="2400" dirty="0"/>
              <a:t>函数是一个普通函数，但是有两个特征。一是，</a:t>
            </a:r>
            <a:r>
              <a:rPr lang="en-US" altLang="zh-CN" sz="2400" dirty="0"/>
              <a:t>function</a:t>
            </a:r>
            <a:r>
              <a:rPr lang="zh-CN" altLang="en-US" sz="2400" dirty="0"/>
              <a:t>关键字与函数名之间有一个星号；二是，函数体内部使用</a:t>
            </a:r>
            <a:r>
              <a:rPr lang="en-US" altLang="zh-CN" sz="2400" dirty="0"/>
              <a:t>yield</a:t>
            </a:r>
            <a:r>
              <a:rPr lang="zh-CN" altLang="en-US" sz="2400" dirty="0"/>
              <a:t>表达式，定义不同的内部状态（</a:t>
            </a:r>
            <a:r>
              <a:rPr lang="en-US" altLang="zh-CN" sz="2400" dirty="0"/>
              <a:t>yield</a:t>
            </a:r>
            <a:r>
              <a:rPr lang="zh-CN" altLang="en-US" sz="2400" dirty="0"/>
              <a:t>在英语里的意思就是“产出”）。</a:t>
            </a:r>
          </a:p>
        </p:txBody>
      </p:sp>
    </p:spTree>
    <p:extLst>
      <p:ext uri="{BB962C8B-B14F-4D97-AF65-F5344CB8AC3E}">
        <p14:creationId xmlns:p14="http://schemas.microsoft.com/office/powerpoint/2010/main" val="223054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89F8D-0606-40D8-9AE0-8037DD6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D141E"/>
                </a:solidFill>
                <a:effectLst/>
                <a:latin typeface="Verdana" panose="020B0604030504040204" pitchFamily="34" charset="0"/>
              </a:rPr>
              <a:t>async </a:t>
            </a:r>
            <a:r>
              <a:rPr lang="zh-CN" altLang="en-US" b="1" i="0" dirty="0">
                <a:solidFill>
                  <a:srgbClr val="0D141E"/>
                </a:solidFill>
                <a:effectLst/>
                <a:latin typeface="Verdana" panose="020B0604030504040204" pitchFamily="34" charset="0"/>
              </a:rPr>
              <a:t>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3DFB3-C6A5-45C5-8187-DA7087C1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）更好的语义。</a:t>
            </a:r>
          </a:p>
          <a:p>
            <a:r>
              <a:rPr lang="en-US" altLang="zh-CN" dirty="0"/>
              <a:t>async</a:t>
            </a:r>
            <a:r>
              <a:rPr lang="zh-CN" altLang="en-US" dirty="0"/>
              <a:t>和</a:t>
            </a:r>
            <a:r>
              <a:rPr lang="en-US" altLang="zh-CN" dirty="0"/>
              <a:t>await</a:t>
            </a:r>
            <a:r>
              <a:rPr lang="zh-CN" altLang="en-US" dirty="0"/>
              <a:t>，比起星号和</a:t>
            </a:r>
            <a:r>
              <a:rPr lang="en-US" altLang="zh-CN" dirty="0"/>
              <a:t>yield</a:t>
            </a:r>
            <a:r>
              <a:rPr lang="zh-CN" altLang="en-US" dirty="0"/>
              <a:t>，语义更清楚了。</a:t>
            </a:r>
            <a:r>
              <a:rPr lang="en-US" altLang="zh-CN" dirty="0"/>
              <a:t>async</a:t>
            </a:r>
            <a:r>
              <a:rPr lang="zh-CN" altLang="en-US" dirty="0"/>
              <a:t>表示函数里有异步操作，</a:t>
            </a:r>
            <a:r>
              <a:rPr lang="en-US" altLang="zh-CN" dirty="0"/>
              <a:t>await</a:t>
            </a:r>
            <a:r>
              <a:rPr lang="zh-CN" altLang="en-US" dirty="0"/>
              <a:t>表示紧跟在后面的表达式需要等待结果。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）更广的适用性。</a:t>
            </a:r>
          </a:p>
          <a:p>
            <a:r>
              <a:rPr lang="en-US" altLang="zh-CN" dirty="0"/>
              <a:t>co</a:t>
            </a:r>
            <a:r>
              <a:rPr lang="zh-CN" altLang="en-US" dirty="0"/>
              <a:t>模块约定，</a:t>
            </a:r>
            <a:r>
              <a:rPr lang="en-US" altLang="zh-CN" dirty="0"/>
              <a:t>yield</a:t>
            </a:r>
            <a:r>
              <a:rPr lang="zh-CN" altLang="en-US" dirty="0"/>
              <a:t>命令后面只能是 </a:t>
            </a:r>
            <a:r>
              <a:rPr lang="en-US" altLang="zh-CN" dirty="0" err="1"/>
              <a:t>Thunk</a:t>
            </a:r>
            <a:r>
              <a:rPr lang="en-US" altLang="zh-CN" dirty="0"/>
              <a:t> </a:t>
            </a:r>
            <a:r>
              <a:rPr lang="zh-CN" altLang="en-US" dirty="0"/>
              <a:t>函数或 </a:t>
            </a:r>
            <a:r>
              <a:rPr lang="en-US" altLang="zh-CN" dirty="0"/>
              <a:t>Promise </a:t>
            </a:r>
            <a:r>
              <a:rPr lang="zh-CN" altLang="en-US" dirty="0"/>
              <a:t>对象，而</a:t>
            </a:r>
            <a:r>
              <a:rPr lang="en-US" altLang="zh-CN" dirty="0"/>
              <a:t>async</a:t>
            </a:r>
            <a:r>
              <a:rPr lang="zh-CN" altLang="en-US" dirty="0"/>
              <a:t>函数的</a:t>
            </a:r>
            <a:r>
              <a:rPr lang="en-US" altLang="zh-CN" dirty="0"/>
              <a:t>await</a:t>
            </a:r>
            <a:r>
              <a:rPr lang="zh-CN" altLang="en-US" dirty="0"/>
              <a:t>命令后面，可以是 </a:t>
            </a:r>
            <a:r>
              <a:rPr lang="en-US" altLang="zh-CN" dirty="0"/>
              <a:t>Promise </a:t>
            </a:r>
            <a:r>
              <a:rPr lang="zh-CN" altLang="en-US" dirty="0"/>
              <a:t>对象和原始类型的值（数值、字符串和布尔值，但这时会自动转成立即 </a:t>
            </a:r>
            <a:r>
              <a:rPr lang="en-US" altLang="zh-CN" dirty="0"/>
              <a:t>resolved </a:t>
            </a:r>
            <a:r>
              <a:rPr lang="zh-CN" altLang="en-US" dirty="0"/>
              <a:t>的 </a:t>
            </a:r>
            <a:r>
              <a:rPr lang="en-US" altLang="zh-CN" dirty="0"/>
              <a:t>Promise </a:t>
            </a:r>
            <a:r>
              <a:rPr lang="zh-CN" altLang="en-US" dirty="0"/>
              <a:t>对象）。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）返回值是 </a:t>
            </a:r>
            <a:r>
              <a:rPr lang="en-US" altLang="zh-CN" dirty="0"/>
              <a:t>Promise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async</a:t>
            </a:r>
            <a:r>
              <a:rPr lang="zh-CN" altLang="en-US" dirty="0"/>
              <a:t>函数的返回值是 </a:t>
            </a:r>
            <a:r>
              <a:rPr lang="en-US" altLang="zh-CN" dirty="0"/>
              <a:t>Promise </a:t>
            </a:r>
            <a:r>
              <a:rPr lang="zh-CN" altLang="en-US" dirty="0"/>
              <a:t>对象，这比 </a:t>
            </a:r>
            <a:r>
              <a:rPr lang="en-US" altLang="zh-CN" dirty="0"/>
              <a:t>Generator </a:t>
            </a:r>
            <a:r>
              <a:rPr lang="zh-CN" altLang="en-US" dirty="0"/>
              <a:t>函数的返回值是 </a:t>
            </a:r>
            <a:r>
              <a:rPr lang="en-US" altLang="zh-CN" dirty="0"/>
              <a:t>Iterator </a:t>
            </a:r>
            <a:r>
              <a:rPr lang="zh-CN" altLang="en-US" dirty="0"/>
              <a:t>对象方便多了。你可以用</a:t>
            </a:r>
            <a:r>
              <a:rPr lang="en-US" altLang="zh-CN" dirty="0"/>
              <a:t>then</a:t>
            </a:r>
            <a:r>
              <a:rPr lang="zh-CN" altLang="en-US" dirty="0"/>
              <a:t>方法指定下一步的操作。</a:t>
            </a:r>
          </a:p>
          <a:p>
            <a:r>
              <a:rPr lang="zh-CN" altLang="en-US" dirty="0"/>
              <a:t>进一步说，</a:t>
            </a:r>
            <a:r>
              <a:rPr lang="en-US" altLang="zh-CN" dirty="0"/>
              <a:t>async</a:t>
            </a:r>
            <a:r>
              <a:rPr lang="zh-CN" altLang="en-US" dirty="0"/>
              <a:t>函数完全可以看作多个异步操作，包装成的一个 </a:t>
            </a:r>
            <a:r>
              <a:rPr lang="en-US" altLang="zh-CN" dirty="0"/>
              <a:t>Promise </a:t>
            </a:r>
            <a:r>
              <a:rPr lang="zh-CN" altLang="en-US" dirty="0"/>
              <a:t>对象，而</a:t>
            </a:r>
            <a:r>
              <a:rPr lang="en-US" altLang="zh-CN" dirty="0"/>
              <a:t>await</a:t>
            </a:r>
            <a:r>
              <a:rPr lang="zh-CN" altLang="en-US" dirty="0"/>
              <a:t>命令就是内部</a:t>
            </a:r>
            <a:r>
              <a:rPr lang="en-US" altLang="zh-CN" dirty="0"/>
              <a:t>then</a:t>
            </a:r>
            <a:r>
              <a:rPr lang="zh-CN" altLang="en-US" dirty="0"/>
              <a:t>命令的语法糖。</a:t>
            </a:r>
          </a:p>
        </p:txBody>
      </p:sp>
    </p:spTree>
    <p:extLst>
      <p:ext uri="{BB962C8B-B14F-4D97-AF65-F5344CB8AC3E}">
        <p14:creationId xmlns:p14="http://schemas.microsoft.com/office/powerpoint/2010/main" val="243685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CD167-466B-4660-8D2D-57FF5960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D141E"/>
                </a:solidFill>
                <a:effectLst/>
                <a:latin typeface="Verdana" panose="020B0604030504040204" pitchFamily="34" charset="0"/>
              </a:rPr>
              <a:t>async </a:t>
            </a:r>
            <a:r>
              <a:rPr lang="zh-CN" altLang="en-US" b="1" i="0" dirty="0">
                <a:solidFill>
                  <a:srgbClr val="0D141E"/>
                </a:solidFill>
                <a:effectLst/>
                <a:latin typeface="Verdana" panose="020B0604030504040204" pitchFamily="34" charset="0"/>
              </a:rPr>
              <a:t>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F1375-F2E9-42A1-BA70-84A91429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en-US" altLang="zh-CN" dirty="0"/>
              <a:t>1&gt;</a:t>
            </a:r>
            <a:r>
              <a:rPr lang="zh-CN" altLang="en-US" dirty="0"/>
              <a:t>返回 </a:t>
            </a:r>
            <a:r>
              <a:rPr lang="en-US" altLang="zh-CN" dirty="0"/>
              <a:t>Promise </a:t>
            </a:r>
            <a:r>
              <a:rPr lang="zh-CN" altLang="en-US" dirty="0"/>
              <a:t>对象</a:t>
            </a:r>
          </a:p>
          <a:p>
            <a:r>
              <a:rPr lang="en-US" altLang="zh-CN" dirty="0"/>
              <a:t>async</a:t>
            </a:r>
            <a:r>
              <a:rPr lang="zh-CN" altLang="en-US" dirty="0"/>
              <a:t>函数返回一个 </a:t>
            </a:r>
            <a:r>
              <a:rPr lang="en-US" altLang="zh-CN" dirty="0"/>
              <a:t>Promise </a:t>
            </a:r>
            <a:r>
              <a:rPr lang="zh-CN" altLang="en-US" dirty="0"/>
              <a:t>对象。</a:t>
            </a:r>
          </a:p>
          <a:p>
            <a:r>
              <a:rPr lang="en-US" altLang="zh-CN" dirty="0"/>
              <a:t>async</a:t>
            </a:r>
            <a:r>
              <a:rPr lang="zh-CN" altLang="en-US" dirty="0"/>
              <a:t>函数内部</a:t>
            </a:r>
            <a:r>
              <a:rPr lang="en-US" altLang="zh-CN" dirty="0"/>
              <a:t>return</a:t>
            </a:r>
            <a:r>
              <a:rPr lang="zh-CN" altLang="en-US" dirty="0"/>
              <a:t>语句返回的值，会成为</a:t>
            </a:r>
            <a:r>
              <a:rPr lang="en-US" altLang="zh-CN" dirty="0"/>
              <a:t>then</a:t>
            </a:r>
            <a:r>
              <a:rPr lang="zh-CN" altLang="en-US" dirty="0"/>
              <a:t>方法回调函数的参数。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async function f() {</a:t>
            </a:r>
          </a:p>
          <a:p>
            <a:r>
              <a:rPr lang="en-US" altLang="zh-CN" dirty="0"/>
              <a:t>  return 'hello world';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f().then(v =&gt; console.log(v))</a:t>
            </a:r>
          </a:p>
          <a:p>
            <a:r>
              <a:rPr lang="en-US" altLang="zh-CN" dirty="0"/>
              <a:t>// "hello world"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64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CE5F7-D6E2-4AB2-8031-7411D53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47ACB-37ED-405D-A4B6-565E7A93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2&gt; await 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正常情况下，</a:t>
            </a:r>
            <a:r>
              <a:rPr lang="en-US" altLang="zh-CN" dirty="0"/>
              <a:t>await</a:t>
            </a:r>
            <a:r>
              <a:rPr lang="zh-CN" altLang="en-US" dirty="0"/>
              <a:t>命令后面是一个 </a:t>
            </a:r>
            <a:r>
              <a:rPr lang="en-US" altLang="zh-CN" dirty="0"/>
              <a:t>Promise </a:t>
            </a:r>
            <a:r>
              <a:rPr lang="zh-CN" altLang="en-US" dirty="0"/>
              <a:t>对象，返回该对象的结果。如果不是 </a:t>
            </a:r>
            <a:r>
              <a:rPr lang="en-US" altLang="zh-CN" dirty="0"/>
              <a:t>Promise </a:t>
            </a:r>
            <a:r>
              <a:rPr lang="zh-CN" altLang="en-US" dirty="0"/>
              <a:t>对象，就直接返回对应的值。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>
                <a:hlinkClick r:id="rId2" action="ppaction://hlinkfile"/>
              </a:rPr>
              <a:t>gen</a:t>
            </a:r>
            <a:r>
              <a:rPr lang="zh-CN" altLang="en-US" sz="2000" dirty="0">
                <a:hlinkClick r:id="rId2" action="ppaction://hlinkfile"/>
              </a:rPr>
              <a:t>的语法糖</a:t>
            </a:r>
            <a:r>
              <a:rPr lang="en-US" altLang="zh-CN" sz="2000" dirty="0">
                <a:hlinkClick r:id="rId2" action="ppaction://hlinkfile"/>
              </a:rPr>
              <a:t>async.html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D062AC-53C7-4E88-AE96-772F8CD5C4DD}"/>
              </a:ext>
            </a:extLst>
          </p:cNvPr>
          <p:cNvSpPr txBox="1"/>
          <p:nvPr/>
        </p:nvSpPr>
        <p:spPr>
          <a:xfrm>
            <a:off x="603251" y="3103418"/>
            <a:ext cx="11360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async function main() {</a:t>
            </a:r>
          </a:p>
          <a:p>
            <a:r>
              <a:rPr lang="en-US" altLang="zh-CN" dirty="0"/>
              <a:t>  var result = await </a:t>
            </a:r>
            <a:r>
              <a:rPr lang="en-US" altLang="zh-CN" dirty="0" err="1"/>
              <a:t>makeAjaxCall</a:t>
            </a:r>
            <a:r>
              <a:rPr lang="en-US" altLang="zh-CN" dirty="0"/>
              <a:t>("http://www.qhdlink-student.top/student/coach.php");</a:t>
            </a:r>
          </a:p>
          <a:p>
            <a:r>
              <a:rPr lang="en-US" altLang="zh-CN" dirty="0"/>
              <a:t>  return result;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main().then(function(data){console.log(data)})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57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B2FCD-B82E-4DF1-AD09-4CD79C3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44E6A-DEE6-4599-A759-C4B93560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function* </a:t>
            </a:r>
            <a:r>
              <a:rPr lang="en-US" altLang="zh-CN" dirty="0" err="1"/>
              <a:t>helloWorldGenerator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yield 'hello';</a:t>
            </a:r>
          </a:p>
          <a:p>
            <a:r>
              <a:rPr lang="en-US" altLang="zh-CN" dirty="0"/>
              <a:t>  yield 'world';</a:t>
            </a:r>
          </a:p>
          <a:p>
            <a:r>
              <a:rPr lang="en-US" altLang="zh-CN" dirty="0"/>
              <a:t>  return 'ending';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hw</a:t>
            </a:r>
            <a:r>
              <a:rPr lang="en-US" altLang="zh-CN" dirty="0"/>
              <a:t> = </a:t>
            </a:r>
            <a:r>
              <a:rPr lang="en-US" altLang="zh-CN" dirty="0" err="1"/>
              <a:t>helloWorldGenerator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zh-CN" altLang="en-US" dirty="0"/>
              <a:t>上面代码定义了一个 </a:t>
            </a:r>
            <a:r>
              <a:rPr lang="en-US" altLang="zh-CN" dirty="0"/>
              <a:t>Generator </a:t>
            </a:r>
            <a:r>
              <a:rPr lang="zh-CN" altLang="en-US" dirty="0"/>
              <a:t>函数</a:t>
            </a:r>
            <a:r>
              <a:rPr lang="en-US" altLang="zh-CN" dirty="0" err="1"/>
              <a:t>helloWorldGenerator</a:t>
            </a:r>
            <a:r>
              <a:rPr lang="zh-CN" altLang="en-US" dirty="0"/>
              <a:t>，它内部有两个</a:t>
            </a:r>
            <a:r>
              <a:rPr lang="en-US" altLang="zh-CN" dirty="0"/>
              <a:t>yield</a:t>
            </a:r>
            <a:r>
              <a:rPr lang="zh-CN" altLang="en-US" dirty="0"/>
              <a:t>表达式（</a:t>
            </a:r>
            <a:r>
              <a:rPr lang="en-US" altLang="zh-CN" dirty="0"/>
              <a:t>hello</a:t>
            </a:r>
            <a:r>
              <a:rPr lang="zh-CN" altLang="en-US" dirty="0"/>
              <a:t>和</a:t>
            </a:r>
            <a:r>
              <a:rPr lang="en-US" altLang="zh-CN" dirty="0"/>
              <a:t>world</a:t>
            </a:r>
            <a:r>
              <a:rPr lang="zh-CN" altLang="en-US" dirty="0"/>
              <a:t>），即该函数有三个状态：</a:t>
            </a:r>
            <a:r>
              <a:rPr lang="en-US" altLang="zh-CN" dirty="0"/>
              <a:t>hello</a:t>
            </a:r>
            <a:r>
              <a:rPr lang="zh-CN" altLang="en-US" dirty="0"/>
              <a:t>，</a:t>
            </a:r>
            <a:r>
              <a:rPr lang="en-US" altLang="zh-CN" dirty="0"/>
              <a:t>world </a:t>
            </a:r>
            <a:r>
              <a:rPr lang="zh-CN" altLang="en-US" dirty="0"/>
              <a:t>和 </a:t>
            </a:r>
            <a:r>
              <a:rPr lang="en-US" altLang="zh-CN" dirty="0"/>
              <a:t>return </a:t>
            </a:r>
            <a:r>
              <a:rPr lang="zh-CN" altLang="en-US" dirty="0"/>
              <a:t>语句（结束执行）。</a:t>
            </a:r>
          </a:p>
          <a:p>
            <a:r>
              <a:rPr lang="zh-CN" altLang="en-US" dirty="0"/>
              <a:t>然后，</a:t>
            </a:r>
            <a:r>
              <a:rPr lang="en-US" altLang="zh-CN" dirty="0"/>
              <a:t>Generator </a:t>
            </a:r>
            <a:r>
              <a:rPr lang="zh-CN" altLang="en-US" dirty="0"/>
              <a:t>函数的调用方法与普通函数一样，也是在函数名后面加上一对圆括号。不同的是，调用 </a:t>
            </a:r>
            <a:r>
              <a:rPr lang="en-US" altLang="zh-CN" dirty="0"/>
              <a:t>Generator </a:t>
            </a:r>
            <a:r>
              <a:rPr lang="zh-CN" altLang="en-US" dirty="0"/>
              <a:t>函数后，该函数并不执行，返回的也不是函数运行结果，而是一个指向内部状态的指针对象，也就是上一章介绍的遍历器对象（</a:t>
            </a:r>
            <a:r>
              <a:rPr lang="en-US" altLang="zh-CN" dirty="0"/>
              <a:t>Iterator Object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38324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BAE86-E108-4377-8B40-71904B48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90766-BA79-44CF-9E79-D382261CA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下一步，必须调用遍历器对象的</a:t>
            </a:r>
            <a:r>
              <a:rPr lang="en-US" altLang="zh-CN" dirty="0"/>
              <a:t>next</a:t>
            </a:r>
            <a:r>
              <a:rPr lang="zh-CN" altLang="en-US" dirty="0"/>
              <a:t>方法，使得指针移向下一个状态。也就是说，每次调用</a:t>
            </a:r>
            <a:r>
              <a:rPr lang="en-US" altLang="zh-CN" dirty="0"/>
              <a:t>next</a:t>
            </a:r>
            <a:r>
              <a:rPr lang="zh-CN" altLang="en-US" dirty="0"/>
              <a:t>方法，内部指针就从函数头部或上一次停下来的地方开始执行，直到遇到下一个</a:t>
            </a:r>
            <a:r>
              <a:rPr lang="en-US" altLang="zh-CN" dirty="0"/>
              <a:t>yield</a:t>
            </a:r>
            <a:r>
              <a:rPr lang="zh-CN" altLang="en-US" dirty="0"/>
              <a:t>表达式（或</a:t>
            </a:r>
            <a:r>
              <a:rPr lang="en-US" altLang="zh-CN" dirty="0"/>
              <a:t>return</a:t>
            </a:r>
            <a:r>
              <a:rPr lang="zh-CN" altLang="en-US" dirty="0"/>
              <a:t>语句）为止。换言之，</a:t>
            </a:r>
            <a:r>
              <a:rPr lang="en-US" altLang="zh-CN" dirty="0"/>
              <a:t>Generator </a:t>
            </a:r>
            <a:r>
              <a:rPr lang="zh-CN" altLang="en-US" dirty="0"/>
              <a:t>函数是分段执行的，</a:t>
            </a:r>
            <a:r>
              <a:rPr lang="en-US" altLang="zh-CN" dirty="0"/>
              <a:t>yield</a:t>
            </a:r>
            <a:r>
              <a:rPr lang="zh-CN" altLang="en-US" dirty="0"/>
              <a:t>表达式是暂停执行的标记，而</a:t>
            </a:r>
            <a:r>
              <a:rPr lang="en-US" altLang="zh-CN" dirty="0"/>
              <a:t>next</a:t>
            </a:r>
            <a:r>
              <a:rPr lang="zh-CN" altLang="en-US" dirty="0"/>
              <a:t>方法可以恢复执行。</a:t>
            </a:r>
            <a:endParaRPr lang="en-US" altLang="zh-CN" dirty="0"/>
          </a:p>
          <a:p>
            <a:r>
              <a:rPr lang="en-US" altLang="zh-CN" dirty="0" err="1"/>
              <a:t>hw.next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// { value: 'hello', done: false }</a:t>
            </a:r>
          </a:p>
          <a:p>
            <a:r>
              <a:rPr lang="en-US" altLang="zh-CN" dirty="0" err="1"/>
              <a:t>hw.next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// { value: 'world', done: false }</a:t>
            </a:r>
          </a:p>
          <a:p>
            <a:r>
              <a:rPr lang="en-US" altLang="zh-CN" dirty="0" err="1"/>
              <a:t>hw.next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// { value: 'ending', done: true }</a:t>
            </a:r>
          </a:p>
          <a:p>
            <a:r>
              <a:rPr lang="en-US" altLang="zh-CN" dirty="0" err="1"/>
              <a:t>hw.next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// { value: undefined, done: true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9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71420-00DB-40B4-9A19-8EFE1F33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C3C2D-EB0F-4707-BB52-2CD4D7CC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总结一下，调用 </a:t>
            </a:r>
            <a:r>
              <a:rPr lang="en-US" altLang="zh-CN" dirty="0"/>
              <a:t>Generator </a:t>
            </a:r>
            <a:r>
              <a:rPr lang="zh-CN" altLang="en-US" dirty="0"/>
              <a:t>函数，返回一个遍历器对象，代表 </a:t>
            </a:r>
            <a:r>
              <a:rPr lang="en-US" altLang="zh-CN" dirty="0"/>
              <a:t>Generator </a:t>
            </a:r>
            <a:r>
              <a:rPr lang="zh-CN" altLang="en-US" dirty="0"/>
              <a:t>函数的内部指针。以后，每次调用遍历器对象的</a:t>
            </a:r>
            <a:r>
              <a:rPr lang="en-US" altLang="zh-CN" dirty="0"/>
              <a:t>next</a:t>
            </a:r>
            <a:r>
              <a:rPr lang="zh-CN" altLang="en-US" dirty="0"/>
              <a:t>方法，就会返回一个有着</a:t>
            </a:r>
            <a:r>
              <a:rPr lang="en-US" altLang="zh-CN" dirty="0"/>
              <a:t>value</a:t>
            </a:r>
            <a:r>
              <a:rPr lang="zh-CN" altLang="en-US" dirty="0"/>
              <a:t>和</a:t>
            </a:r>
            <a:r>
              <a:rPr lang="en-US" altLang="zh-CN" dirty="0"/>
              <a:t>done</a:t>
            </a:r>
            <a:r>
              <a:rPr lang="zh-CN" altLang="en-US" dirty="0"/>
              <a:t>两个属性的对象。</a:t>
            </a:r>
            <a:r>
              <a:rPr lang="en-US" altLang="zh-CN" dirty="0"/>
              <a:t>value</a:t>
            </a:r>
            <a:r>
              <a:rPr lang="zh-CN" altLang="en-US" dirty="0"/>
              <a:t>属性表示当前的内部状态的值，是</a:t>
            </a:r>
            <a:r>
              <a:rPr lang="en-US" altLang="zh-CN" dirty="0"/>
              <a:t>yield</a:t>
            </a:r>
            <a:r>
              <a:rPr lang="zh-CN" altLang="en-US" dirty="0"/>
              <a:t>表达式后面那个表达式的值；</a:t>
            </a:r>
            <a:r>
              <a:rPr lang="en-US" altLang="zh-CN" dirty="0"/>
              <a:t>done</a:t>
            </a:r>
            <a:r>
              <a:rPr lang="zh-CN" altLang="en-US" dirty="0"/>
              <a:t>属性是一个布尔值，表示是否遍历结束。</a:t>
            </a:r>
          </a:p>
        </p:txBody>
      </p:sp>
    </p:spTree>
    <p:extLst>
      <p:ext uri="{BB962C8B-B14F-4D97-AF65-F5344CB8AC3E}">
        <p14:creationId xmlns:p14="http://schemas.microsoft.com/office/powerpoint/2010/main" val="347740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A7133-8549-44E7-8CBC-ABFB36F7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yield </a:t>
            </a:r>
            <a:r>
              <a:rPr lang="zh-CN" altLang="en-US" dirty="0"/>
              <a:t>表达式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5B6D1-ED1E-456C-90DB-875876EE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 </a:t>
            </a:r>
            <a:r>
              <a:rPr lang="en-US" altLang="zh-CN" dirty="0"/>
              <a:t>Generator </a:t>
            </a:r>
            <a:r>
              <a:rPr lang="zh-CN" altLang="en-US" dirty="0"/>
              <a:t>函数返回的遍历器对象，只有调用</a:t>
            </a:r>
            <a:r>
              <a:rPr lang="en-US" altLang="zh-CN" dirty="0"/>
              <a:t>next</a:t>
            </a:r>
            <a:r>
              <a:rPr lang="zh-CN" altLang="en-US" dirty="0"/>
              <a:t>方法才会遍历下一个内部状态，所以其实提供了一种可以暂停执行的函数。</a:t>
            </a:r>
            <a:r>
              <a:rPr lang="en-US" altLang="zh-CN" dirty="0"/>
              <a:t>yield</a:t>
            </a:r>
            <a:r>
              <a:rPr lang="zh-CN" altLang="en-US" dirty="0"/>
              <a:t>表达式就是暂停标志。</a:t>
            </a:r>
          </a:p>
          <a:p>
            <a:r>
              <a:rPr lang="zh-CN" altLang="en-US" dirty="0"/>
              <a:t>遍历器对象的</a:t>
            </a:r>
            <a:r>
              <a:rPr lang="en-US" altLang="zh-CN" dirty="0"/>
              <a:t>next</a:t>
            </a:r>
            <a:r>
              <a:rPr lang="zh-CN" altLang="en-US" dirty="0"/>
              <a:t>方法的运行逻辑如下。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）遇到</a:t>
            </a:r>
            <a:r>
              <a:rPr lang="en-US" altLang="zh-CN" dirty="0"/>
              <a:t>yield</a:t>
            </a:r>
            <a:r>
              <a:rPr lang="zh-CN" altLang="en-US" dirty="0"/>
              <a:t>表达式，就暂停执行后面的操作，并将紧跟在</a:t>
            </a:r>
            <a:r>
              <a:rPr lang="en-US" altLang="zh-CN" dirty="0"/>
              <a:t>yield</a:t>
            </a:r>
            <a:r>
              <a:rPr lang="zh-CN" altLang="en-US" dirty="0"/>
              <a:t>后面的那个表达式的值，作为返回的对象的</a:t>
            </a:r>
            <a:r>
              <a:rPr lang="en-US" altLang="zh-CN" dirty="0"/>
              <a:t>value</a:t>
            </a:r>
            <a:r>
              <a:rPr lang="zh-CN" altLang="en-US" dirty="0"/>
              <a:t>属性值。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）下一次调用</a:t>
            </a:r>
            <a:r>
              <a:rPr lang="en-US" altLang="zh-CN" dirty="0"/>
              <a:t>next</a:t>
            </a:r>
            <a:r>
              <a:rPr lang="zh-CN" altLang="en-US" dirty="0"/>
              <a:t>方法时，再继续往下执行，直到遇到下一个</a:t>
            </a:r>
            <a:r>
              <a:rPr lang="en-US" altLang="zh-CN" dirty="0"/>
              <a:t>yield</a:t>
            </a:r>
            <a:r>
              <a:rPr lang="zh-CN" altLang="en-US" dirty="0"/>
              <a:t>表达式。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）如果没有再遇到新的</a:t>
            </a:r>
            <a:r>
              <a:rPr lang="en-US" altLang="zh-CN" dirty="0"/>
              <a:t>yield</a:t>
            </a:r>
            <a:r>
              <a:rPr lang="zh-CN" altLang="en-US" dirty="0"/>
              <a:t>表达式，就一直运行到函数结束，直到</a:t>
            </a:r>
            <a:r>
              <a:rPr lang="en-US" altLang="zh-CN" dirty="0"/>
              <a:t>return</a:t>
            </a:r>
            <a:r>
              <a:rPr lang="zh-CN" altLang="en-US" dirty="0"/>
              <a:t>语句为止，并将</a:t>
            </a:r>
            <a:r>
              <a:rPr lang="en-US" altLang="zh-CN" dirty="0"/>
              <a:t>return</a:t>
            </a:r>
            <a:r>
              <a:rPr lang="zh-CN" altLang="en-US" dirty="0"/>
              <a:t>语句后面的表达式的值，作为返回的对象的</a:t>
            </a:r>
            <a:r>
              <a:rPr lang="en-US" altLang="zh-CN" dirty="0"/>
              <a:t>value</a:t>
            </a:r>
            <a:r>
              <a:rPr lang="zh-CN" altLang="en-US" dirty="0"/>
              <a:t>属性值。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）如果该函数没有</a:t>
            </a:r>
            <a:r>
              <a:rPr lang="en-US" altLang="zh-CN" dirty="0"/>
              <a:t>return</a:t>
            </a:r>
            <a:r>
              <a:rPr lang="zh-CN" altLang="en-US" dirty="0"/>
              <a:t>语句，则返回的对象的</a:t>
            </a:r>
            <a:r>
              <a:rPr lang="en-US" altLang="zh-CN" dirty="0"/>
              <a:t>value</a:t>
            </a:r>
            <a:r>
              <a:rPr lang="zh-CN" altLang="en-US" dirty="0"/>
              <a:t>属性值为</a:t>
            </a:r>
            <a:r>
              <a:rPr lang="en-US" altLang="zh-CN" dirty="0"/>
              <a:t>undefined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需要注意的是，</a:t>
            </a:r>
            <a:r>
              <a:rPr lang="en-US" altLang="zh-CN" dirty="0"/>
              <a:t>yield</a:t>
            </a:r>
            <a:r>
              <a:rPr lang="zh-CN" altLang="en-US" dirty="0"/>
              <a:t>表达式后面的表达式，只有当调用</a:t>
            </a:r>
            <a:r>
              <a:rPr lang="en-US" altLang="zh-CN" dirty="0"/>
              <a:t>next</a:t>
            </a:r>
            <a:r>
              <a:rPr lang="zh-CN" altLang="en-US" dirty="0"/>
              <a:t>方法、内部指针指向该语句时才会执行，因此等于为 </a:t>
            </a:r>
            <a:r>
              <a:rPr lang="en-US" altLang="zh-CN" dirty="0"/>
              <a:t>JavaScript </a:t>
            </a:r>
            <a:r>
              <a:rPr lang="zh-CN" altLang="en-US" dirty="0"/>
              <a:t>提供了手动的“惰性求值”（</a:t>
            </a:r>
            <a:r>
              <a:rPr lang="en-US" altLang="zh-CN" dirty="0"/>
              <a:t>Lazy Evaluation</a:t>
            </a:r>
            <a:r>
              <a:rPr lang="zh-CN" altLang="en-US" dirty="0"/>
              <a:t>）的语法功能。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58F18F-2540-4475-88F1-B75BA760F724}"/>
              </a:ext>
            </a:extLst>
          </p:cNvPr>
          <p:cNvSpPr/>
          <p:nvPr/>
        </p:nvSpPr>
        <p:spPr>
          <a:xfrm>
            <a:off x="992956" y="57953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function* gen() {</a:t>
            </a:r>
          </a:p>
          <a:p>
            <a:r>
              <a:rPr lang="en-US" altLang="zh-CN" dirty="0"/>
              <a:t>  yield  123 + 456;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19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6FC6C-87EC-4378-A961-86FA1BA8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3B70B-3DA6-4BC7-B2D2-77ED6408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yield</a:t>
            </a:r>
            <a:r>
              <a:rPr lang="zh-CN" altLang="en-US" dirty="0"/>
              <a:t>表达式与</a:t>
            </a:r>
            <a:r>
              <a:rPr lang="en-US" altLang="zh-CN" dirty="0"/>
              <a:t>return</a:t>
            </a:r>
            <a:r>
              <a:rPr lang="zh-CN" altLang="en-US" dirty="0"/>
              <a:t>语句既有相似之处，也有区别。相似之处在于，都能返回紧跟在语句后面的那个表达式的值。区别在于每次遇到</a:t>
            </a:r>
            <a:r>
              <a:rPr lang="en-US" altLang="zh-CN" dirty="0"/>
              <a:t>yield</a:t>
            </a:r>
            <a:r>
              <a:rPr lang="zh-CN" altLang="en-US" dirty="0"/>
              <a:t>，函数暂停执行，下一次再从该位置继续向后执行，而</a:t>
            </a:r>
            <a:r>
              <a:rPr lang="en-US" altLang="zh-CN" dirty="0"/>
              <a:t>return</a:t>
            </a:r>
            <a:r>
              <a:rPr lang="zh-CN" altLang="en-US" dirty="0"/>
              <a:t>语句不具备位置记忆的功能。一个函数里面，只能执行一次（或者说一个）</a:t>
            </a:r>
            <a:r>
              <a:rPr lang="en-US" altLang="zh-CN" dirty="0"/>
              <a:t>return</a:t>
            </a:r>
            <a:r>
              <a:rPr lang="zh-CN" altLang="en-US" dirty="0"/>
              <a:t>语句，但是可以执行多次（或者说多个）</a:t>
            </a:r>
            <a:r>
              <a:rPr lang="en-US" altLang="zh-CN" dirty="0"/>
              <a:t>yield</a:t>
            </a:r>
            <a:r>
              <a:rPr lang="zh-CN" altLang="en-US" dirty="0"/>
              <a:t>表达式。正常函数只能返回一个值，因为只能执行一次</a:t>
            </a:r>
            <a:r>
              <a:rPr lang="en-US" altLang="zh-CN" dirty="0"/>
              <a:t>return</a:t>
            </a:r>
            <a:r>
              <a:rPr lang="zh-CN" altLang="en-US" dirty="0"/>
              <a:t>；</a:t>
            </a:r>
            <a:r>
              <a:rPr lang="en-US" altLang="zh-CN" dirty="0"/>
              <a:t>Generator </a:t>
            </a:r>
            <a:r>
              <a:rPr lang="zh-CN" altLang="en-US" dirty="0"/>
              <a:t>函数可以返回一系列的值，因为可以有任意多个</a:t>
            </a:r>
            <a:r>
              <a:rPr lang="en-US" altLang="zh-CN" dirty="0"/>
              <a:t>yield</a:t>
            </a:r>
            <a:r>
              <a:rPr lang="zh-CN" altLang="en-US" dirty="0"/>
              <a:t>。从另一个角度看，也可以说 </a:t>
            </a:r>
            <a:r>
              <a:rPr lang="en-US" altLang="zh-CN" dirty="0"/>
              <a:t>Generator </a:t>
            </a:r>
            <a:r>
              <a:rPr lang="zh-CN" altLang="en-US" dirty="0"/>
              <a:t>生成了一系列的值，这也就是它的名称的来历（英语中，</a:t>
            </a:r>
            <a:r>
              <a:rPr lang="en-US" altLang="zh-CN" dirty="0"/>
              <a:t>generator </a:t>
            </a:r>
            <a:r>
              <a:rPr lang="zh-CN" altLang="en-US" dirty="0"/>
              <a:t>这个词是“生成器”的意思）。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另外需要注意，</a:t>
            </a:r>
            <a:r>
              <a:rPr lang="en-US" altLang="zh-CN" dirty="0"/>
              <a:t>yield</a:t>
            </a:r>
            <a:r>
              <a:rPr lang="zh-CN" altLang="en-US" dirty="0"/>
              <a:t>表达式只能用在 </a:t>
            </a:r>
            <a:r>
              <a:rPr lang="en-US" altLang="zh-CN" dirty="0"/>
              <a:t>Generator </a:t>
            </a:r>
            <a:r>
              <a:rPr lang="zh-CN" altLang="en-US" dirty="0"/>
              <a:t>函数里面，用在其他地方都会报错。</a:t>
            </a:r>
          </a:p>
        </p:txBody>
      </p:sp>
    </p:spTree>
    <p:extLst>
      <p:ext uri="{BB962C8B-B14F-4D97-AF65-F5344CB8AC3E}">
        <p14:creationId xmlns:p14="http://schemas.microsoft.com/office/powerpoint/2010/main" val="354367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52C6F-004A-403A-BC40-DBFB93BC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FC505-AC6F-40A7-9D7E-2F58AFF7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Generator </a:t>
            </a:r>
            <a:r>
              <a:rPr lang="zh-CN" altLang="en-US" dirty="0"/>
              <a:t>函数可以不用</a:t>
            </a:r>
            <a:r>
              <a:rPr lang="en-US" altLang="zh-CN" dirty="0"/>
              <a:t>yield</a:t>
            </a:r>
            <a:r>
              <a:rPr lang="zh-CN" altLang="en-US" dirty="0"/>
              <a:t>表达式，这时就变成了一个单纯的暂缓执行函数。</a:t>
            </a:r>
            <a:endParaRPr lang="en-US" altLang="zh-CN" dirty="0"/>
          </a:p>
          <a:p>
            <a:r>
              <a:rPr lang="en-US" altLang="zh-CN" dirty="0"/>
              <a:t>function* f() {</a:t>
            </a:r>
          </a:p>
          <a:p>
            <a:r>
              <a:rPr lang="en-US" altLang="zh-CN" dirty="0"/>
              <a:t>  console.log('</a:t>
            </a:r>
            <a:r>
              <a:rPr lang="zh-CN" altLang="en-US" dirty="0"/>
              <a:t>执行了！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var generator = f();</a:t>
            </a:r>
          </a:p>
          <a:p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generator.next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}, 2000);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99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AA701-E4A0-4C4E-A7A6-CFC0C531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 </a:t>
            </a:r>
            <a:r>
              <a:rPr lang="en-US" altLang="zh-CN" dirty="0"/>
              <a:t>Iterator </a:t>
            </a:r>
            <a:r>
              <a:rPr lang="zh-CN" altLang="en-US" dirty="0"/>
              <a:t>接口的关系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1A739-AFFF-4578-84AD-2CD83E8F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任意一个对象的</a:t>
            </a:r>
            <a:r>
              <a:rPr lang="en-US" altLang="zh-CN" dirty="0" err="1"/>
              <a:t>Symbol.iterator</a:t>
            </a:r>
            <a:r>
              <a:rPr lang="zh-CN" altLang="en-US" dirty="0"/>
              <a:t>方法，等于该对象的遍历器生成函数，调用该函数会返回该对象的一个遍历器对象。</a:t>
            </a:r>
          </a:p>
          <a:p>
            <a:endParaRPr lang="zh-CN" altLang="en-US" dirty="0"/>
          </a:p>
          <a:p>
            <a:r>
              <a:rPr lang="zh-CN" altLang="en-US" dirty="0"/>
              <a:t>由于 </a:t>
            </a:r>
            <a:r>
              <a:rPr lang="en-US" altLang="zh-CN" dirty="0"/>
              <a:t>Generator </a:t>
            </a:r>
            <a:r>
              <a:rPr lang="zh-CN" altLang="en-US" dirty="0"/>
              <a:t>函数就是遍历器生成函数，因此可以把 </a:t>
            </a:r>
            <a:r>
              <a:rPr lang="en-US" altLang="zh-CN" dirty="0"/>
              <a:t>Generator </a:t>
            </a:r>
            <a:r>
              <a:rPr lang="zh-CN" altLang="en-US" dirty="0"/>
              <a:t>赋值给对象的</a:t>
            </a:r>
            <a:r>
              <a:rPr lang="en-US" altLang="zh-CN" dirty="0" err="1"/>
              <a:t>Symbol.iterator</a:t>
            </a:r>
            <a:r>
              <a:rPr lang="zh-CN" altLang="en-US" dirty="0"/>
              <a:t>属性，从而使得该对象具有 </a:t>
            </a:r>
            <a:r>
              <a:rPr lang="en-US" altLang="zh-CN" dirty="0"/>
              <a:t>Iterator </a:t>
            </a:r>
            <a:r>
              <a:rPr lang="zh-CN" altLang="en-US" dirty="0"/>
              <a:t>接口。</a:t>
            </a:r>
            <a:endParaRPr lang="en-US" altLang="zh-CN" dirty="0"/>
          </a:p>
          <a:p>
            <a:r>
              <a:rPr lang="en-US" altLang="zh-CN" dirty="0"/>
              <a:t>var </a:t>
            </a:r>
            <a:r>
              <a:rPr lang="en-US" altLang="zh-CN" dirty="0" err="1"/>
              <a:t>myIterable</a:t>
            </a:r>
            <a:r>
              <a:rPr lang="en-US" altLang="zh-CN" dirty="0"/>
              <a:t> = {};</a:t>
            </a:r>
          </a:p>
          <a:p>
            <a:r>
              <a:rPr lang="en-US" altLang="zh-CN" dirty="0" err="1"/>
              <a:t>myIterable</a:t>
            </a:r>
            <a:r>
              <a:rPr lang="en-US" altLang="zh-CN" dirty="0"/>
              <a:t>[</a:t>
            </a:r>
            <a:r>
              <a:rPr lang="en-US" altLang="zh-CN" dirty="0" err="1"/>
              <a:t>Symbol.iterator</a:t>
            </a:r>
            <a:r>
              <a:rPr lang="en-US" altLang="zh-CN" dirty="0"/>
              <a:t>] = function* () {</a:t>
            </a:r>
          </a:p>
          <a:p>
            <a:r>
              <a:rPr lang="en-US" altLang="zh-CN" dirty="0"/>
              <a:t>  yield 1;</a:t>
            </a:r>
          </a:p>
          <a:p>
            <a:r>
              <a:rPr lang="en-US" altLang="zh-CN" dirty="0"/>
              <a:t>  yield 2;</a:t>
            </a:r>
          </a:p>
          <a:p>
            <a:r>
              <a:rPr lang="en-US" altLang="zh-CN" dirty="0"/>
              <a:t>  yield 3;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[...</a:t>
            </a:r>
            <a:r>
              <a:rPr lang="en-US" altLang="zh-CN" dirty="0" err="1"/>
              <a:t>myIterable</a:t>
            </a:r>
            <a:r>
              <a:rPr lang="en-US" altLang="zh-CN" dirty="0"/>
              <a:t>] // [1, 2, 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1276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496BB5F4-9DAD-4B88-916A-6EAE7A490B63}" vid="{7D6B7916-3154-4E20-8E59-9836693137F8}"/>
    </a:ext>
  </a:extLst>
</a:theme>
</file>

<file path=ppt/theme/theme2.xml><?xml version="1.0" encoding="utf-8"?>
<a:theme xmlns:a="http://schemas.openxmlformats.org/drawingml/2006/main" name="1_1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1394</TotalTime>
  <Words>2828</Words>
  <Application>Microsoft Office PowerPoint</Application>
  <PresentationFormat>宽屏</PresentationFormat>
  <Paragraphs>185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Arial</vt:lpstr>
      <vt:lpstr>Verdana</vt:lpstr>
      <vt:lpstr>Wingdings</vt:lpstr>
      <vt:lpstr>主题1</vt:lpstr>
      <vt:lpstr>1_1</vt:lpstr>
      <vt:lpstr>PowerPoint 演示文稿</vt:lpstr>
      <vt:lpstr>基本概念 </vt:lpstr>
      <vt:lpstr>PowerPoint 演示文稿</vt:lpstr>
      <vt:lpstr>PowerPoint 演示文稿</vt:lpstr>
      <vt:lpstr>PowerPoint 演示文稿</vt:lpstr>
      <vt:lpstr>yield 表达式 </vt:lpstr>
      <vt:lpstr>PowerPoint 演示文稿</vt:lpstr>
      <vt:lpstr>PowerPoint 演示文稿</vt:lpstr>
      <vt:lpstr>与 Iterator 接口的关系</vt:lpstr>
      <vt:lpstr>for...of 循环 </vt:lpstr>
      <vt:lpstr>PowerPoint 演示文稿</vt:lpstr>
      <vt:lpstr>next 方法的参数</vt:lpstr>
      <vt:lpstr>应用 </vt:lpstr>
      <vt:lpstr>Generator 函数的异步应用 </vt:lpstr>
      <vt:lpstr>PowerPoint 演示文稿</vt:lpstr>
      <vt:lpstr>PowerPoint 演示文稿</vt:lpstr>
      <vt:lpstr>PowerPoint 演示文稿</vt:lpstr>
      <vt:lpstr>PowerPoint 演示文稿</vt:lpstr>
      <vt:lpstr>async 函数 </vt:lpstr>
      <vt:lpstr>async 函数</vt:lpstr>
      <vt:lpstr>async 函数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YUNPENG ZHENG</dc:creator>
  <cp:lastModifiedBy>YUNPENG ZHENG</cp:lastModifiedBy>
  <cp:revision>42</cp:revision>
  <dcterms:created xsi:type="dcterms:W3CDTF">2019-04-11T08:38:59Z</dcterms:created>
  <dcterms:modified xsi:type="dcterms:W3CDTF">2021-04-01T06:56:07Z</dcterms:modified>
</cp:coreProperties>
</file>