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26"/>
  </p:notesMasterIdLst>
  <p:sldIdLst>
    <p:sldId id="256" r:id="rId4"/>
    <p:sldId id="257" r:id="rId5"/>
    <p:sldId id="258" r:id="rId6"/>
    <p:sldId id="259" r:id="rId7"/>
    <p:sldId id="260" r:id="rId8"/>
    <p:sldId id="261" r:id="rId9"/>
    <p:sldId id="271" r:id="rId10"/>
    <p:sldId id="288" r:id="rId11"/>
    <p:sldId id="272" r:id="rId12"/>
    <p:sldId id="263" r:id="rId13"/>
    <p:sldId id="284" r:id="rId14"/>
    <p:sldId id="285" r:id="rId15"/>
    <p:sldId id="264" r:id="rId16"/>
    <p:sldId id="273" r:id="rId17"/>
    <p:sldId id="265" r:id="rId18"/>
    <p:sldId id="293" r:id="rId19"/>
    <p:sldId id="274" r:id="rId20"/>
    <p:sldId id="292" r:id="rId21"/>
    <p:sldId id="267" r:id="rId22"/>
    <p:sldId id="268" r:id="rId23"/>
    <p:sldId id="269" r:id="rId24"/>
    <p:sldId id="275" r:id="rId25"/>
    <p:sldId id="289" r:id="rId27"/>
    <p:sldId id="290" r:id="rId28"/>
    <p:sldId id="291" r:id="rId29"/>
    <p:sldId id="280" r:id="rId30"/>
    <p:sldId id="276" r:id="rId31"/>
    <p:sldId id="277" r:id="rId32"/>
    <p:sldId id="278" r:id="rId33"/>
    <p:sldId id="279" r:id="rId34"/>
    <p:sldId id="281" r:id="rId35"/>
    <p:sldId id="282" r:id="rId36"/>
    <p:sldId id="283" r:id="rId37"/>
    <p:sldId id="286" r:id="rId38"/>
    <p:sldId id="287"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800" autoAdjust="0"/>
  </p:normalViewPr>
  <p:slideViewPr>
    <p:cSldViewPr snapToGrid="0">
      <p:cViewPr varScale="1">
        <p:scale>
          <a:sx n="77" d="100"/>
          <a:sy n="77" d="100"/>
        </p:scale>
        <p:origin x="86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notesMaster" Target="notesMasters/notes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2C490-DE50-4AC8-BDFB-F361A20ABE4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73921-7A56-4C54-9E11-DF039452269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文件大小小于</a:t>
            </a:r>
            <a:r>
              <a:rPr lang="en-US" altLang="zh-CN" sz="1200" b="0" i="0" kern="1200" dirty="0">
                <a:solidFill>
                  <a:schemeClr val="tx1"/>
                </a:solidFill>
                <a:effectLst/>
                <a:latin typeface="+mn-lt"/>
                <a:ea typeface="+mn-ea"/>
                <a:cs typeface="+mn-cs"/>
              </a:rPr>
              <a:t>limit</a:t>
            </a:r>
            <a:r>
              <a:rPr lang="zh-CN" altLang="en-US" sz="1200" b="0" i="0" kern="1200" dirty="0">
                <a:solidFill>
                  <a:schemeClr val="tx1"/>
                </a:solidFill>
                <a:effectLst/>
                <a:latin typeface="+mn-lt"/>
                <a:ea typeface="+mn-ea"/>
                <a:cs typeface="+mn-cs"/>
              </a:rPr>
              <a:t>参数，</a:t>
            </a:r>
            <a:r>
              <a:rPr lang="en-US" altLang="zh-CN" sz="1200" b="0" i="0" kern="1200" dirty="0" err="1">
                <a:solidFill>
                  <a:schemeClr val="tx1"/>
                </a:solidFill>
                <a:effectLst/>
                <a:latin typeface="+mn-lt"/>
                <a:ea typeface="+mn-ea"/>
                <a:cs typeface="+mn-cs"/>
              </a:rPr>
              <a:t>url</a:t>
            </a:r>
            <a:r>
              <a:rPr lang="en-US" altLang="zh-CN" sz="1200" b="0" i="0" kern="1200" dirty="0">
                <a:solidFill>
                  <a:schemeClr val="tx1"/>
                </a:solidFill>
                <a:effectLst/>
                <a:latin typeface="+mn-lt"/>
                <a:ea typeface="+mn-ea"/>
                <a:cs typeface="+mn-cs"/>
              </a:rPr>
              <a:t>-loader</a:t>
            </a:r>
            <a:r>
              <a:rPr lang="zh-CN" altLang="en-US" sz="1200" b="0" i="0" kern="1200" dirty="0">
                <a:solidFill>
                  <a:schemeClr val="tx1"/>
                </a:solidFill>
                <a:effectLst/>
                <a:latin typeface="+mn-lt"/>
                <a:ea typeface="+mn-ea"/>
                <a:cs typeface="+mn-cs"/>
              </a:rPr>
              <a:t>将会把文件转为</a:t>
            </a:r>
            <a:r>
              <a:rPr lang="en-US" altLang="zh-CN" sz="1200" b="0" i="0" kern="1200" dirty="0" err="1">
                <a:solidFill>
                  <a:schemeClr val="tx1"/>
                </a:solidFill>
                <a:effectLst/>
                <a:latin typeface="+mn-lt"/>
                <a:ea typeface="+mn-ea"/>
                <a:cs typeface="+mn-cs"/>
              </a:rPr>
              <a:t>DataURL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文件大小大于</a:t>
            </a:r>
            <a:r>
              <a:rPr lang="en-US" altLang="zh-CN" sz="1200" b="0" i="0" kern="1200" dirty="0">
                <a:solidFill>
                  <a:schemeClr val="tx1"/>
                </a:solidFill>
                <a:effectLst/>
                <a:latin typeface="+mn-lt"/>
                <a:ea typeface="+mn-ea"/>
                <a:cs typeface="+mn-cs"/>
              </a:rPr>
              <a:t>limit</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url</a:t>
            </a:r>
            <a:r>
              <a:rPr lang="en-US" altLang="zh-CN" sz="1200" b="0" i="0" kern="1200" dirty="0">
                <a:solidFill>
                  <a:schemeClr val="tx1"/>
                </a:solidFill>
                <a:effectLst/>
                <a:latin typeface="+mn-lt"/>
                <a:ea typeface="+mn-ea"/>
                <a:cs typeface="+mn-cs"/>
              </a:rPr>
              <a:t>-loader</a:t>
            </a:r>
            <a:r>
              <a:rPr lang="zh-CN" altLang="en-US" sz="1200" b="0" i="0" kern="1200" dirty="0">
                <a:solidFill>
                  <a:schemeClr val="tx1"/>
                </a:solidFill>
                <a:effectLst/>
                <a:latin typeface="+mn-lt"/>
                <a:ea typeface="+mn-ea"/>
                <a:cs typeface="+mn-cs"/>
              </a:rPr>
              <a:t>会调用</a:t>
            </a:r>
            <a:r>
              <a:rPr lang="en-US" altLang="zh-CN" sz="1200" b="0" i="0" kern="1200" dirty="0">
                <a:solidFill>
                  <a:schemeClr val="tx1"/>
                </a:solidFill>
                <a:effectLst/>
                <a:latin typeface="+mn-lt"/>
                <a:ea typeface="+mn-ea"/>
                <a:cs typeface="+mn-cs"/>
              </a:rPr>
              <a:t>file-loader</a:t>
            </a:r>
            <a:r>
              <a:rPr lang="zh-CN" altLang="en-US" sz="1200" b="0" i="0" kern="1200" dirty="0">
                <a:solidFill>
                  <a:schemeClr val="tx1"/>
                </a:solidFill>
                <a:effectLst/>
                <a:latin typeface="+mn-lt"/>
                <a:ea typeface="+mn-ea"/>
                <a:cs typeface="+mn-cs"/>
              </a:rPr>
              <a:t>进行处理，参数也会直接传给</a:t>
            </a:r>
            <a:r>
              <a:rPr lang="en-US" altLang="zh-CN" sz="1200" b="0" i="0" kern="1200" dirty="0">
                <a:solidFill>
                  <a:schemeClr val="tx1"/>
                </a:solidFill>
                <a:effectLst/>
                <a:latin typeface="+mn-lt"/>
                <a:ea typeface="+mn-ea"/>
                <a:cs typeface="+mn-cs"/>
              </a:rPr>
              <a:t>file-loader</a:t>
            </a:r>
            <a:r>
              <a:rPr lang="zh-CN" altLang="en-US" sz="1200" b="0" i="0" kern="1200" dirty="0">
                <a:solidFill>
                  <a:schemeClr val="tx1"/>
                </a:solidFill>
                <a:effectLst/>
                <a:latin typeface="+mn-lt"/>
                <a:ea typeface="+mn-ea"/>
                <a:cs typeface="+mn-cs"/>
              </a:rPr>
              <a:t>。因此我们只需要安装</a:t>
            </a:r>
            <a:r>
              <a:rPr lang="en-US" altLang="zh-CN" sz="1200" b="0" i="0" kern="1200" dirty="0" err="1">
                <a:solidFill>
                  <a:schemeClr val="tx1"/>
                </a:solidFill>
                <a:effectLst/>
                <a:latin typeface="+mn-lt"/>
                <a:ea typeface="+mn-ea"/>
                <a:cs typeface="+mn-cs"/>
              </a:rPr>
              <a:t>url</a:t>
            </a:r>
            <a:r>
              <a:rPr lang="en-US" altLang="zh-CN" sz="1200" b="0" i="0" kern="1200" dirty="0">
                <a:solidFill>
                  <a:schemeClr val="tx1"/>
                </a:solidFill>
                <a:effectLst/>
                <a:latin typeface="+mn-lt"/>
                <a:ea typeface="+mn-ea"/>
                <a:cs typeface="+mn-cs"/>
              </a:rPr>
              <a:t>-loader</a:t>
            </a:r>
            <a:r>
              <a:rPr lang="zh-CN" altLang="en-US" sz="1200" b="0" i="0" kern="1200" dirty="0">
                <a:solidFill>
                  <a:schemeClr val="tx1"/>
                </a:solidFill>
                <a:effectLst/>
                <a:latin typeface="+mn-lt"/>
                <a:ea typeface="+mn-ea"/>
                <a:cs typeface="+mn-cs"/>
              </a:rPr>
              <a:t>即可。</a:t>
            </a:r>
            <a:r>
              <a:rPr lang="en-US" altLang="zh-CN" sz="1200" b="0" i="0" kern="1200" dirty="0">
                <a:solidFill>
                  <a:schemeClr val="tx1"/>
                </a:solidFill>
                <a:effectLst/>
                <a:latin typeface="+mn-lt"/>
                <a:ea typeface="+mn-ea"/>
                <a:cs typeface="+mn-cs"/>
              </a:rPr>
              <a:t>name</a:t>
            </a:r>
            <a:r>
              <a:rPr lang="zh-CN" altLang="en-US" sz="1200" b="0" i="0" kern="1200" dirty="0">
                <a:solidFill>
                  <a:schemeClr val="tx1"/>
                </a:solidFill>
                <a:effectLst/>
                <a:latin typeface="+mn-lt"/>
                <a:ea typeface="+mn-ea"/>
                <a:cs typeface="+mn-cs"/>
              </a:rPr>
              <a:t>表示输出的文件名规则，如果不添加这个参数，输出的就是默认值：文件哈希。加上</a:t>
            </a:r>
            <a:r>
              <a:rPr lang="en-US" altLang="zh-CN" sz="1200" b="0" i="0" kern="1200" dirty="0">
                <a:solidFill>
                  <a:schemeClr val="tx1"/>
                </a:solidFill>
                <a:effectLst/>
                <a:latin typeface="+mn-lt"/>
                <a:ea typeface="+mn-ea"/>
                <a:cs typeface="+mn-cs"/>
              </a:rPr>
              <a:t>[path]</a:t>
            </a:r>
            <a:r>
              <a:rPr lang="zh-CN" altLang="en-US" sz="1200" b="0" i="0" kern="1200" dirty="0">
                <a:solidFill>
                  <a:schemeClr val="tx1"/>
                </a:solidFill>
                <a:effectLst/>
                <a:latin typeface="+mn-lt"/>
                <a:ea typeface="+mn-ea"/>
                <a:cs typeface="+mn-cs"/>
              </a:rPr>
              <a:t>表示输出文件的相对路径与当前文件相对路径相同，加上</a:t>
            </a:r>
            <a:r>
              <a:rPr lang="en-US" altLang="zh-CN" sz="1200" b="0" i="0" kern="1200" dirty="0">
                <a:solidFill>
                  <a:schemeClr val="tx1"/>
                </a:solidFill>
                <a:effectLst/>
                <a:latin typeface="+mn-lt"/>
                <a:ea typeface="+mn-ea"/>
                <a:cs typeface="+mn-cs"/>
              </a:rPr>
              <a:t>[name].[</a:t>
            </a:r>
            <a:r>
              <a:rPr lang="en-US" altLang="zh-CN" sz="1200" b="0" i="0" kern="1200" dirty="0" err="1">
                <a:solidFill>
                  <a:schemeClr val="tx1"/>
                </a:solidFill>
                <a:effectLst/>
                <a:latin typeface="+mn-lt"/>
                <a:ea typeface="+mn-ea"/>
                <a:cs typeface="+mn-cs"/>
              </a:rPr>
              <a:t>ext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则表示输出文件的名字和扩展名与当前相同。加上</a:t>
            </a:r>
            <a:r>
              <a:rPr lang="en-US" altLang="zh-CN" sz="1200" b="0" i="0" kern="1200" dirty="0">
                <a:solidFill>
                  <a:schemeClr val="tx1"/>
                </a:solidFill>
                <a:effectLst/>
                <a:latin typeface="+mn-lt"/>
                <a:ea typeface="+mn-ea"/>
                <a:cs typeface="+mn-cs"/>
              </a:rPr>
              <a:t>[path]</a:t>
            </a:r>
            <a:r>
              <a:rPr lang="zh-CN" altLang="en-US" sz="1200" b="0" i="0" kern="1200" dirty="0">
                <a:solidFill>
                  <a:schemeClr val="tx1"/>
                </a:solidFill>
                <a:effectLst/>
                <a:latin typeface="+mn-lt"/>
                <a:ea typeface="+mn-ea"/>
                <a:cs typeface="+mn-cs"/>
              </a:rPr>
              <a:t>这个参数后，打包后文件中引用文件的路径也会加上这个相对路径。</a:t>
            </a:r>
            <a:endParaRPr lang="zh-CN" altLang="en-US" dirty="0"/>
          </a:p>
        </p:txBody>
      </p:sp>
      <p:sp>
        <p:nvSpPr>
          <p:cNvPr id="4" name="灯片编号占位符 3"/>
          <p:cNvSpPr>
            <a:spLocks noGrp="1"/>
          </p:cNvSpPr>
          <p:nvPr>
            <p:ph type="sldNum" sz="quarter" idx="10"/>
          </p:nvPr>
        </p:nvSpPr>
        <p:spPr/>
        <p:txBody>
          <a:bodyPr/>
          <a:lstStyle/>
          <a:p>
            <a:fld id="{82C73921-7A56-4C54-9E11-DF039452269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7" descr="未标题-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034" y="257176"/>
            <a:ext cx="201083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990601" y="1773239"/>
            <a:ext cx="103632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1847851" y="3729038"/>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endParaRPr lang="zh-CN" altLang="en-US" dirty="0"/>
          </a:p>
        </p:txBody>
      </p:sp>
      <p:sp>
        <p:nvSpPr>
          <p:cNvPr id="5" name="页脚占位符 3"/>
          <p:cNvSpPr>
            <a:spLocks noGrp="1"/>
          </p:cNvSpPr>
          <p:nvPr>
            <p:ph type="ftr" sz="quarter" idx="10"/>
          </p:nvPr>
        </p:nvSpPr>
        <p:spPr/>
        <p:txBody>
          <a:bodyPr/>
          <a:lstStyle>
            <a:lvl1pPr>
              <a:defRPr/>
            </a:lvl1p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19634" y="928688"/>
            <a:ext cx="2840567" cy="48736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393700" y="347663"/>
            <a:ext cx="8322733" cy="545465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3"/>
          <p:cNvSpPr>
            <a:spLocks noGrp="1"/>
          </p:cNvSpPr>
          <p:nvPr>
            <p:ph type="ftr" sz="quarter" idx="10"/>
          </p:nvPr>
        </p:nvSpPr>
        <p:spPr/>
        <p:txBody>
          <a:bodyPr/>
          <a:lstStyle>
            <a:lvl1pPr>
              <a:defRPr/>
            </a:lvl1p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06400" y="228600"/>
            <a:ext cx="9575800" cy="571500"/>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hasCustomPrompt="1"/>
          </p:nvPr>
        </p:nvSpPr>
        <p:spPr>
          <a:xfrm>
            <a:off x="609600" y="1152526"/>
            <a:ext cx="5384800" cy="52482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152526"/>
            <a:ext cx="5384800" cy="52482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06400" y="171450"/>
            <a:ext cx="9728200" cy="628650"/>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hasCustomPrompt="1"/>
          </p:nvPr>
        </p:nvSpPr>
        <p:spPr>
          <a:xfrm>
            <a:off x="609600" y="1152525"/>
            <a:ext cx="10972800" cy="25479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09600" y="3852864"/>
            <a:ext cx="10972800" cy="254793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7" descr="未标题-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034" y="257176"/>
            <a:ext cx="2010833"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990601" y="1773239"/>
            <a:ext cx="103632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1847851" y="3729038"/>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单击以编辑母版副标题样式</a:t>
            </a:r>
            <a:endParaRPr lang="zh-CN" altLang="en-US" dirty="0"/>
          </a:p>
        </p:txBody>
      </p:sp>
      <p:sp>
        <p:nvSpPr>
          <p:cNvPr id="5" name="页脚占位符 3"/>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Grp="1"/>
          </p:cNvSpPr>
          <p:nvPr>
            <p:ph type="title"/>
          </p:nvPr>
        </p:nvSpPr>
        <p:spPr>
          <a:xfrm>
            <a:off x="603251" y="500063"/>
            <a:ext cx="9474200" cy="647700"/>
          </a:xfrm>
        </p:spPr>
        <p:txBody>
          <a:bodyPr/>
          <a:lstStyle/>
          <a:p>
            <a:r>
              <a:rPr lang="zh-CN" altLang="en-US"/>
              <a:t>单击此处编辑母版标题样式</a:t>
            </a:r>
            <a:endParaRPr lang="zh-CN" altLang="en-US" dirty="0"/>
          </a:p>
        </p:txBody>
      </p:sp>
      <p:sp>
        <p:nvSpPr>
          <p:cNvPr id="9" name="内容占位符 2"/>
          <p:cNvSpPr>
            <a:spLocks noGrp="1"/>
          </p:cNvSpPr>
          <p:nvPr>
            <p:ph idx="1" hasCustomPrompt="1"/>
          </p:nvPr>
        </p:nvSpPr>
        <p:spPr>
          <a:xfrm>
            <a:off x="596901" y="1641475"/>
            <a:ext cx="11366500" cy="43132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1"/>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endParaRPr lang="zh-CN" altLang="en-US"/>
          </a:p>
        </p:txBody>
      </p:sp>
      <p:sp>
        <p:nvSpPr>
          <p:cNvPr id="5" name="页脚占位符 3"/>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8552"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4"/>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599" y="274638"/>
            <a:ext cx="92583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hasCustomPrompt="1"/>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页脚占位符 6"/>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Grp="1"/>
          </p:cNvSpPr>
          <p:nvPr>
            <p:ph type="title"/>
          </p:nvPr>
        </p:nvSpPr>
        <p:spPr>
          <a:xfrm>
            <a:off x="603251" y="500063"/>
            <a:ext cx="9474200" cy="647700"/>
          </a:xfrm>
        </p:spPr>
        <p:txBody>
          <a:bodyPr/>
          <a:lstStyle/>
          <a:p>
            <a:r>
              <a:rPr lang="zh-CN" altLang="en-US"/>
              <a:t>单击此处编辑母版标题样式</a:t>
            </a:r>
            <a:endParaRPr lang="zh-CN" altLang="en-US" dirty="0"/>
          </a:p>
        </p:txBody>
      </p:sp>
      <p:sp>
        <p:nvSpPr>
          <p:cNvPr id="9" name="内容占位符 2"/>
          <p:cNvSpPr>
            <a:spLocks noGrp="1"/>
          </p:cNvSpPr>
          <p:nvPr>
            <p:ph idx="1" hasCustomPrompt="1"/>
          </p:nvPr>
        </p:nvSpPr>
        <p:spPr>
          <a:xfrm>
            <a:off x="596901" y="1641475"/>
            <a:ext cx="11366500" cy="43132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1"/>
          <p:cNvSpPr>
            <a:spLocks noGrp="1"/>
          </p:cNvSpPr>
          <p:nvPr>
            <p:ph type="ftr" sz="quarter" idx="10"/>
          </p:nvPr>
        </p:nvSpPr>
        <p:spPr/>
        <p:txBody>
          <a:bodyPr/>
          <a:lstStyle>
            <a:lvl1pPr>
              <a:defRPr/>
            </a:lvl1p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页脚占位符 2"/>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4766733" y="871539"/>
            <a:ext cx="6815667" cy="5254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文本占位符 3"/>
          <p:cNvSpPr>
            <a:spLocks noGrp="1"/>
          </p:cNvSpPr>
          <p:nvPr>
            <p:ph type="body" sz="half" idx="2" hasCustomPrompt="1"/>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6" name="页脚占位符 4"/>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814388"/>
            <a:ext cx="7363884" cy="39131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6" name="页脚占位符 4"/>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3"/>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8919634" y="928688"/>
            <a:ext cx="2840567" cy="48736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393700" y="347663"/>
            <a:ext cx="8322733" cy="545465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3"/>
          <p:cNvSpPr>
            <a:spLocks noGrp="1"/>
          </p:cNvSpPr>
          <p:nvPr>
            <p:ph type="ftr" sz="quarter" idx="10"/>
          </p:nvPr>
        </p:nvSpPr>
        <p:spPr/>
        <p:txBody>
          <a:bodyPr/>
          <a:lstStyle>
            <a:lvl1pPr>
              <a:defRPr/>
            </a:lvl1pPr>
          </a:lstStyle>
          <a:p>
            <a:pPr>
              <a:defRPr/>
            </a:pPr>
            <a:endParaRPr lang="zh-CN" altLang="en-US">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06400" y="228600"/>
            <a:ext cx="9575800" cy="571500"/>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hasCustomPrompt="1"/>
          </p:nvPr>
        </p:nvSpPr>
        <p:spPr>
          <a:xfrm>
            <a:off x="609600" y="1152526"/>
            <a:ext cx="5384800" cy="52482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97600" y="1152526"/>
            <a:ext cx="5384800" cy="524827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06400" y="171450"/>
            <a:ext cx="9728200" cy="628650"/>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hasCustomPrompt="1"/>
          </p:nvPr>
        </p:nvSpPr>
        <p:spPr>
          <a:xfrm>
            <a:off x="609600" y="1152525"/>
            <a:ext cx="10972800" cy="25479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09600" y="3852864"/>
            <a:ext cx="10972800" cy="2547937"/>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endParaRPr lang="zh-CN" altLang="en-US"/>
          </a:p>
        </p:txBody>
      </p:sp>
      <p:sp>
        <p:nvSpPr>
          <p:cNvPr id="5" name="页脚占位符 3"/>
          <p:cNvSpPr>
            <a:spLocks noGrp="1"/>
          </p:cNvSpPr>
          <p:nvPr>
            <p:ph type="ftr" sz="quarter" idx="10"/>
          </p:nvPr>
        </p:nvSpPr>
        <p:spPr/>
        <p:txBody>
          <a:bodyPr/>
          <a:lstStyle>
            <a:lvl1pPr>
              <a:defRPr/>
            </a:lvl1p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8552"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4"/>
          <p:cNvSpPr>
            <a:spLocks noGrp="1"/>
          </p:cNvSpPr>
          <p:nvPr>
            <p:ph type="ftr" sz="quarter" idx="10"/>
          </p:nvPr>
        </p:nvSpPr>
        <p:spPr/>
        <p:txBody>
          <a:bodyPr/>
          <a:lstStyle>
            <a:lvl1pPr>
              <a:defRPr/>
            </a:lvl1p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599" y="274638"/>
            <a:ext cx="92583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页脚占位符 6"/>
          <p:cNvSpPr>
            <a:spLocks noGrp="1"/>
          </p:cNvSpPr>
          <p:nvPr>
            <p:ph type="ftr" sz="quarter" idx="10"/>
          </p:nvPr>
        </p:nvSpPr>
        <p:spPr/>
        <p:txBody>
          <a:bodyPr/>
          <a:lstStyle>
            <a:lvl1pPr>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页脚占位符 2"/>
          <p:cNvSpPr>
            <a:spLocks noGrp="1"/>
          </p:cNvSpPr>
          <p:nvPr>
            <p:ph type="ftr" sz="quarter" idx="10"/>
          </p:nvPr>
        </p:nvSpPr>
        <p:spPr/>
        <p:txBody>
          <a:bodyPr/>
          <a:lstStyle>
            <a:lvl1pPr>
              <a:defRPr/>
            </a:lvl1p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4766733" y="871539"/>
            <a:ext cx="6815667" cy="5254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文本占位符 3"/>
          <p:cNvSpPr>
            <a:spLocks noGrp="1"/>
          </p:cNvSpPr>
          <p:nvPr>
            <p:ph type="body" sz="half" idx="2" hasCustomPrompt="1"/>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6" name="页脚占位符 4"/>
          <p:cNvSpPr>
            <a:spLocks noGrp="1"/>
          </p:cNvSpPr>
          <p:nvPr>
            <p:ph type="ftr" sz="quarter" idx="10"/>
          </p:nvPr>
        </p:nvSpPr>
        <p:spPr/>
        <p:txBody>
          <a:bodyPr/>
          <a:lstStyle>
            <a:lvl1pPr>
              <a:defRPr/>
            </a:lvl1p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5"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814388"/>
            <a:ext cx="7363884" cy="39131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6" name="页脚占位符 4"/>
          <p:cNvSpPr>
            <a:spLocks noGrp="1"/>
          </p:cNvSpPr>
          <p:nvPr>
            <p:ph type="ftr" sz="quarter" idx="10"/>
          </p:nvPr>
        </p:nvSpPr>
        <p:spPr/>
        <p:txBody>
          <a:bodyPr/>
          <a:lstStyle>
            <a:lvl1pPr>
              <a:defRPr/>
            </a:lvl1p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5" descr="未标题-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1" y="239713"/>
            <a:ext cx="15367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3"/>
          <p:cNvSpPr>
            <a:spLocks noGrp="1"/>
          </p:cNvSpPr>
          <p:nvPr>
            <p:ph type="ftr" sz="quarter" idx="10"/>
          </p:nvPr>
        </p:nvSpPr>
        <p:spPr/>
        <p:txBody>
          <a:bodyPr/>
          <a:lstStyle>
            <a:lvl1pPr>
              <a:defRPr/>
            </a:lvl1p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7" Type="http://schemas.openxmlformats.org/officeDocument/2006/relationships/theme" Target="../theme/theme2.xml"/><Relationship Id="rId16" Type="http://schemas.openxmlformats.org/officeDocument/2006/relationships/image" Target="../media/image5.png"/><Relationship Id="rId15" Type="http://schemas.openxmlformats.org/officeDocument/2006/relationships/image" Target="../media/image4.jpeg"/><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1" y="1489075"/>
            <a:ext cx="113665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endParaRPr lang="en-US" altLang="zh-CN"/>
          </a:p>
        </p:txBody>
      </p:sp>
      <p:sp>
        <p:nvSpPr>
          <p:cNvPr id="1027" name="Rectangle 5"/>
          <p:cNvSpPr>
            <a:spLocks noGrp="1" noChangeArrowheads="1"/>
          </p:cNvSpPr>
          <p:nvPr>
            <p:ph type="ftr" sz="quarter" idx="3"/>
          </p:nvPr>
        </p:nvSpPr>
        <p:spPr bwMode="auto">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ea typeface="+mn-ea"/>
              </a:defRPr>
            </a:lvl1pPr>
          </a:lstStyle>
          <a:p>
            <a:endParaRPr lang="zh-CN" altLang="en-US"/>
          </a:p>
        </p:txBody>
      </p:sp>
      <p:sp>
        <p:nvSpPr>
          <p:cNvPr id="1028" name="Rectangle 7"/>
          <p:cNvSpPr>
            <a:spLocks noGrp="1" noChangeArrowheads="1"/>
          </p:cNvSpPr>
          <p:nvPr>
            <p:ph type="title"/>
          </p:nvPr>
        </p:nvSpPr>
        <p:spPr bwMode="auto">
          <a:xfrm>
            <a:off x="400051" y="347663"/>
            <a:ext cx="9944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endParaRPr lang="en-US" altLang="zh-CN"/>
          </a:p>
        </p:txBody>
      </p:sp>
      <p:sp>
        <p:nvSpPr>
          <p:cNvPr id="1029" name="Rectangle 5"/>
          <p:cNvSpPr>
            <a:spLocks noChangeArrowheads="1"/>
          </p:cNvSpPr>
          <p:nvPr/>
        </p:nvSpPr>
        <p:spPr bwMode="auto">
          <a:xfrm>
            <a:off x="292101" y="6365875"/>
            <a:ext cx="1790700" cy="247650"/>
          </a:xfrm>
          <a:prstGeom prst="rect">
            <a:avLst/>
          </a:prstGeom>
          <a:noFill/>
          <a:ln w="9525">
            <a:noFill/>
            <a:miter lim="800000"/>
          </a:ln>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de-DE" altLang="en-US" sz="1000">
                <a:solidFill>
                  <a:srgbClr val="000000"/>
                </a:solidFill>
                <a:ea typeface="宋体" panose="02010600030101010101" pitchFamily="2" charset="-122"/>
              </a:rPr>
              <a:t>Page </a:t>
            </a:r>
            <a:r>
              <a:rPr lang="de-DE" altLang="en-US" sz="1000">
                <a:solidFill>
                  <a:srgbClr val="000000"/>
                </a:solidFill>
                <a:ea typeface="宋体" panose="02010600030101010101" pitchFamily="2" charset="-122"/>
                <a:sym typeface="Wingdings" panose="05000000000000000000" pitchFamily="2" charset="2"/>
              </a:rPr>
              <a:t></a:t>
            </a:r>
            <a:r>
              <a:rPr lang="de-DE" altLang="en-US" sz="1000">
                <a:solidFill>
                  <a:srgbClr val="000000"/>
                </a:solidFill>
                <a:ea typeface="宋体" panose="02010600030101010101" pitchFamily="2" charset="-122"/>
              </a:rPr>
              <a:t> </a:t>
            </a:r>
            <a:fld id="{ABB6AE30-5A8E-428B-8CE0-34171D4B65A3}" type="slidenum">
              <a:rPr lang="de-DE" altLang="en-US" sz="1000">
                <a:solidFill>
                  <a:srgbClr val="000000"/>
                </a:solidFill>
                <a:ea typeface="宋体" panose="02010600030101010101" pitchFamily="2" charset="-122"/>
              </a:rPr>
            </a:fld>
            <a:endParaRPr lang="de-DE" altLang="en-US" sz="1000">
              <a:solidFill>
                <a:srgbClr val="000000"/>
              </a:solidFill>
              <a:ea typeface="宋体" panose="02010600030101010101" pitchFamily="2" charset="-122"/>
            </a:endParaRPr>
          </a:p>
        </p:txBody>
      </p:sp>
      <p:pic>
        <p:nvPicPr>
          <p:cNvPr id="1030" name="Picture 4" descr="图片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05333" y="6184901"/>
            <a:ext cx="2997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1" fontAlgn="base" hangingPunct="1">
        <a:lnSpc>
          <a:spcPct val="90000"/>
        </a:lnSpc>
        <a:spcBef>
          <a:spcPct val="0"/>
        </a:spcBef>
        <a:spcAft>
          <a:spcPct val="0"/>
        </a:spcAft>
        <a:defRPr sz="2600" b="1">
          <a:solidFill>
            <a:schemeClr val="tx1"/>
          </a:solidFill>
          <a:latin typeface="+mj-lt"/>
          <a:ea typeface="+mj-ea"/>
          <a:cs typeface="+mj-cs"/>
        </a:defRPr>
      </a:lvl1pPr>
      <a:lvl2pPr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9pPr>
    </p:titleStyle>
    <p:bodyStyle>
      <a:lvl1pPr marL="180975" indent="-180975" algn="l" rtl="0" eaLnBrk="1" fontAlgn="base" hangingPunct="1">
        <a:spcBef>
          <a:spcPct val="0"/>
        </a:spcBef>
        <a:spcAft>
          <a:spcPct val="40000"/>
        </a:spcAft>
        <a:buFont typeface="Wingdings" panose="05000000000000000000" pitchFamily="2" charset="2"/>
        <a:buChar char="§"/>
        <a:defRPr sz="2000">
          <a:solidFill>
            <a:schemeClr val="tx1"/>
          </a:solidFill>
          <a:latin typeface="+mn-lt"/>
          <a:ea typeface="+mn-ea"/>
          <a:cs typeface="+mn-cs"/>
        </a:defRPr>
      </a:lvl1pPr>
      <a:lvl2pPr marL="444500" indent="-262255" algn="l" rtl="0" eaLnBrk="1" fontAlgn="base" hangingPunct="1">
        <a:spcBef>
          <a:spcPct val="0"/>
        </a:spcBef>
        <a:spcAft>
          <a:spcPct val="40000"/>
        </a:spcAft>
        <a:buChar char="–"/>
        <a:defRPr sz="2800">
          <a:solidFill>
            <a:schemeClr val="tx1"/>
          </a:solidFill>
          <a:latin typeface="+mn-lt"/>
          <a:cs typeface="+mn-cs"/>
        </a:defRPr>
      </a:lvl2pPr>
      <a:lvl3pPr marL="720725" indent="-274955" algn="l" rtl="0" eaLnBrk="1" fontAlgn="base" hangingPunct="1">
        <a:spcBef>
          <a:spcPct val="0"/>
        </a:spcBef>
        <a:spcAft>
          <a:spcPct val="40000"/>
        </a:spcAft>
        <a:buChar char="•"/>
        <a:defRPr sz="2400">
          <a:solidFill>
            <a:schemeClr val="tx1"/>
          </a:solidFill>
          <a:latin typeface="+mn-lt"/>
          <a:cs typeface="+mn-cs"/>
        </a:defRPr>
      </a:lvl3pPr>
      <a:lvl4pPr marL="987425" indent="-265430" algn="l" rtl="0" eaLnBrk="1" fontAlgn="base" hangingPunct="1">
        <a:spcBef>
          <a:spcPct val="0"/>
        </a:spcBef>
        <a:spcAft>
          <a:spcPct val="40000"/>
        </a:spcAft>
        <a:buChar char="–"/>
        <a:defRPr sz="2000">
          <a:solidFill>
            <a:schemeClr val="tx1"/>
          </a:solidFill>
          <a:latin typeface="+mn-lt"/>
          <a:cs typeface="+mn-cs"/>
        </a:defRPr>
      </a:lvl4pPr>
      <a:lvl5pPr marL="1254125" indent="-265430" algn="l" rtl="0" eaLnBrk="1" fontAlgn="base" hangingPunct="1">
        <a:spcBef>
          <a:spcPct val="0"/>
        </a:spcBef>
        <a:spcAft>
          <a:spcPct val="40000"/>
        </a:spcAft>
        <a:buChar char="»"/>
        <a:defRPr sz="2000">
          <a:solidFill>
            <a:schemeClr val="tx1"/>
          </a:solidFill>
          <a:latin typeface="+mn-lt"/>
          <a:cs typeface="+mn-cs"/>
        </a:defRPr>
      </a:lvl5pPr>
      <a:lvl6pPr marL="1711325" indent="-265430" algn="l" rtl="0" eaLnBrk="1" fontAlgn="base" hangingPunct="1">
        <a:spcBef>
          <a:spcPct val="0"/>
        </a:spcBef>
        <a:spcAft>
          <a:spcPct val="40000"/>
        </a:spcAft>
        <a:buChar char="»"/>
        <a:defRPr sz="2000">
          <a:solidFill>
            <a:schemeClr val="tx1"/>
          </a:solidFill>
          <a:latin typeface="+mn-lt"/>
          <a:cs typeface="+mn-cs"/>
        </a:defRPr>
      </a:lvl6pPr>
      <a:lvl7pPr marL="2168525" indent="-265430" algn="l" rtl="0" eaLnBrk="1" fontAlgn="base" hangingPunct="1">
        <a:spcBef>
          <a:spcPct val="0"/>
        </a:spcBef>
        <a:spcAft>
          <a:spcPct val="40000"/>
        </a:spcAft>
        <a:buChar char="»"/>
        <a:defRPr sz="2000">
          <a:solidFill>
            <a:schemeClr val="tx1"/>
          </a:solidFill>
          <a:latin typeface="+mn-lt"/>
          <a:cs typeface="+mn-cs"/>
        </a:defRPr>
      </a:lvl7pPr>
      <a:lvl8pPr marL="2625725" indent="-265430" algn="l" rtl="0" eaLnBrk="1" fontAlgn="base" hangingPunct="1">
        <a:spcBef>
          <a:spcPct val="0"/>
        </a:spcBef>
        <a:spcAft>
          <a:spcPct val="40000"/>
        </a:spcAft>
        <a:buChar char="»"/>
        <a:defRPr sz="2000">
          <a:solidFill>
            <a:schemeClr val="tx1"/>
          </a:solidFill>
          <a:latin typeface="+mn-lt"/>
          <a:cs typeface="+mn-cs"/>
        </a:defRPr>
      </a:lvl8pPr>
      <a:lvl9pPr marL="3082925" indent="-265430" algn="l" rtl="0" eaLnBrk="1" fontAlgn="base" hangingPunct="1">
        <a:spcBef>
          <a:spcPct val="0"/>
        </a:spcBef>
        <a:spcAft>
          <a:spcPct val="40000"/>
        </a:spcAft>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1" y="1489075"/>
            <a:ext cx="113665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endParaRPr lang="en-US" altLang="zh-CN"/>
          </a:p>
        </p:txBody>
      </p:sp>
      <p:sp>
        <p:nvSpPr>
          <p:cNvPr id="1027" name="Rectangle 5"/>
          <p:cNvSpPr>
            <a:spLocks noGrp="1" noChangeArrowheads="1"/>
          </p:cNvSpPr>
          <p:nvPr>
            <p:ph type="ftr" sz="quarter" idx="3"/>
          </p:nvPr>
        </p:nvSpPr>
        <p:spPr bwMode="auto">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ea typeface="+mn-ea"/>
              </a:defRPr>
            </a:lvl1pPr>
          </a:lstStyle>
          <a:p>
            <a:pPr fontAlgn="base">
              <a:spcBef>
                <a:spcPct val="0"/>
              </a:spcBef>
              <a:spcAft>
                <a:spcPct val="0"/>
              </a:spcAft>
              <a:defRPr/>
            </a:pPr>
            <a:endParaRPr lang="zh-CN" altLang="en-US">
              <a:solidFill>
                <a:srgbClr val="FFFFFF"/>
              </a:solidFill>
            </a:endParaRPr>
          </a:p>
        </p:txBody>
      </p:sp>
      <p:sp>
        <p:nvSpPr>
          <p:cNvPr id="1028" name="Rectangle 7"/>
          <p:cNvSpPr>
            <a:spLocks noGrp="1" noChangeArrowheads="1"/>
          </p:cNvSpPr>
          <p:nvPr>
            <p:ph type="title"/>
          </p:nvPr>
        </p:nvSpPr>
        <p:spPr bwMode="auto">
          <a:xfrm>
            <a:off x="400051" y="347663"/>
            <a:ext cx="99441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lstStyle/>
          <a:p>
            <a:pPr lvl="0"/>
            <a:endParaRPr lang="en-US" altLang="zh-CN"/>
          </a:p>
        </p:txBody>
      </p:sp>
      <p:sp>
        <p:nvSpPr>
          <p:cNvPr id="1029" name="Rectangle 5"/>
          <p:cNvSpPr>
            <a:spLocks noChangeArrowheads="1"/>
          </p:cNvSpPr>
          <p:nvPr/>
        </p:nvSpPr>
        <p:spPr bwMode="auto">
          <a:xfrm>
            <a:off x="292101" y="6365875"/>
            <a:ext cx="1790700" cy="247650"/>
          </a:xfrm>
          <a:prstGeom prst="rect">
            <a:avLst/>
          </a:prstGeom>
          <a:noFill/>
          <a:ln w="9525">
            <a:noFill/>
            <a:miter lim="800000"/>
          </a:ln>
        </p:spPr>
        <p:txBody>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de-DE" altLang="en-US" sz="1000">
                <a:solidFill>
                  <a:srgbClr val="000000"/>
                </a:solidFill>
                <a:ea typeface="宋体" panose="02010600030101010101" pitchFamily="2" charset="-122"/>
              </a:rPr>
              <a:t>Page </a:t>
            </a:r>
            <a:r>
              <a:rPr lang="de-DE" altLang="en-US" sz="1000">
                <a:solidFill>
                  <a:srgbClr val="000000"/>
                </a:solidFill>
                <a:ea typeface="宋体" panose="02010600030101010101" pitchFamily="2" charset="-122"/>
                <a:sym typeface="Wingdings" panose="05000000000000000000" pitchFamily="2" charset="2"/>
              </a:rPr>
              <a:t></a:t>
            </a:r>
            <a:r>
              <a:rPr lang="de-DE" altLang="en-US" sz="1000">
                <a:solidFill>
                  <a:srgbClr val="000000"/>
                </a:solidFill>
                <a:ea typeface="宋体" panose="02010600030101010101" pitchFamily="2" charset="-122"/>
              </a:rPr>
              <a:t> </a:t>
            </a:r>
            <a:fld id="{ABB6AE30-5A8E-428B-8CE0-34171D4B65A3}" type="slidenum">
              <a:rPr lang="de-DE" altLang="en-US" sz="1000">
                <a:solidFill>
                  <a:srgbClr val="000000"/>
                </a:solidFill>
                <a:ea typeface="宋体" panose="02010600030101010101" pitchFamily="2" charset="-122"/>
              </a:rPr>
            </a:fld>
            <a:endParaRPr lang="de-DE" altLang="en-US" sz="1000">
              <a:solidFill>
                <a:srgbClr val="000000"/>
              </a:solidFill>
              <a:ea typeface="宋体" panose="02010600030101010101" pitchFamily="2" charset="-122"/>
            </a:endParaRPr>
          </a:p>
        </p:txBody>
      </p:sp>
      <p:pic>
        <p:nvPicPr>
          <p:cNvPr id="1030" name="Picture 4" descr="图片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05333" y="6184901"/>
            <a:ext cx="2997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rtl="0" eaLnBrk="1" fontAlgn="base" hangingPunct="1">
        <a:lnSpc>
          <a:spcPct val="90000"/>
        </a:lnSpc>
        <a:spcBef>
          <a:spcPct val="0"/>
        </a:spcBef>
        <a:spcAft>
          <a:spcPct val="0"/>
        </a:spcAft>
        <a:defRPr sz="2600" b="1">
          <a:solidFill>
            <a:schemeClr val="tx1"/>
          </a:solidFill>
          <a:latin typeface="+mj-lt"/>
          <a:ea typeface="+mj-ea"/>
          <a:cs typeface="+mj-cs"/>
        </a:defRPr>
      </a:lvl1pPr>
      <a:lvl2pPr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2600" b="1">
          <a:solidFill>
            <a:schemeClr val="tx1"/>
          </a:solidFill>
          <a:latin typeface="Arial" panose="020B0604020202020204" pitchFamily="34" charset="0"/>
          <a:cs typeface="Arial" panose="020B0604020202020204" pitchFamily="34" charset="0"/>
        </a:defRPr>
      </a:lvl9pPr>
    </p:titleStyle>
    <p:bodyStyle>
      <a:lvl1pPr marL="180975" indent="-180975" algn="l" rtl="0" eaLnBrk="1" fontAlgn="base" hangingPunct="1">
        <a:spcBef>
          <a:spcPct val="0"/>
        </a:spcBef>
        <a:spcAft>
          <a:spcPct val="40000"/>
        </a:spcAft>
        <a:buFont typeface="Wingdings" panose="05000000000000000000" pitchFamily="2" charset="2"/>
        <a:buChar char="§"/>
        <a:defRPr sz="2000">
          <a:solidFill>
            <a:schemeClr val="tx1"/>
          </a:solidFill>
          <a:latin typeface="+mn-lt"/>
          <a:ea typeface="+mn-ea"/>
          <a:cs typeface="+mn-cs"/>
        </a:defRPr>
      </a:lvl1pPr>
      <a:lvl2pPr marL="444500" indent="-262255" algn="l" rtl="0" eaLnBrk="1" fontAlgn="base" hangingPunct="1">
        <a:spcBef>
          <a:spcPct val="0"/>
        </a:spcBef>
        <a:spcAft>
          <a:spcPct val="40000"/>
        </a:spcAft>
        <a:buChar char="–"/>
        <a:defRPr sz="2800">
          <a:solidFill>
            <a:schemeClr val="tx1"/>
          </a:solidFill>
          <a:latin typeface="+mn-lt"/>
          <a:cs typeface="+mn-cs"/>
        </a:defRPr>
      </a:lvl2pPr>
      <a:lvl3pPr marL="720725" indent="-274955" algn="l" rtl="0" eaLnBrk="1" fontAlgn="base" hangingPunct="1">
        <a:spcBef>
          <a:spcPct val="0"/>
        </a:spcBef>
        <a:spcAft>
          <a:spcPct val="40000"/>
        </a:spcAft>
        <a:buChar char="•"/>
        <a:defRPr sz="2400">
          <a:solidFill>
            <a:schemeClr val="tx1"/>
          </a:solidFill>
          <a:latin typeface="+mn-lt"/>
          <a:cs typeface="+mn-cs"/>
        </a:defRPr>
      </a:lvl3pPr>
      <a:lvl4pPr marL="987425" indent="-265430" algn="l" rtl="0" eaLnBrk="1" fontAlgn="base" hangingPunct="1">
        <a:spcBef>
          <a:spcPct val="0"/>
        </a:spcBef>
        <a:spcAft>
          <a:spcPct val="40000"/>
        </a:spcAft>
        <a:buChar char="–"/>
        <a:defRPr sz="2000">
          <a:solidFill>
            <a:schemeClr val="tx1"/>
          </a:solidFill>
          <a:latin typeface="+mn-lt"/>
          <a:cs typeface="+mn-cs"/>
        </a:defRPr>
      </a:lvl4pPr>
      <a:lvl5pPr marL="1254125" indent="-265430" algn="l" rtl="0" eaLnBrk="1" fontAlgn="base" hangingPunct="1">
        <a:spcBef>
          <a:spcPct val="0"/>
        </a:spcBef>
        <a:spcAft>
          <a:spcPct val="40000"/>
        </a:spcAft>
        <a:buChar char="»"/>
        <a:defRPr sz="2000">
          <a:solidFill>
            <a:schemeClr val="tx1"/>
          </a:solidFill>
          <a:latin typeface="+mn-lt"/>
          <a:cs typeface="+mn-cs"/>
        </a:defRPr>
      </a:lvl5pPr>
      <a:lvl6pPr marL="1711325" indent="-265430" algn="l" rtl="0" eaLnBrk="1" fontAlgn="base" hangingPunct="1">
        <a:spcBef>
          <a:spcPct val="0"/>
        </a:spcBef>
        <a:spcAft>
          <a:spcPct val="40000"/>
        </a:spcAft>
        <a:buChar char="»"/>
        <a:defRPr sz="2000">
          <a:solidFill>
            <a:schemeClr val="tx1"/>
          </a:solidFill>
          <a:latin typeface="+mn-lt"/>
          <a:cs typeface="+mn-cs"/>
        </a:defRPr>
      </a:lvl6pPr>
      <a:lvl7pPr marL="2168525" indent="-265430" algn="l" rtl="0" eaLnBrk="1" fontAlgn="base" hangingPunct="1">
        <a:spcBef>
          <a:spcPct val="0"/>
        </a:spcBef>
        <a:spcAft>
          <a:spcPct val="40000"/>
        </a:spcAft>
        <a:buChar char="»"/>
        <a:defRPr sz="2000">
          <a:solidFill>
            <a:schemeClr val="tx1"/>
          </a:solidFill>
          <a:latin typeface="+mn-lt"/>
          <a:cs typeface="+mn-cs"/>
        </a:defRPr>
      </a:lvl7pPr>
      <a:lvl8pPr marL="2625725" indent="-265430" algn="l" rtl="0" eaLnBrk="1" fontAlgn="base" hangingPunct="1">
        <a:spcBef>
          <a:spcPct val="0"/>
        </a:spcBef>
        <a:spcAft>
          <a:spcPct val="40000"/>
        </a:spcAft>
        <a:buChar char="»"/>
        <a:defRPr sz="2000">
          <a:solidFill>
            <a:schemeClr val="tx1"/>
          </a:solidFill>
          <a:latin typeface="+mn-lt"/>
          <a:cs typeface="+mn-cs"/>
        </a:defRPr>
      </a:lvl8pPr>
      <a:lvl9pPr marL="3082925" indent="-265430" algn="l" rtl="0" eaLnBrk="1" fontAlgn="base" hangingPunct="1">
        <a:spcBef>
          <a:spcPct val="0"/>
        </a:spcBef>
        <a:spcAft>
          <a:spcPct val="40000"/>
        </a:spcAft>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r>
              <a:rPr lang="en-US" altLang="zh-CN" dirty="0" err="1"/>
              <a:t>Webpack</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Webpack</a:t>
            </a:r>
            <a:r>
              <a:rPr lang="zh-CN" altLang="en-US" dirty="0"/>
              <a:t>配置</a:t>
            </a:r>
            <a:endParaRPr lang="zh-CN" altLang="en-US" dirty="0"/>
          </a:p>
        </p:txBody>
      </p:sp>
      <p:sp>
        <p:nvSpPr>
          <p:cNvPr id="3" name="内容占位符 2"/>
          <p:cNvSpPr>
            <a:spLocks noGrp="1"/>
          </p:cNvSpPr>
          <p:nvPr>
            <p:ph idx="1"/>
          </p:nvPr>
        </p:nvSpPr>
        <p:spPr/>
        <p:txBody>
          <a:bodyPr/>
          <a:lstStyle/>
          <a:p>
            <a:r>
              <a:rPr lang="en-US" altLang="zh-CN" dirty="0"/>
              <a:t>3.</a:t>
            </a:r>
            <a:r>
              <a:rPr lang="zh-CN" altLang="en-US" dirty="0"/>
              <a:t> 在</a:t>
            </a:r>
            <a:r>
              <a:rPr lang="en-US" altLang="zh-CN" dirty="0"/>
              <a:t>index.html</a:t>
            </a:r>
            <a:r>
              <a:rPr lang="zh-CN" altLang="en-US" dirty="0"/>
              <a:t>文件中调用</a:t>
            </a:r>
            <a:r>
              <a:rPr lang="en-US" altLang="zh-CN" dirty="0"/>
              <a:t>bundle.js</a:t>
            </a:r>
            <a:r>
              <a:rPr lang="zh-CN" altLang="en-US" dirty="0"/>
              <a:t>。在浏览器中运行，就可以调用</a:t>
            </a:r>
            <a:r>
              <a:rPr lang="en-US" altLang="zh-CN" dirty="0" err="1"/>
              <a:t>webpack</a:t>
            </a:r>
            <a:r>
              <a:rPr lang="zh-CN" altLang="en-US" dirty="0"/>
              <a:t>构建的</a:t>
            </a:r>
            <a:r>
              <a:rPr lang="en-US" altLang="zh-CN" dirty="0" err="1"/>
              <a:t>js</a:t>
            </a:r>
            <a:r>
              <a:rPr lang="zh-CN" altLang="en-US" dirty="0"/>
              <a:t>文件</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JS</a:t>
            </a:r>
            <a:r>
              <a:rPr lang="zh-CN" altLang="en-US" dirty="0"/>
              <a:t>多入口</a:t>
            </a:r>
            <a:r>
              <a:rPr lang="en-US" altLang="zh-CN" dirty="0"/>
              <a:t>(</a:t>
            </a:r>
            <a:r>
              <a:rPr lang="zh-CN" altLang="en-US" dirty="0"/>
              <a:t>打包到一起</a:t>
            </a:r>
            <a:r>
              <a:rPr lang="en-US" altLang="zh-CN" dirty="0"/>
              <a:t>,</a:t>
            </a:r>
            <a:r>
              <a:rPr lang="zh-CN" altLang="en-US" dirty="0"/>
              <a:t>也就是多对一打包</a:t>
            </a:r>
            <a:r>
              <a:rPr lang="en-US" altLang="zh-CN" dirty="0"/>
              <a:t>)</a:t>
            </a:r>
            <a:endParaRPr lang="zh-CN" altLang="en-US" dirty="0"/>
          </a:p>
        </p:txBody>
      </p:sp>
      <p:sp>
        <p:nvSpPr>
          <p:cNvPr id="3" name="内容占位符 2"/>
          <p:cNvSpPr>
            <a:spLocks noGrp="1"/>
          </p:cNvSpPr>
          <p:nvPr>
            <p:ph idx="1"/>
          </p:nvPr>
        </p:nvSpPr>
        <p:spPr/>
        <p:txBody>
          <a:bodyPr/>
          <a:lstStyle/>
          <a:p>
            <a:r>
              <a:rPr lang="en-US" altLang="zh-CN" dirty="0" err="1"/>
              <a:t>webpack.config.js,entry</a:t>
            </a:r>
            <a:r>
              <a:rPr lang="zh-CN" altLang="en-US" dirty="0"/>
              <a:t>入口是支持数组的</a:t>
            </a:r>
            <a:r>
              <a:rPr lang="en-US" altLang="zh-CN" dirty="0"/>
              <a:t>,</a:t>
            </a:r>
            <a:r>
              <a:rPr lang="zh-CN" altLang="en-US" dirty="0"/>
              <a:t>而且打包是按数组由前向后打包的。</a:t>
            </a:r>
            <a:endParaRPr lang="en-US" altLang="zh-CN" dirty="0"/>
          </a:p>
          <a:p>
            <a:endParaRPr lang="en-US" altLang="zh-CN" dirty="0"/>
          </a:p>
          <a:p>
            <a:r>
              <a:rPr lang="en-US" altLang="zh-CN" dirty="0" err="1"/>
              <a:t>const</a:t>
            </a:r>
            <a:r>
              <a:rPr lang="en-US" altLang="zh-CN" dirty="0"/>
              <a:t> path = require('path');</a:t>
            </a:r>
            <a:endParaRPr lang="en-US" altLang="zh-CN" dirty="0"/>
          </a:p>
          <a:p>
            <a:r>
              <a:rPr lang="en-US" altLang="zh-CN" dirty="0" err="1"/>
              <a:t>module.exports</a:t>
            </a:r>
            <a:r>
              <a:rPr lang="en-US" altLang="zh-CN" dirty="0"/>
              <a:t> = {</a:t>
            </a:r>
            <a:endParaRPr lang="en-US" altLang="zh-CN" dirty="0"/>
          </a:p>
          <a:p>
            <a:r>
              <a:rPr lang="en-US" altLang="zh-CN" dirty="0"/>
              <a:t>    entry:['./</a:t>
            </a:r>
            <a:r>
              <a:rPr lang="en-US" altLang="zh-CN" dirty="0" err="1"/>
              <a:t>src</a:t>
            </a:r>
            <a:r>
              <a:rPr lang="en-US" altLang="zh-CN" dirty="0"/>
              <a:t>/index.js','./</a:t>
            </a:r>
            <a:r>
              <a:rPr lang="en-US" altLang="zh-CN" dirty="0" err="1"/>
              <a:t>src</a:t>
            </a:r>
            <a:r>
              <a:rPr lang="en-US" altLang="zh-CN" dirty="0"/>
              <a:t>/index2.js'],</a:t>
            </a:r>
            <a:endParaRPr lang="en-US" altLang="zh-CN" dirty="0"/>
          </a:p>
          <a:p>
            <a:r>
              <a:rPr lang="en-US" altLang="zh-CN" dirty="0"/>
              <a:t>    output:{</a:t>
            </a:r>
            <a:endParaRPr lang="en-US" altLang="zh-CN" dirty="0"/>
          </a:p>
          <a:p>
            <a:r>
              <a:rPr lang="en-US" altLang="zh-CN" dirty="0"/>
              <a:t>        </a:t>
            </a:r>
            <a:r>
              <a:rPr lang="en-US" altLang="zh-CN" dirty="0" err="1"/>
              <a:t>path:path.resolve</a:t>
            </a:r>
            <a:r>
              <a:rPr lang="en-US" altLang="zh-CN" dirty="0"/>
              <a:t>(__</a:t>
            </a:r>
            <a:r>
              <a:rPr lang="en-US" altLang="zh-CN" dirty="0" err="1"/>
              <a:t>dirname</a:t>
            </a:r>
            <a:r>
              <a:rPr lang="en-US" altLang="zh-CN" dirty="0"/>
              <a:t>,'</a:t>
            </a:r>
            <a:r>
              <a:rPr lang="en-US" altLang="zh-CN" dirty="0" err="1"/>
              <a:t>dist</a:t>
            </a:r>
            <a:r>
              <a:rPr lang="en-US" altLang="zh-CN" dirty="0"/>
              <a:t>'),</a:t>
            </a:r>
            <a:endParaRPr lang="en-US" altLang="zh-CN" dirty="0"/>
          </a:p>
          <a:p>
            <a:r>
              <a:rPr lang="en-US" altLang="zh-CN" dirty="0"/>
              <a:t>        </a:t>
            </a:r>
            <a:r>
              <a:rPr lang="en-US" altLang="zh-CN" dirty="0" err="1"/>
              <a:t>filename:'bundle.js</a:t>
            </a:r>
            <a:r>
              <a:rPr lang="en-US" altLang="zh-CN" dirty="0"/>
              <a:t>' //</a:t>
            </a:r>
            <a:r>
              <a:rPr lang="zh-CN" altLang="en-US" dirty="0"/>
              <a:t>名字可以随便起</a:t>
            </a:r>
            <a:endParaRPr lang="zh-CN" altLang="en-US" dirty="0"/>
          </a:p>
          <a:p>
            <a:r>
              <a:rPr lang="zh-CN" altLang="en-US" dirty="0"/>
              <a:t>    </a:t>
            </a:r>
            <a:r>
              <a:rPr lang="en-US" altLang="zh-CN" dirty="0"/>
              <a:t>}</a:t>
            </a:r>
            <a:endParaRPr lang="en-US" altLang="zh-CN" dirty="0"/>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JS</a:t>
            </a:r>
            <a:r>
              <a:rPr lang="zh-CN" altLang="en-US" dirty="0"/>
              <a:t>多入口多出口（也就是多对多的实现）</a:t>
            </a:r>
            <a:endParaRPr lang="zh-CN" altLang="en-US" dirty="0"/>
          </a:p>
        </p:txBody>
      </p:sp>
      <p:sp>
        <p:nvSpPr>
          <p:cNvPr id="3" name="内容占位符 2"/>
          <p:cNvSpPr>
            <a:spLocks noGrp="1"/>
          </p:cNvSpPr>
          <p:nvPr>
            <p:ph idx="1"/>
          </p:nvPr>
        </p:nvSpPr>
        <p:spPr/>
        <p:txBody>
          <a:bodyPr/>
          <a:lstStyle/>
          <a:p>
            <a:r>
              <a:rPr lang="en-US" altLang="zh-CN" dirty="0" err="1"/>
              <a:t>const</a:t>
            </a:r>
            <a:r>
              <a:rPr lang="en-US" altLang="zh-CN" dirty="0"/>
              <a:t> path = require('path');</a:t>
            </a:r>
            <a:endParaRPr lang="en-US" altLang="zh-CN" dirty="0"/>
          </a:p>
          <a:p>
            <a:r>
              <a:rPr lang="en-US" altLang="zh-CN" dirty="0" err="1"/>
              <a:t>module.exports</a:t>
            </a:r>
            <a:r>
              <a:rPr lang="en-US" altLang="zh-CN" dirty="0"/>
              <a:t> = {</a:t>
            </a:r>
            <a:endParaRPr lang="en-US" altLang="zh-CN" dirty="0"/>
          </a:p>
          <a:p>
            <a:r>
              <a:rPr lang="en-US" altLang="zh-CN" dirty="0"/>
              <a:t>    entry:{            //entry</a:t>
            </a:r>
            <a:r>
              <a:rPr lang="zh-CN" altLang="en-US" dirty="0"/>
              <a:t>入口文件支持</a:t>
            </a:r>
            <a:r>
              <a:rPr lang="en-US" altLang="zh-CN" dirty="0" err="1"/>
              <a:t>json</a:t>
            </a:r>
            <a:r>
              <a:rPr lang="zh-CN" altLang="en-US" dirty="0"/>
              <a:t>的形式</a:t>
            </a:r>
            <a:endParaRPr lang="zh-CN" altLang="en-US" dirty="0"/>
          </a:p>
          <a:p>
            <a:r>
              <a:rPr lang="zh-CN" altLang="en-US" dirty="0"/>
              <a:t>        </a:t>
            </a:r>
            <a:r>
              <a:rPr lang="en-US" altLang="zh-CN" dirty="0"/>
              <a:t>index: './</a:t>
            </a:r>
            <a:r>
              <a:rPr lang="en-US" altLang="zh-CN" dirty="0" err="1"/>
              <a:t>src</a:t>
            </a:r>
            <a:r>
              <a:rPr lang="en-US" altLang="zh-CN" dirty="0"/>
              <a:t>/index.js',</a:t>
            </a:r>
            <a:endParaRPr lang="en-US" altLang="zh-CN" dirty="0"/>
          </a:p>
          <a:p>
            <a:r>
              <a:rPr lang="en-US" altLang="zh-CN" dirty="0"/>
              <a:t>        index2: './</a:t>
            </a:r>
            <a:r>
              <a:rPr lang="en-US" altLang="zh-CN" dirty="0" err="1"/>
              <a:t>src</a:t>
            </a:r>
            <a:r>
              <a:rPr lang="en-US" altLang="zh-CN" dirty="0"/>
              <a:t>/index2.js'</a:t>
            </a:r>
            <a:endParaRPr lang="en-US" altLang="zh-CN" dirty="0"/>
          </a:p>
          <a:p>
            <a:r>
              <a:rPr lang="en-US" altLang="zh-CN" dirty="0"/>
              <a:t>    }, </a:t>
            </a:r>
            <a:endParaRPr lang="en-US" altLang="zh-CN" dirty="0"/>
          </a:p>
          <a:p>
            <a:r>
              <a:rPr lang="en-US" altLang="zh-CN" dirty="0"/>
              <a:t>    output:{</a:t>
            </a:r>
            <a:endParaRPr lang="en-US" altLang="zh-CN" dirty="0"/>
          </a:p>
          <a:p>
            <a:r>
              <a:rPr lang="en-US" altLang="zh-CN" dirty="0"/>
              <a:t>        </a:t>
            </a:r>
            <a:r>
              <a:rPr lang="en-US" altLang="zh-CN" dirty="0" err="1"/>
              <a:t>path:path.resolve</a:t>
            </a:r>
            <a:r>
              <a:rPr lang="en-US" altLang="zh-CN" dirty="0"/>
              <a:t>(__</a:t>
            </a:r>
            <a:r>
              <a:rPr lang="en-US" altLang="zh-CN" dirty="0" err="1"/>
              <a:t>dirname</a:t>
            </a:r>
            <a:r>
              <a:rPr lang="en-US" altLang="zh-CN" dirty="0"/>
              <a:t>,'</a:t>
            </a:r>
            <a:r>
              <a:rPr lang="en-US" altLang="zh-CN" dirty="0" err="1"/>
              <a:t>dist</a:t>
            </a:r>
            <a:r>
              <a:rPr lang="en-US" altLang="zh-CN" dirty="0"/>
              <a:t>’),</a:t>
            </a:r>
            <a:endParaRPr lang="en-US" altLang="zh-CN" dirty="0"/>
          </a:p>
          <a:p>
            <a:r>
              <a:rPr lang="en-US" altLang="zh-CN" dirty="0"/>
              <a:t>        filename:'[name]-main.js' </a:t>
            </a:r>
            <a:endParaRPr lang="en-US" altLang="zh-CN" dirty="0"/>
          </a:p>
          <a:p>
            <a:r>
              <a:rPr lang="en-US" altLang="zh-CN" dirty="0"/>
              <a:t>    }</a:t>
            </a:r>
            <a:endParaRPr lang="en-US" altLang="zh-CN" dirty="0"/>
          </a:p>
          <a:p>
            <a:r>
              <a:rPr lang="en-US" altLang="zh-CN" dirty="0"/>
              <a:t>}</a:t>
            </a:r>
            <a:endParaRPr lang="en-US" altLang="zh-CN" dirty="0"/>
          </a:p>
          <a:p>
            <a:endParaRPr lang="zh-CN" altLang="en-US" dirty="0"/>
          </a:p>
        </p:txBody>
      </p:sp>
      <p:sp>
        <p:nvSpPr>
          <p:cNvPr id="4" name="矩形 3"/>
          <p:cNvSpPr/>
          <p:nvPr/>
        </p:nvSpPr>
        <p:spPr>
          <a:xfrm>
            <a:off x="5761703" y="4631274"/>
            <a:ext cx="5830529" cy="1015663"/>
          </a:xfrm>
          <a:prstGeom prst="rect">
            <a:avLst/>
          </a:prstGeom>
        </p:spPr>
        <p:txBody>
          <a:bodyPr wrap="square">
            <a:spAutoFit/>
          </a:bodyPr>
          <a:lstStyle/>
          <a:p>
            <a:r>
              <a:rPr lang="en-US" altLang="zh-CN" sz="2000" dirty="0"/>
              <a:t>//filename</a:t>
            </a:r>
            <a:r>
              <a:rPr lang="zh-CN" altLang="en-US" sz="2000" dirty="0"/>
              <a:t>前面我们可以使用一个变量</a:t>
            </a:r>
            <a:r>
              <a:rPr lang="en-US" altLang="zh-CN" sz="2000" dirty="0"/>
              <a:t>[name],</a:t>
            </a:r>
            <a:r>
              <a:rPr lang="zh-CN" altLang="en-US" sz="2000" dirty="0"/>
              <a:t>这个就表示获取</a:t>
            </a:r>
            <a:r>
              <a:rPr lang="en-US" altLang="zh-CN" sz="2000" dirty="0"/>
              <a:t>entry</a:t>
            </a:r>
            <a:r>
              <a:rPr lang="zh-CN" altLang="en-US" sz="2000" dirty="0"/>
              <a:t>里面的</a:t>
            </a:r>
            <a:r>
              <a:rPr lang="en-US" altLang="zh-CN" sz="2000" dirty="0"/>
              <a:t>key</a:t>
            </a:r>
            <a:r>
              <a:rPr lang="zh-CN" altLang="en-US" sz="2000" dirty="0"/>
              <a:t>作为文件名加在前面</a:t>
            </a:r>
            <a:endParaRPr lang="zh-CN" altLang="en-US" sz="2000" dirty="0"/>
          </a:p>
          <a:p>
            <a:r>
              <a:rPr lang="en-US" altLang="zh-CN" sz="2000" dirty="0"/>
              <a:t>//</a:t>
            </a:r>
            <a:r>
              <a:rPr lang="zh-CN" altLang="en-US" sz="2000" dirty="0"/>
              <a:t>打出来是</a:t>
            </a:r>
            <a:r>
              <a:rPr lang="en-US" altLang="zh-CN" sz="2000" dirty="0"/>
              <a:t>index-bundle.js</a:t>
            </a:r>
            <a:r>
              <a:rPr lang="zh-CN" altLang="en-US" sz="2000" dirty="0"/>
              <a:t>和</a:t>
            </a:r>
            <a:r>
              <a:rPr lang="en-US" altLang="zh-CN" sz="2000" dirty="0"/>
              <a:t>index2-bundle.js</a:t>
            </a:r>
            <a:endParaRPr lang="en-US" altLang="zh-C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webpack</a:t>
            </a:r>
            <a:r>
              <a:rPr lang="en-US" altLang="zh-CN" dirty="0"/>
              <a:t>-dev-server</a:t>
            </a:r>
            <a:r>
              <a:rPr lang="zh-CN" altLang="en-US" dirty="0"/>
              <a:t>服务</a:t>
            </a:r>
            <a:endParaRPr lang="zh-CN" altLang="en-US" dirty="0"/>
          </a:p>
        </p:txBody>
      </p:sp>
      <p:sp>
        <p:nvSpPr>
          <p:cNvPr id="3" name="内容占位符 2"/>
          <p:cNvSpPr>
            <a:spLocks noGrp="1"/>
          </p:cNvSpPr>
          <p:nvPr>
            <p:ph idx="1"/>
          </p:nvPr>
        </p:nvSpPr>
        <p:spPr/>
        <p:txBody>
          <a:bodyPr/>
          <a:lstStyle/>
          <a:p>
            <a:r>
              <a:rPr lang="zh-CN" altLang="en-US" dirty="0"/>
              <a:t>在 </a:t>
            </a:r>
            <a:r>
              <a:rPr lang="en-US" altLang="zh-CN" dirty="0"/>
              <a:t>html </a:t>
            </a:r>
            <a:r>
              <a:rPr lang="zh-CN" altLang="en-US" dirty="0"/>
              <a:t>文件中引用 </a:t>
            </a:r>
            <a:r>
              <a:rPr lang="en-US" altLang="zh-CN" dirty="0"/>
              <a:t>bundle.js </a:t>
            </a:r>
            <a:r>
              <a:rPr lang="zh-CN" altLang="en-US" dirty="0"/>
              <a:t>文件后，我们有几个问题需要解决。</a:t>
            </a:r>
            <a:endParaRPr lang="zh-CN" altLang="en-US" dirty="0"/>
          </a:p>
          <a:p>
            <a:r>
              <a:rPr lang="en-US" altLang="zh-CN" dirty="0"/>
              <a:t>main.js </a:t>
            </a:r>
            <a:r>
              <a:rPr lang="zh-CN" altLang="en-US" dirty="0"/>
              <a:t>或它所引用的模块的变化如何通知 </a:t>
            </a:r>
            <a:r>
              <a:rPr lang="en-US" altLang="zh-CN" dirty="0" err="1"/>
              <a:t>webpack</a:t>
            </a:r>
            <a:r>
              <a:rPr lang="zh-CN" altLang="en-US" dirty="0"/>
              <a:t>，重新生成 </a:t>
            </a:r>
            <a:r>
              <a:rPr lang="en-US" altLang="zh-CN" dirty="0"/>
              <a:t>main.js</a:t>
            </a:r>
            <a:r>
              <a:rPr lang="zh-CN" altLang="en-US" dirty="0"/>
              <a:t>？</a:t>
            </a:r>
            <a:endParaRPr lang="zh-CN" altLang="en-US" dirty="0"/>
          </a:p>
          <a:p>
            <a:r>
              <a:rPr lang="zh-CN" altLang="en-US" dirty="0"/>
              <a:t>非常简单，在根目录下执行 </a:t>
            </a:r>
            <a:r>
              <a:rPr lang="en-US" altLang="zh-CN" dirty="0" err="1"/>
              <a:t>webpack</a:t>
            </a:r>
            <a:r>
              <a:rPr lang="en-US" altLang="zh-CN" dirty="0"/>
              <a:t> --watch </a:t>
            </a:r>
            <a:r>
              <a:rPr lang="zh-CN" altLang="en-US" dirty="0"/>
              <a:t>就可以监控目录下的文件变化并实时重新构建。</a:t>
            </a:r>
            <a:endParaRPr lang="zh-CN" altLang="en-US" dirty="0"/>
          </a:p>
          <a:p>
            <a:r>
              <a:rPr lang="zh-CN" altLang="en-US" dirty="0"/>
              <a:t>上面只是实时构建，我们该如何把结果通知给浏览器页面，让 </a:t>
            </a:r>
            <a:r>
              <a:rPr lang="en-US" altLang="zh-CN" dirty="0"/>
              <a:t>HTML </a:t>
            </a:r>
            <a:r>
              <a:rPr lang="zh-CN" altLang="en-US" dirty="0"/>
              <a:t>页面上的 </a:t>
            </a:r>
            <a:r>
              <a:rPr lang="en-US" altLang="zh-CN" dirty="0"/>
              <a:t>bundle.js </a:t>
            </a:r>
            <a:r>
              <a:rPr lang="zh-CN" altLang="en-US" dirty="0"/>
              <a:t>内容保持最新？</a:t>
            </a:r>
            <a:endParaRPr lang="zh-CN" altLang="en-US" dirty="0"/>
          </a:p>
          <a:p>
            <a:r>
              <a:rPr lang="en-US" altLang="zh-CN" sz="2800" dirty="0" err="1"/>
              <a:t>webpack</a:t>
            </a:r>
            <a:r>
              <a:rPr lang="en-US" altLang="zh-CN" sz="2800" dirty="0"/>
              <a:t> </a:t>
            </a:r>
            <a:r>
              <a:rPr lang="zh-CN" altLang="en-US" sz="2800" dirty="0"/>
              <a:t>提供了 </a:t>
            </a:r>
            <a:r>
              <a:rPr lang="en-US" altLang="zh-CN" sz="2800" dirty="0" err="1"/>
              <a:t>webpack</a:t>
            </a:r>
            <a:r>
              <a:rPr lang="en-US" altLang="zh-CN" sz="2800" dirty="0"/>
              <a:t>-dev-server </a:t>
            </a:r>
            <a:r>
              <a:rPr lang="zh-CN" altLang="en-US" sz="2800" dirty="0"/>
              <a:t>解决实时刷新页面的问题，同时解决实时构建的问题。</a:t>
            </a:r>
            <a:endParaRPr lang="en-US" altLang="zh-CN" sz="2800" dirty="0"/>
          </a:p>
          <a:p>
            <a:r>
              <a:rPr lang="en-US" altLang="zh-CN" sz="2800" dirty="0" err="1"/>
              <a:t>webpack</a:t>
            </a:r>
            <a:r>
              <a:rPr lang="en-US" altLang="zh-CN" sz="2800" dirty="0"/>
              <a:t>-dev-server</a:t>
            </a:r>
            <a:r>
              <a:rPr lang="zh-CN" altLang="en-US" sz="2800" dirty="0"/>
              <a:t>是一个小型的</a:t>
            </a:r>
            <a:r>
              <a:rPr lang="en-US" altLang="zh-CN" sz="2800" dirty="0"/>
              <a:t>Node.js Express</a:t>
            </a:r>
            <a:r>
              <a:rPr lang="zh-CN" altLang="en-US" sz="2800" dirty="0"/>
              <a:t>服务器</a:t>
            </a:r>
            <a:endParaRPr lang="zh-CN" alt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3200" dirty="0"/>
              <a:t>，</a:t>
            </a:r>
            <a:r>
              <a:rPr lang="en-US" altLang="zh-CN" sz="3200" dirty="0" err="1"/>
              <a:t>webpack</a:t>
            </a:r>
            <a:r>
              <a:rPr lang="en-US" altLang="zh-CN" sz="3200" dirty="0"/>
              <a:t>-dev-server</a:t>
            </a:r>
            <a:r>
              <a:rPr lang="zh-CN" altLang="en-US" sz="3200" dirty="0"/>
              <a:t>是一个独立的</a:t>
            </a:r>
            <a:r>
              <a:rPr lang="en-US" altLang="zh-CN" sz="3200" dirty="0"/>
              <a:t>NPM</a:t>
            </a:r>
            <a:r>
              <a:rPr lang="zh-CN" altLang="en-US" sz="3200" dirty="0"/>
              <a:t>包</a:t>
            </a:r>
            <a:r>
              <a:rPr lang="en-US" altLang="zh-CN" sz="3200" dirty="0"/>
              <a:t>,</a:t>
            </a:r>
            <a:r>
              <a:rPr lang="zh-CN" altLang="en-US" sz="3200" dirty="0"/>
              <a:t>你可以通过</a:t>
            </a:r>
            <a:r>
              <a:rPr lang="en-US" altLang="zh-CN" sz="3200" dirty="0" err="1"/>
              <a:t>npm</a:t>
            </a:r>
            <a:r>
              <a:rPr lang="en-US" altLang="zh-CN" sz="3200" dirty="0"/>
              <a:t> install </a:t>
            </a:r>
            <a:r>
              <a:rPr lang="en-US" altLang="zh-CN" sz="3200" dirty="0" err="1"/>
              <a:t>webpack</a:t>
            </a:r>
            <a:r>
              <a:rPr lang="en-US" altLang="zh-CN" sz="3200" dirty="0"/>
              <a:t>-dev-server</a:t>
            </a:r>
            <a:r>
              <a:rPr lang="zh-CN" altLang="en-US" sz="3200" dirty="0"/>
              <a:t>来安装它</a:t>
            </a:r>
            <a:r>
              <a:rPr lang="en-US" altLang="zh-CN" sz="3200" dirty="0"/>
              <a:t>.</a:t>
            </a:r>
            <a:endParaRPr lang="zh-CN" alt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webpack</a:t>
            </a:r>
            <a:r>
              <a:rPr lang="en-US" altLang="zh-CN" dirty="0"/>
              <a:t>-dev-server</a:t>
            </a:r>
            <a:r>
              <a:rPr lang="zh-CN" altLang="en-US" dirty="0"/>
              <a:t>服务</a:t>
            </a:r>
            <a:endParaRPr lang="zh-CN" altLang="en-US" dirty="0"/>
          </a:p>
        </p:txBody>
      </p:sp>
      <p:sp>
        <p:nvSpPr>
          <p:cNvPr id="3" name="内容占位符 2"/>
          <p:cNvSpPr>
            <a:spLocks noGrp="1"/>
          </p:cNvSpPr>
          <p:nvPr>
            <p:ph idx="1"/>
          </p:nvPr>
        </p:nvSpPr>
        <p:spPr/>
        <p:txBody>
          <a:bodyPr/>
          <a:lstStyle/>
          <a:p>
            <a:r>
              <a:rPr lang="zh-CN" altLang="en-US" sz="2800" dirty="0"/>
              <a:t>安装 </a:t>
            </a:r>
            <a:r>
              <a:rPr lang="en-US" altLang="zh-CN" sz="2800" dirty="0" err="1"/>
              <a:t>webpack</a:t>
            </a:r>
            <a:r>
              <a:rPr lang="en-US" altLang="zh-CN" sz="2800" dirty="0"/>
              <a:t>-dev-server</a:t>
            </a:r>
            <a:endParaRPr lang="en-US" altLang="zh-CN" sz="2800" dirty="0"/>
          </a:p>
          <a:p>
            <a:r>
              <a:rPr lang="zh-CN" altLang="en-US" sz="2800" dirty="0"/>
              <a:t>  在全局环境中安装 </a:t>
            </a:r>
            <a:r>
              <a:rPr lang="en-US" altLang="zh-CN" sz="2800" dirty="0" err="1"/>
              <a:t>webpack</a:t>
            </a:r>
            <a:r>
              <a:rPr lang="en-US" altLang="zh-CN" sz="2800" dirty="0"/>
              <a:t>-dev-server</a:t>
            </a:r>
            <a:r>
              <a:rPr lang="zh-CN" altLang="en-US" sz="2800" dirty="0"/>
              <a:t>：</a:t>
            </a:r>
            <a:endParaRPr lang="zh-CN" altLang="en-US" sz="2800" dirty="0"/>
          </a:p>
          <a:p>
            <a:r>
              <a:rPr lang="en-US" altLang="zh-CN" sz="2800" dirty="0">
                <a:solidFill>
                  <a:srgbClr val="FF0000"/>
                </a:solidFill>
              </a:rPr>
              <a:t>  </a:t>
            </a:r>
            <a:r>
              <a:rPr lang="en-US" altLang="zh-CN" sz="2800" dirty="0" err="1">
                <a:solidFill>
                  <a:srgbClr val="FF0000"/>
                </a:solidFill>
              </a:rPr>
              <a:t>npm</a:t>
            </a:r>
            <a:r>
              <a:rPr lang="en-US" altLang="zh-CN" sz="2800" dirty="0">
                <a:solidFill>
                  <a:srgbClr val="FF0000"/>
                </a:solidFill>
              </a:rPr>
              <a:t> install </a:t>
            </a:r>
            <a:r>
              <a:rPr lang="en-US" altLang="zh-CN" sz="2800" dirty="0" err="1">
                <a:solidFill>
                  <a:srgbClr val="FF0000"/>
                </a:solidFill>
              </a:rPr>
              <a:t>webpack</a:t>
            </a:r>
            <a:r>
              <a:rPr lang="en-US" altLang="zh-CN" sz="2800" dirty="0">
                <a:solidFill>
                  <a:srgbClr val="FF0000"/>
                </a:solidFill>
              </a:rPr>
              <a:t>-dev-server -g</a:t>
            </a:r>
            <a:endParaRPr lang="en-US" altLang="zh-CN" sz="2800" dirty="0">
              <a:solidFill>
                <a:srgbClr val="FF0000"/>
              </a:solidFill>
            </a:endParaRPr>
          </a:p>
          <a:p>
            <a:r>
              <a:rPr lang="zh-CN" altLang="en-US" sz="2800" dirty="0"/>
              <a:t>  在项目根目录下执行命令：</a:t>
            </a:r>
            <a:endParaRPr lang="zh-CN" altLang="en-US" sz="2800" dirty="0"/>
          </a:p>
          <a:p>
            <a:r>
              <a:rPr lang="en-US" altLang="zh-CN" sz="2800" dirty="0"/>
              <a:t>   </a:t>
            </a:r>
            <a:r>
              <a:rPr lang="en-US" altLang="zh-CN" sz="2800" dirty="0" err="1">
                <a:solidFill>
                  <a:srgbClr val="FF0000"/>
                </a:solidFill>
              </a:rPr>
              <a:t>webpack</a:t>
            </a:r>
            <a:r>
              <a:rPr lang="en-US" altLang="zh-CN" sz="2800" dirty="0">
                <a:solidFill>
                  <a:srgbClr val="FF0000"/>
                </a:solidFill>
              </a:rPr>
              <a:t>-dev-server</a:t>
            </a:r>
            <a:endParaRPr lang="en-US" altLang="zh-CN" sz="2800" dirty="0">
              <a:solidFill>
                <a:srgbClr val="FF0000"/>
              </a:solidFill>
            </a:endParaRPr>
          </a:p>
          <a:p>
            <a:r>
              <a:rPr lang="zh-CN" altLang="en-US" sz="2800" dirty="0"/>
              <a:t>这样，我们就可以在默认的 </a:t>
            </a:r>
            <a:r>
              <a:rPr lang="en-US" altLang="zh-CN" sz="2800" dirty="0"/>
              <a:t>http://localhost:8080 </a:t>
            </a:r>
            <a:r>
              <a:rPr lang="zh-CN" altLang="en-US" sz="2800" dirty="0"/>
              <a:t>网址上打开我们的 </a:t>
            </a:r>
            <a:r>
              <a:rPr lang="en-US" altLang="zh-CN" sz="2800" dirty="0"/>
              <a:t>index.html</a:t>
            </a:r>
            <a:r>
              <a:rPr lang="zh-CN" altLang="en-US" sz="2800" dirty="0"/>
              <a:t>。</a:t>
            </a:r>
            <a:endParaRPr lang="zh-CN"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如果使用</a:t>
            </a:r>
            <a:r>
              <a:rPr lang="en-US" altLang="zh-CN"/>
              <a:t>webpack-dev-server</a:t>
            </a:r>
            <a:r>
              <a:rPr lang="zh-CN" altLang="en-US"/>
              <a:t>运行报错可能是版本不兼容导致，可以使用</a:t>
            </a:r>
            <a:r>
              <a:rPr lang="en-US" altLang="zh-CN"/>
              <a:t>webpack serve –open</a:t>
            </a:r>
            <a:r>
              <a:rPr lang="zh-CN" altLang="en-US"/>
              <a:t>运行</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800" dirty="0" err="1"/>
              <a:t>webpack</a:t>
            </a:r>
            <a:r>
              <a:rPr lang="en-US" altLang="zh-CN" sz="2800" dirty="0"/>
              <a:t> </a:t>
            </a:r>
            <a:r>
              <a:rPr lang="zh-CN" altLang="en-US" sz="2800" dirty="0"/>
              <a:t>重新打包了 </a:t>
            </a:r>
            <a:r>
              <a:rPr lang="en-US" altLang="zh-CN" sz="2800" dirty="0" err="1"/>
              <a:t>dist</a:t>
            </a:r>
            <a:r>
              <a:rPr lang="en-US" altLang="zh-CN" sz="2800" dirty="0"/>
              <a:t>/main.js</a:t>
            </a:r>
            <a:r>
              <a:rPr lang="zh-CN" altLang="en-US" sz="2800" dirty="0"/>
              <a:t>，但是浏览器并没有刷新。问题出在哪？</a:t>
            </a:r>
            <a:endParaRPr lang="en-US" altLang="zh-CN" sz="2800" dirty="0"/>
          </a:p>
          <a:p>
            <a:r>
              <a:rPr lang="en-US" altLang="zh-CN" sz="2800" dirty="0" err="1"/>
              <a:t>webpack</a:t>
            </a:r>
            <a:r>
              <a:rPr lang="en-US" altLang="zh-CN" sz="2800" dirty="0"/>
              <a:t>-dev-server </a:t>
            </a:r>
            <a:r>
              <a:rPr lang="zh-CN" altLang="en-US" sz="2800" dirty="0"/>
              <a:t>构建的 </a:t>
            </a:r>
            <a:r>
              <a:rPr lang="en-US" altLang="zh-CN" sz="2800" dirty="0"/>
              <a:t>main.js </a:t>
            </a:r>
            <a:r>
              <a:rPr lang="zh-CN" altLang="en-US" sz="2800" dirty="0"/>
              <a:t>其实是在 </a:t>
            </a:r>
            <a:r>
              <a:rPr lang="en-US" altLang="zh-CN" sz="2800" dirty="0"/>
              <a:t>http://localhost:8080/main.js </a:t>
            </a:r>
            <a:r>
              <a:rPr lang="zh-CN" altLang="en-US" sz="2800" dirty="0"/>
              <a:t>的位置，而不是 </a:t>
            </a:r>
            <a:r>
              <a:rPr lang="en-US" altLang="zh-CN" sz="2800" dirty="0"/>
              <a:t>http://localhost:8080/dist/main.js</a:t>
            </a:r>
            <a:r>
              <a:rPr lang="zh-CN" altLang="en-US" sz="2800" dirty="0"/>
              <a:t>，而且，它存在于内存中，并不写入磁盘。而我们在 </a:t>
            </a:r>
            <a:r>
              <a:rPr lang="en-US" altLang="zh-CN" sz="2800" dirty="0"/>
              <a:t>index.html </a:t>
            </a:r>
            <a:r>
              <a:rPr lang="zh-CN" altLang="en-US" sz="2800" dirty="0"/>
              <a:t>页面中引用的是 </a:t>
            </a:r>
            <a:r>
              <a:rPr lang="en-US" altLang="zh-CN" sz="2800" dirty="0" err="1"/>
              <a:t>dist</a:t>
            </a:r>
            <a:r>
              <a:rPr lang="en-US" altLang="zh-CN" sz="2800" dirty="0"/>
              <a:t>/main.js</a:t>
            </a:r>
            <a:r>
              <a:rPr lang="zh-CN" altLang="en-US" sz="2800" dirty="0"/>
              <a:t>。</a:t>
            </a:r>
            <a:endParaRPr lang="en-US" altLang="zh-CN" sz="2800" dirty="0"/>
          </a:p>
          <a:p>
            <a:endParaRPr lang="en-US" altLang="zh-CN" sz="2800" dirty="0"/>
          </a:p>
          <a:p>
            <a:r>
              <a:rPr lang="zh-CN" altLang="en-US" sz="2800" dirty="0"/>
              <a:t>我们可以在运行 </a:t>
            </a:r>
            <a:r>
              <a:rPr lang="en-US" altLang="zh-CN" sz="2800" dirty="0" err="1"/>
              <a:t>webpack</a:t>
            </a:r>
            <a:r>
              <a:rPr lang="en-US" altLang="zh-CN" sz="2800" dirty="0"/>
              <a:t>-dev-server </a:t>
            </a:r>
            <a:r>
              <a:rPr lang="zh-CN" altLang="en-US" sz="2800" dirty="0"/>
              <a:t>时指定 </a:t>
            </a:r>
            <a:r>
              <a:rPr lang="en-US" altLang="zh-CN" sz="2800" dirty="0" err="1"/>
              <a:t>output.publicPath</a:t>
            </a:r>
            <a:r>
              <a:rPr lang="zh-CN" altLang="en-US" sz="2800" dirty="0"/>
              <a:t>：</a:t>
            </a:r>
            <a:endParaRPr lang="en-US" altLang="zh-CN" sz="2800" dirty="0"/>
          </a:p>
          <a:p>
            <a:r>
              <a:rPr lang="en-US" altLang="zh-CN" sz="2800" dirty="0" err="1"/>
              <a:t>webpack</a:t>
            </a:r>
            <a:r>
              <a:rPr lang="en-US" altLang="zh-CN" sz="2800" dirty="0"/>
              <a:t>-dev-server --</a:t>
            </a:r>
            <a:r>
              <a:rPr lang="en-US" altLang="zh-CN" sz="2800"/>
              <a:t>output-public-path dist</a:t>
            </a:r>
            <a:r>
              <a:rPr lang="zh-CN" altLang="en-US" sz="2800"/>
              <a:t>（可以在配置文件中设置）</a:t>
            </a: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webpack.config.js</a:t>
            </a:r>
            <a:r>
              <a:rPr lang="zh-CN" altLang="en-US" dirty="0"/>
              <a:t>中配置</a:t>
            </a:r>
            <a:r>
              <a:rPr lang="en-US" altLang="zh-CN" dirty="0" err="1"/>
              <a:t>devserver</a:t>
            </a:r>
            <a:endParaRPr lang="zh-CN" altLang="en-US" dirty="0"/>
          </a:p>
        </p:txBody>
      </p:sp>
      <p:sp>
        <p:nvSpPr>
          <p:cNvPr id="3" name="内容占位符 2"/>
          <p:cNvSpPr>
            <a:spLocks noGrp="1"/>
          </p:cNvSpPr>
          <p:nvPr>
            <p:ph idx="1"/>
          </p:nvPr>
        </p:nvSpPr>
        <p:spPr/>
        <p:txBody>
          <a:bodyPr/>
          <a:lstStyle/>
          <a:p>
            <a:endParaRPr lang="en-US" altLang="zh-CN" dirty="0"/>
          </a:p>
          <a:p>
            <a:endParaRPr lang="zh-CN" altLang="en-US" dirty="0"/>
          </a:p>
        </p:txBody>
      </p:sp>
      <p:sp>
        <p:nvSpPr>
          <p:cNvPr id="4" name="矩形 3"/>
          <p:cNvSpPr/>
          <p:nvPr/>
        </p:nvSpPr>
        <p:spPr>
          <a:xfrm>
            <a:off x="1191208" y="948690"/>
            <a:ext cx="6096000" cy="5909310"/>
          </a:xfrm>
          <a:prstGeom prst="rect">
            <a:avLst/>
          </a:prstGeom>
        </p:spPr>
        <p:txBody>
          <a:bodyPr>
            <a:spAutoFit/>
          </a:bodyPr>
          <a:lstStyle/>
          <a:p>
            <a:r>
              <a:rPr lang="zh-CN" altLang="en-US" dirty="0"/>
              <a:t>devServer: {</a:t>
            </a:r>
            <a:endParaRPr lang="en-US" altLang="zh-CN" dirty="0"/>
          </a:p>
          <a:p>
            <a:r>
              <a:rPr lang="zh-CN" altLang="en-US" dirty="0"/>
              <a:t>    contentBase: "./",//本地服务器所加载的页面所在的目录</a:t>
            </a:r>
            <a:endParaRPr lang="en-US" altLang="zh-CN" dirty="0"/>
          </a:p>
          <a:p>
            <a:r>
              <a:rPr lang="zh-CN" altLang="en-US" dirty="0"/>
              <a:t>    historyApiFallback: true,//不跳转</a:t>
            </a:r>
            <a:endParaRPr lang="en-US" altLang="zh-CN" dirty="0"/>
          </a:p>
          <a:p>
            <a:r>
              <a:rPr lang="zh-CN" altLang="en-US" dirty="0"/>
              <a:t>    host:'0.0.0.0',    port:7000,</a:t>
            </a:r>
            <a:endParaRPr lang="en-US" altLang="zh-CN" dirty="0"/>
          </a:p>
          <a:p>
            <a:r>
              <a:rPr lang="zh-CN" altLang="en-US" dirty="0"/>
              <a:t>    hot:true,</a:t>
            </a:r>
            <a:endParaRPr lang="en-US" altLang="zh-CN" dirty="0"/>
          </a:p>
          <a:p>
            <a:r>
              <a:rPr lang="zh-CN" altLang="en-US" dirty="0"/>
              <a:t>    inline: true,//实时刷新</a:t>
            </a:r>
            <a:endParaRPr lang="en-US" altLang="zh-CN" dirty="0"/>
          </a:p>
          <a:p>
            <a:r>
              <a:rPr lang="zh-CN" altLang="en-US" dirty="0"/>
              <a:t>    hot:true,//Enable webpack's Hot Module Replacement feature</a:t>
            </a:r>
            <a:endParaRPr lang="en-US" altLang="zh-CN" dirty="0"/>
          </a:p>
          <a:p>
            <a:r>
              <a:rPr lang="zh-CN" altLang="en-US" dirty="0"/>
              <a:t>    compress:true,//Enable gzip compression for everything served</a:t>
            </a:r>
            <a:endParaRPr lang="en-US" altLang="zh-CN" dirty="0"/>
          </a:p>
          <a:p>
            <a:r>
              <a:rPr lang="zh-CN" altLang="en-US" dirty="0"/>
              <a:t>    overlay: true, //Shows a full-screen overlay in the browser</a:t>
            </a:r>
            <a:endParaRPr lang="en-US" altLang="zh-CN" dirty="0"/>
          </a:p>
          <a:p>
            <a:r>
              <a:rPr lang="zh-CN" altLang="en-US" dirty="0"/>
              <a:t>    stats: "errors-only" ,//To show only errors in your bundle</a:t>
            </a:r>
            <a:endParaRPr lang="en-US" altLang="zh-CN" dirty="0"/>
          </a:p>
          <a:p>
            <a:r>
              <a:rPr lang="zh-CN" altLang="en-US" dirty="0"/>
              <a:t>    open:true, //When open is enabled, the dev server will open the browser.</a:t>
            </a:r>
            <a:endParaRPr lang="en-US" altLang="zh-CN" dirty="0"/>
          </a:p>
          <a:p>
            <a:r>
              <a:rPr lang="zh-CN" altLang="en-US" dirty="0"/>
              <a:t>    proxy: {</a:t>
            </a:r>
            <a:endParaRPr lang="en-US" altLang="zh-CN" dirty="0"/>
          </a:p>
          <a:p>
            <a:r>
              <a:rPr lang="zh-CN" altLang="en-US" dirty="0"/>
              <a:t>        "/api": { </a:t>
            </a:r>
            <a:endParaRPr lang="en-US" altLang="zh-CN" dirty="0"/>
          </a:p>
          <a:p>
            <a:r>
              <a:rPr lang="zh-CN" altLang="en-US" dirty="0"/>
              <a:t>           target: "http://localhost:3000",</a:t>
            </a:r>
            <a:endParaRPr lang="en-US" altLang="zh-CN" dirty="0"/>
          </a:p>
          <a:p>
            <a:r>
              <a:rPr lang="zh-CN" altLang="en-US" dirty="0"/>
              <a:t>            pathRewrite: {"^/api" : ""}</a:t>
            </a:r>
            <a:endParaRPr lang="en-US" altLang="zh-CN" dirty="0"/>
          </a:p>
          <a:p>
            <a:r>
              <a:rPr lang="zh-CN" altLang="en-US" dirty="0"/>
              <a:t>        }</a:t>
            </a:r>
            <a:endParaRPr lang="en-US" altLang="zh-CN" dirty="0"/>
          </a:p>
          <a:p>
            <a:r>
              <a:rPr lang="zh-CN" altLang="en-US" dirty="0"/>
              <a:t>    }，//重定向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loader</a:t>
            </a:r>
            <a:endParaRPr lang="zh-CN" altLang="en-US" dirty="0"/>
          </a:p>
        </p:txBody>
      </p:sp>
      <p:sp>
        <p:nvSpPr>
          <p:cNvPr id="3" name="内容占位符 2"/>
          <p:cNvSpPr>
            <a:spLocks noGrp="1"/>
          </p:cNvSpPr>
          <p:nvPr>
            <p:ph idx="1"/>
          </p:nvPr>
        </p:nvSpPr>
        <p:spPr/>
        <p:txBody>
          <a:bodyPr/>
          <a:lstStyle/>
          <a:p>
            <a:r>
              <a:rPr lang="en-US" altLang="zh-CN" sz="2400" dirty="0" err="1"/>
              <a:t>Webpack</a:t>
            </a:r>
            <a:r>
              <a:rPr lang="en-US" altLang="zh-CN" sz="2400" dirty="0"/>
              <a:t> </a:t>
            </a:r>
            <a:r>
              <a:rPr lang="zh-CN" altLang="en-US" sz="2400" dirty="0"/>
              <a:t>本身只能处理 </a:t>
            </a:r>
            <a:r>
              <a:rPr lang="en-US" altLang="zh-CN" sz="2400" dirty="0"/>
              <a:t>JavaScript </a:t>
            </a:r>
            <a:r>
              <a:rPr lang="zh-CN" altLang="en-US" sz="2400" dirty="0"/>
              <a:t>模块，如果要处理其他类型的文件，就需要使用 </a:t>
            </a:r>
            <a:r>
              <a:rPr lang="en-US" altLang="zh-CN" sz="2400" dirty="0"/>
              <a:t>loader </a:t>
            </a:r>
            <a:r>
              <a:rPr lang="zh-CN" altLang="en-US" sz="2400" dirty="0"/>
              <a:t>进行转换。</a:t>
            </a:r>
            <a:endParaRPr lang="en-US" altLang="zh-CN" sz="2400" dirty="0"/>
          </a:p>
          <a:p>
            <a:r>
              <a:rPr lang="en-US" altLang="zh-CN" sz="2400" dirty="0"/>
              <a:t>Loader </a:t>
            </a:r>
            <a:r>
              <a:rPr lang="zh-CN" altLang="en-US" sz="2400" dirty="0"/>
              <a:t>本身也是运行在 </a:t>
            </a:r>
            <a:r>
              <a:rPr lang="en-US" altLang="zh-CN" sz="2400" dirty="0"/>
              <a:t>node.js </a:t>
            </a:r>
            <a:r>
              <a:rPr lang="zh-CN" altLang="en-US" sz="2400" dirty="0"/>
              <a:t>环境中的 </a:t>
            </a:r>
            <a:r>
              <a:rPr lang="en-US" altLang="zh-CN" sz="2400" dirty="0"/>
              <a:t>JavaScript </a:t>
            </a:r>
            <a:r>
              <a:rPr lang="zh-CN" altLang="en-US" sz="2400" dirty="0"/>
              <a:t>模块，它通常会返回一个函数。大多数情况下，我们通过 </a:t>
            </a:r>
            <a:r>
              <a:rPr lang="en-US" altLang="zh-CN" sz="2400" dirty="0" err="1"/>
              <a:t>npm</a:t>
            </a:r>
            <a:r>
              <a:rPr lang="en-US" altLang="zh-CN" sz="2400" dirty="0"/>
              <a:t> </a:t>
            </a:r>
            <a:r>
              <a:rPr lang="zh-CN" altLang="en-US" sz="2400" dirty="0"/>
              <a:t>来管理 </a:t>
            </a:r>
            <a:r>
              <a:rPr lang="en-US" altLang="zh-CN" sz="2400" dirty="0"/>
              <a:t>loader</a:t>
            </a:r>
            <a:r>
              <a:rPr lang="zh-CN" altLang="en-US" sz="2400" dirty="0"/>
              <a:t>，但是你也可以在项目中自己写 </a:t>
            </a:r>
            <a:r>
              <a:rPr lang="en-US" altLang="zh-CN" sz="2400" dirty="0"/>
              <a:t>loader </a:t>
            </a:r>
            <a:r>
              <a:rPr lang="zh-CN" altLang="en-US" sz="2400" dirty="0"/>
              <a:t>模块。</a:t>
            </a:r>
            <a:endParaRPr lang="zh-CN" altLang="en-US" sz="2400" dirty="0"/>
          </a:p>
          <a:p>
            <a:r>
              <a:rPr lang="zh-CN" altLang="en-US" sz="2400" dirty="0"/>
              <a:t>按照惯例，而非必须，</a:t>
            </a:r>
            <a:r>
              <a:rPr lang="en-US" altLang="zh-CN" sz="2400" dirty="0"/>
              <a:t>loader </a:t>
            </a:r>
            <a:r>
              <a:rPr lang="zh-CN" altLang="en-US" sz="2400" dirty="0"/>
              <a:t>一般以 </a:t>
            </a:r>
            <a:r>
              <a:rPr lang="en-US" altLang="zh-CN" sz="2400" dirty="0"/>
              <a:t>xxx-loader </a:t>
            </a:r>
            <a:r>
              <a:rPr lang="zh-CN" altLang="en-US" sz="2400" dirty="0"/>
              <a:t>的方式命名，</a:t>
            </a:r>
            <a:r>
              <a:rPr lang="en-US" altLang="zh-CN" sz="2400" dirty="0"/>
              <a:t>xxx </a:t>
            </a:r>
            <a:r>
              <a:rPr lang="zh-CN" altLang="en-US" sz="2400" dirty="0"/>
              <a:t>代表了这个 </a:t>
            </a:r>
            <a:r>
              <a:rPr lang="en-US" altLang="zh-CN" sz="2400" dirty="0"/>
              <a:t>loader </a:t>
            </a:r>
            <a:r>
              <a:rPr lang="zh-CN" altLang="en-US" sz="2400" dirty="0"/>
              <a:t>要做的转换功能，比如 </a:t>
            </a:r>
            <a:r>
              <a:rPr lang="en-US" altLang="zh-CN" sz="2400" dirty="0" err="1"/>
              <a:t>css</a:t>
            </a:r>
            <a:r>
              <a:rPr lang="en-US" altLang="zh-CN" sz="2400" dirty="0"/>
              <a:t>-loader</a:t>
            </a:r>
            <a:r>
              <a:rPr lang="zh-CN" altLang="en-US" sz="2400" dirty="0"/>
              <a:t>。</a:t>
            </a:r>
            <a:endParaRPr lang="zh-CN" altLang="en-US" sz="2400" dirty="0"/>
          </a:p>
          <a:p>
            <a:r>
              <a:rPr lang="zh-CN" altLang="en-US" sz="2400" dirty="0"/>
              <a:t>在引用 </a:t>
            </a:r>
            <a:r>
              <a:rPr lang="en-US" altLang="zh-CN" sz="2400" dirty="0"/>
              <a:t>loader </a:t>
            </a:r>
            <a:r>
              <a:rPr lang="zh-CN" altLang="en-US" sz="2400" dirty="0"/>
              <a:t>的时候可以使用全名 </a:t>
            </a:r>
            <a:r>
              <a:rPr lang="en-US" altLang="zh-CN" sz="2400" dirty="0" err="1"/>
              <a:t>css</a:t>
            </a:r>
            <a:r>
              <a:rPr lang="en-US" altLang="zh-CN" sz="2400" dirty="0"/>
              <a:t>-loader</a:t>
            </a:r>
            <a:r>
              <a:rPr lang="zh-CN" altLang="en-US" sz="2400" dirty="0"/>
              <a:t>，或者使用短名 </a:t>
            </a:r>
            <a:r>
              <a:rPr lang="en-US" altLang="zh-CN" sz="2400" dirty="0" err="1"/>
              <a:t>css</a:t>
            </a:r>
            <a:endParaRPr lang="en-US" altLang="zh-CN" sz="2400" dirty="0"/>
          </a:p>
          <a:p>
            <a:r>
              <a:rPr lang="en-US" altLang="zh-CN" sz="2400" dirty="0"/>
              <a:t>Loader </a:t>
            </a:r>
            <a:r>
              <a:rPr lang="zh-CN" altLang="en-US" sz="2400" dirty="0"/>
              <a:t>可以在 </a:t>
            </a:r>
            <a:r>
              <a:rPr lang="en-US" altLang="zh-CN" sz="2400" dirty="0"/>
              <a:t>require() </a:t>
            </a:r>
            <a:r>
              <a:rPr lang="zh-CN" altLang="en-US" sz="2400" dirty="0"/>
              <a:t>引用模块的时候添加，也可以在 </a:t>
            </a:r>
            <a:r>
              <a:rPr lang="en-US" altLang="zh-CN" sz="2400" dirty="0" err="1"/>
              <a:t>webpack</a:t>
            </a:r>
            <a:r>
              <a:rPr lang="en-US" altLang="zh-CN" sz="2400" dirty="0"/>
              <a:t> </a:t>
            </a:r>
            <a:r>
              <a:rPr lang="zh-CN" altLang="en-US" sz="2400" dirty="0"/>
              <a:t>全局配置中进行绑定，还可以通过命令行的方式使用。</a:t>
            </a:r>
            <a:endParaRPr lang="zh-CN"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前端开发现状</a:t>
            </a:r>
            <a:endParaRPr lang="zh-CN" altLang="en-US" dirty="0"/>
          </a:p>
        </p:txBody>
      </p:sp>
      <p:sp>
        <p:nvSpPr>
          <p:cNvPr id="3" name="内容占位符 2"/>
          <p:cNvSpPr>
            <a:spLocks noGrp="1"/>
          </p:cNvSpPr>
          <p:nvPr>
            <p:ph idx="1"/>
          </p:nvPr>
        </p:nvSpPr>
        <p:spPr/>
        <p:txBody>
          <a:bodyPr/>
          <a:lstStyle/>
          <a:p>
            <a:r>
              <a:rPr lang="zh-CN" altLang="en-US" dirty="0"/>
              <a:t>伴随着移动互联的大潮，当今越来越多的网站已经从网页模式进化到了 </a:t>
            </a:r>
            <a:r>
              <a:rPr lang="en-US" altLang="zh-CN" dirty="0" err="1"/>
              <a:t>Webapp</a:t>
            </a:r>
            <a:r>
              <a:rPr lang="en-US" altLang="zh-CN" dirty="0"/>
              <a:t> </a:t>
            </a:r>
            <a:r>
              <a:rPr lang="zh-CN" altLang="en-US" dirty="0"/>
              <a:t>模式。它们运行在现代的高级浏览器里，使用 </a:t>
            </a:r>
            <a:r>
              <a:rPr lang="en-US" altLang="zh-CN" dirty="0"/>
              <a:t>HTML5</a:t>
            </a:r>
            <a:r>
              <a:rPr lang="zh-CN" altLang="en-US" dirty="0"/>
              <a:t>、 </a:t>
            </a:r>
            <a:r>
              <a:rPr lang="en-US" altLang="zh-CN" dirty="0"/>
              <a:t>CSS3</a:t>
            </a:r>
            <a:r>
              <a:rPr lang="zh-CN" altLang="en-US" dirty="0"/>
              <a:t>、 </a:t>
            </a:r>
            <a:r>
              <a:rPr lang="en-US" altLang="zh-CN" dirty="0"/>
              <a:t>ES6 </a:t>
            </a:r>
            <a:r>
              <a:rPr lang="zh-CN" altLang="en-US" dirty="0"/>
              <a:t>等更新的技术来开发丰富的功能，网页已经不仅仅是完成浏览的基本需求，并且</a:t>
            </a:r>
            <a:r>
              <a:rPr lang="en-US" altLang="zh-CN" dirty="0" err="1"/>
              <a:t>webapp</a:t>
            </a:r>
            <a:r>
              <a:rPr lang="zh-CN" altLang="en-US" dirty="0"/>
              <a:t>通常是一个单页面应用，每一个视图通过异步的方式加载，这导致页面初始化和使用过程中会加载越来越多的 </a:t>
            </a:r>
            <a:r>
              <a:rPr lang="en-US" altLang="zh-CN" dirty="0"/>
              <a:t>JavaScript </a:t>
            </a:r>
            <a:r>
              <a:rPr lang="zh-CN" altLang="en-US" dirty="0"/>
              <a:t>代码，这给前端开发的流程和资源组织带来了巨大的挑战。</a:t>
            </a:r>
            <a:endParaRPr lang="zh-CN" altLang="en-US" dirty="0"/>
          </a:p>
          <a:p>
            <a:r>
              <a:rPr lang="zh-CN" altLang="en-US" dirty="0"/>
              <a:t>前端开发和其他开发工作的主要区别，首先是前端是基于多语言、多层次的编码和组织工作，其次前端产品的交付是基于浏览器，这些资源是通过增量加载的方式运行到浏览器端，如何在开发环境组织好这些碎片化的代码和资源，并且保证他们在浏览器端快速、优雅的加载和更新，就需要一个模块化系统</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loader</a:t>
            </a:r>
            <a:endParaRPr lang="zh-CN" altLang="en-US" dirty="0"/>
          </a:p>
        </p:txBody>
      </p:sp>
      <p:sp>
        <p:nvSpPr>
          <p:cNvPr id="3" name="内容占位符 2"/>
          <p:cNvSpPr>
            <a:spLocks noGrp="1"/>
          </p:cNvSpPr>
          <p:nvPr>
            <p:ph idx="1"/>
          </p:nvPr>
        </p:nvSpPr>
        <p:spPr>
          <a:xfrm>
            <a:off x="603251" y="1259735"/>
            <a:ext cx="11366500" cy="4313238"/>
          </a:xfrm>
        </p:spPr>
        <p:txBody>
          <a:bodyPr/>
          <a:lstStyle/>
          <a:p>
            <a:r>
              <a:rPr lang="en-US" altLang="zh-CN" dirty="0" err="1"/>
              <a:t>Css</a:t>
            </a:r>
            <a:endParaRPr lang="en-US" altLang="zh-CN" dirty="0"/>
          </a:p>
          <a:p>
            <a:r>
              <a:rPr lang="en-US" altLang="zh-CN" dirty="0" err="1"/>
              <a:t>webpack</a:t>
            </a:r>
            <a:r>
              <a:rPr lang="zh-CN" altLang="en-US" dirty="0"/>
              <a:t>提供两个工具处理样式表，</a:t>
            </a:r>
            <a:r>
              <a:rPr lang="en-US" altLang="zh-CN" dirty="0" err="1"/>
              <a:t>css</a:t>
            </a:r>
            <a:r>
              <a:rPr lang="en-US" altLang="zh-CN" dirty="0"/>
              <a:t>-loader </a:t>
            </a:r>
            <a:r>
              <a:rPr lang="zh-CN" altLang="en-US" dirty="0"/>
              <a:t>和 </a:t>
            </a:r>
            <a:r>
              <a:rPr lang="en-US" altLang="zh-CN" dirty="0"/>
              <a:t>style-loader</a:t>
            </a:r>
            <a:r>
              <a:rPr lang="zh-CN" altLang="en-US" dirty="0"/>
              <a:t>，二者处理的任务不同，</a:t>
            </a:r>
            <a:r>
              <a:rPr lang="en-US" altLang="zh-CN" dirty="0" err="1"/>
              <a:t>css</a:t>
            </a:r>
            <a:r>
              <a:rPr lang="en-US" altLang="zh-CN" dirty="0"/>
              <a:t>-loader</a:t>
            </a:r>
            <a:r>
              <a:rPr lang="zh-CN" altLang="en-US" dirty="0"/>
              <a:t>使你能够使用类似</a:t>
            </a:r>
            <a:r>
              <a:rPr lang="en-US" altLang="zh-CN" dirty="0"/>
              <a:t>@import </a:t>
            </a:r>
            <a:r>
              <a:rPr lang="zh-CN" altLang="en-US" dirty="0"/>
              <a:t>和 </a:t>
            </a:r>
            <a:r>
              <a:rPr lang="en-US" altLang="zh-CN" dirty="0" err="1"/>
              <a:t>url</a:t>
            </a:r>
            <a:r>
              <a:rPr lang="en-US" altLang="zh-CN" dirty="0"/>
              <a:t>(...)</a:t>
            </a:r>
            <a:r>
              <a:rPr lang="zh-CN" altLang="en-US" dirty="0"/>
              <a:t>的方法实现 </a:t>
            </a:r>
            <a:r>
              <a:rPr lang="en-US" altLang="zh-CN" dirty="0"/>
              <a:t>require()</a:t>
            </a:r>
            <a:r>
              <a:rPr lang="zh-CN" altLang="en-US" dirty="0"/>
              <a:t>的功能</a:t>
            </a:r>
            <a:r>
              <a:rPr lang="en-US" altLang="zh-CN" dirty="0"/>
              <a:t>,style-loader</a:t>
            </a:r>
            <a:r>
              <a:rPr lang="zh-CN" altLang="en-US" dirty="0"/>
              <a:t>将所有的计算后的样式加入页面中，二者组合在一起使你能够把样式表嵌入</a:t>
            </a:r>
            <a:r>
              <a:rPr lang="en-US" altLang="zh-CN" dirty="0" err="1"/>
              <a:t>webpack</a:t>
            </a:r>
            <a:r>
              <a:rPr lang="zh-CN" altLang="en-US" dirty="0"/>
              <a:t>打包后的</a:t>
            </a:r>
            <a:r>
              <a:rPr lang="en-US" altLang="zh-CN" dirty="0"/>
              <a:t>JS</a:t>
            </a:r>
            <a:r>
              <a:rPr lang="zh-CN" altLang="en-US" dirty="0"/>
              <a:t>文件中。</a:t>
            </a:r>
            <a:endParaRPr lang="en-US" altLang="zh-CN" dirty="0"/>
          </a:p>
          <a:p>
            <a:r>
              <a:rPr lang="en-US" altLang="zh-CN" dirty="0"/>
              <a:t>1.</a:t>
            </a:r>
            <a:r>
              <a:rPr lang="zh-CN" altLang="en-US" dirty="0"/>
              <a:t>安装</a:t>
            </a:r>
            <a:r>
              <a:rPr lang="en-US" altLang="zh-CN" dirty="0"/>
              <a:t>loader</a:t>
            </a:r>
            <a:endParaRPr lang="en-US" altLang="zh-CN" dirty="0"/>
          </a:p>
          <a:p>
            <a:r>
              <a:rPr lang="en-US" altLang="zh-CN" b="1" dirty="0" err="1"/>
              <a:t>npm</a:t>
            </a:r>
            <a:r>
              <a:rPr lang="en-US" altLang="zh-CN" b="1" dirty="0"/>
              <a:t> install </a:t>
            </a:r>
            <a:r>
              <a:rPr lang="en-US" altLang="zh-CN" b="1" dirty="0" err="1"/>
              <a:t>css</a:t>
            </a:r>
            <a:r>
              <a:rPr lang="en-US" altLang="zh-CN" b="1" dirty="0"/>
              <a:t>-loader style-loader  --save-dev</a:t>
            </a:r>
            <a:endParaRPr lang="en-US" altLang="zh-CN" b="1" dirty="0"/>
          </a:p>
          <a:p>
            <a:r>
              <a:rPr lang="en-US" altLang="zh-CN" dirty="0"/>
              <a:t>2. </a:t>
            </a:r>
            <a:r>
              <a:rPr lang="zh-CN" altLang="en-US" dirty="0"/>
              <a:t>配置文件</a:t>
            </a:r>
            <a:endParaRPr lang="en-US" altLang="zh-CN" dirty="0"/>
          </a:p>
          <a:p>
            <a:r>
              <a:rPr lang="en-US" altLang="zh-CN" dirty="0"/>
              <a:t>module:{</a:t>
            </a:r>
            <a:endParaRPr lang="en-US" altLang="zh-CN" dirty="0"/>
          </a:p>
          <a:p>
            <a:r>
              <a:rPr lang="en-US" altLang="zh-CN" dirty="0"/>
              <a:t>      rules:[ {test:/\.</a:t>
            </a:r>
            <a:r>
              <a:rPr lang="en-US" altLang="zh-CN" dirty="0" err="1"/>
              <a:t>css</a:t>
            </a:r>
            <a:r>
              <a:rPr lang="en-US" altLang="zh-CN" dirty="0"/>
              <a:t>$/,use:[’style-loader’,’</a:t>
            </a:r>
            <a:r>
              <a:rPr lang="en-US" altLang="zh-CN" dirty="0" err="1"/>
              <a:t>css</a:t>
            </a:r>
            <a:r>
              <a:rPr lang="en-US" altLang="zh-CN" dirty="0"/>
              <a:t>-loader’]]     //</a:t>
            </a:r>
            <a:r>
              <a:rPr lang="zh-CN" altLang="en-US" dirty="0"/>
              <a:t>两个</a:t>
            </a:r>
            <a:r>
              <a:rPr lang="en-US" altLang="zh-CN" dirty="0"/>
              <a:t>loader</a:t>
            </a:r>
            <a:r>
              <a:rPr lang="zh-CN" altLang="en-US" dirty="0"/>
              <a:t>的顺序不能变</a:t>
            </a:r>
            <a:endParaRPr lang="en-US" altLang="zh-CN" dirty="0"/>
          </a:p>
          <a:p>
            <a:r>
              <a:rPr lang="en-US" altLang="zh-CN" dirty="0"/>
              <a:t>    }</a:t>
            </a:r>
            <a:endParaRPr lang="en-US" altLang="zh-CN" dirty="0"/>
          </a:p>
          <a:p>
            <a:r>
              <a:rPr lang="en-US" altLang="zh-CN" dirty="0"/>
              <a:t>//webpack4</a:t>
            </a:r>
            <a:r>
              <a:rPr lang="zh-CN" altLang="en-US" dirty="0"/>
              <a:t>以后</a:t>
            </a:r>
            <a:r>
              <a:rPr lang="en-US" altLang="zh-CN" dirty="0" err="1"/>
              <a:t>module.loaders</a:t>
            </a:r>
            <a:r>
              <a:rPr lang="zh-CN" altLang="en-US" dirty="0"/>
              <a:t>被废除，使用</a:t>
            </a:r>
            <a:r>
              <a:rPr lang="en-US" altLang="zh-CN" dirty="0" err="1"/>
              <a:t>module.rules</a:t>
            </a:r>
            <a:endParaRPr lang="en-US" altLang="zh-CN" dirty="0"/>
          </a:p>
          <a:p>
            <a:r>
              <a:rPr lang="en-US" altLang="zh-CN" dirty="0"/>
              <a:t>test:</a:t>
            </a:r>
            <a:r>
              <a:rPr lang="zh-CN" altLang="en-US" dirty="0"/>
              <a:t>一个匹配</a:t>
            </a:r>
            <a:r>
              <a:rPr lang="en-US" altLang="zh-CN" dirty="0"/>
              <a:t>loaders</a:t>
            </a:r>
            <a:r>
              <a:rPr lang="zh-CN" altLang="en-US" dirty="0"/>
              <a:t>所处理的文件的拓展名的正则表达式（必须）</a:t>
            </a:r>
            <a:endParaRPr lang="en-US" altLang="zh-CN" dirty="0"/>
          </a:p>
          <a:p>
            <a:r>
              <a:rPr lang="en-US" altLang="zh-CN" dirty="0"/>
              <a:t>loader</a:t>
            </a:r>
            <a:r>
              <a:rPr lang="zh-CN" altLang="en-US" dirty="0"/>
              <a:t>：</a:t>
            </a:r>
            <a:r>
              <a:rPr lang="en-US" altLang="zh-CN" dirty="0"/>
              <a:t>loader</a:t>
            </a:r>
            <a:r>
              <a:rPr lang="zh-CN" altLang="en-US" dirty="0"/>
              <a:t>的名称（必须）</a:t>
            </a:r>
            <a:endParaRPr lang="en-US" altLang="zh-CN" dirty="0"/>
          </a:p>
          <a:p>
            <a:r>
              <a:rPr lang="zh-CN" altLang="en-US" dirty="0"/>
              <a:t>感叹号的作用在于使同一文件能够使用不同类型的</a:t>
            </a:r>
            <a:r>
              <a:rPr lang="en-US" altLang="zh-CN" dirty="0"/>
              <a:t>loader</a:t>
            </a:r>
            <a:endParaRPr lang="en-US" altLang="zh-CN" dirty="0"/>
          </a:p>
          <a:p>
            <a:endParaRPr lang="en-US"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loader</a:t>
            </a:r>
            <a:endParaRPr lang="zh-CN" altLang="en-US" dirty="0"/>
          </a:p>
        </p:txBody>
      </p:sp>
      <p:sp>
        <p:nvSpPr>
          <p:cNvPr id="3" name="内容占位符 2"/>
          <p:cNvSpPr>
            <a:spLocks noGrp="1"/>
          </p:cNvSpPr>
          <p:nvPr>
            <p:ph idx="1"/>
          </p:nvPr>
        </p:nvSpPr>
        <p:spPr/>
        <p:txBody>
          <a:bodyPr/>
          <a:lstStyle/>
          <a:p>
            <a:r>
              <a:rPr lang="en-US" altLang="zh-CN" dirty="0"/>
              <a:t>3. </a:t>
            </a:r>
            <a:r>
              <a:rPr lang="zh-CN" altLang="en-US" dirty="0"/>
              <a:t>创建</a:t>
            </a:r>
            <a:r>
              <a:rPr lang="en-US" altLang="zh-CN" dirty="0" err="1"/>
              <a:t>css</a:t>
            </a:r>
            <a:r>
              <a:rPr lang="zh-CN" altLang="en-US" dirty="0"/>
              <a:t>样式文件</a:t>
            </a:r>
            <a:r>
              <a:rPr lang="en-US" altLang="zh-CN" dirty="0"/>
              <a:t>main.css</a:t>
            </a:r>
            <a:endParaRPr lang="en-US" altLang="zh-CN" dirty="0"/>
          </a:p>
          <a:p>
            <a:r>
              <a:rPr lang="en-US" altLang="zh-CN" dirty="0"/>
              <a:t>4.</a:t>
            </a:r>
            <a:r>
              <a:rPr lang="zh-CN" altLang="en-US" dirty="0"/>
              <a:t>导入样式文件</a:t>
            </a:r>
            <a:endParaRPr lang="en-US" altLang="zh-CN" dirty="0"/>
          </a:p>
          <a:p>
            <a:r>
              <a:rPr lang="en-US" altLang="zh-CN" dirty="0" err="1"/>
              <a:t>webpack</a:t>
            </a:r>
            <a:r>
              <a:rPr lang="zh-CN" altLang="en-US" dirty="0"/>
              <a:t>只有单一的入口，其它的模块需要通过 </a:t>
            </a:r>
            <a:r>
              <a:rPr lang="en-US" altLang="zh-CN" dirty="0"/>
              <a:t>import, require, </a:t>
            </a:r>
            <a:r>
              <a:rPr lang="en-US" altLang="zh-CN" dirty="0" err="1"/>
              <a:t>url</a:t>
            </a:r>
            <a:r>
              <a:rPr lang="zh-CN" altLang="en-US" dirty="0"/>
              <a:t>等导入相关位置，为了让</a:t>
            </a:r>
            <a:r>
              <a:rPr lang="en-US" altLang="zh-CN" dirty="0" err="1"/>
              <a:t>webpack</a:t>
            </a:r>
            <a:r>
              <a:rPr lang="zh-CN" altLang="en-US" dirty="0"/>
              <a:t>能找到”</a:t>
            </a:r>
            <a:r>
              <a:rPr lang="en-US" altLang="zh-CN" dirty="0"/>
              <a:t>main.css“</a:t>
            </a:r>
            <a:r>
              <a:rPr lang="zh-CN" altLang="en-US" dirty="0"/>
              <a:t>文件，我们把它导入”</a:t>
            </a:r>
            <a:r>
              <a:rPr lang="en-US" altLang="zh-CN" dirty="0"/>
              <a:t>main.js “</a:t>
            </a:r>
            <a:r>
              <a:rPr lang="zh-CN" altLang="en-US" dirty="0"/>
              <a:t>中</a:t>
            </a:r>
            <a:endParaRPr lang="en-US" altLang="zh-CN" dirty="0"/>
          </a:p>
          <a:p>
            <a:r>
              <a:rPr lang="zh-CN" altLang="en-US" dirty="0"/>
              <a:t>在</a:t>
            </a:r>
            <a:r>
              <a:rPr lang="en-US" altLang="zh-CN" dirty="0"/>
              <a:t>main.js</a:t>
            </a:r>
            <a:r>
              <a:rPr lang="zh-CN" altLang="en-US" dirty="0"/>
              <a:t>入口文件中加入</a:t>
            </a:r>
            <a:r>
              <a:rPr lang="en-US" altLang="zh-CN" dirty="0">
                <a:solidFill>
                  <a:srgbClr val="FF0000"/>
                </a:solidFill>
              </a:rPr>
              <a:t>require(“./main.css”)</a:t>
            </a:r>
            <a:endParaRPr lang="en-US" altLang="zh-CN" dirty="0">
              <a:solidFill>
                <a:srgbClr val="FF0000"/>
              </a:solidFill>
            </a:endParaRPr>
          </a:p>
          <a:p>
            <a:r>
              <a:rPr lang="en-US" altLang="zh-CN" dirty="0"/>
              <a:t>5.</a:t>
            </a:r>
            <a:r>
              <a:rPr lang="zh-CN" altLang="en-US" dirty="0"/>
              <a:t>运行</a:t>
            </a:r>
            <a:r>
              <a:rPr lang="en-US" altLang="zh-CN" dirty="0"/>
              <a:t>server</a:t>
            </a:r>
            <a:r>
              <a:rPr lang="zh-CN" altLang="en-US" dirty="0"/>
              <a:t>服务进行测试 </a:t>
            </a:r>
            <a:r>
              <a:rPr lang="en-US" altLang="zh-CN" dirty="0" err="1"/>
              <a:t>webpack</a:t>
            </a:r>
            <a:r>
              <a:rPr lang="en-US" altLang="zh-CN" dirty="0"/>
              <a:t>-dev-server --output-public-path </a:t>
            </a:r>
            <a:r>
              <a:rPr lang="en-US" altLang="zh-CN" dirty="0" err="1"/>
              <a:t>dist</a:t>
            </a:r>
            <a:endParaRPr lang="en-US" altLang="zh-CN" dirty="0"/>
          </a:p>
          <a:p>
            <a:pPr marL="0" indent="0">
              <a:buNone/>
            </a:pPr>
            <a:endParaRPr lang="en-US" altLang="zh-CN"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loader</a:t>
            </a:r>
            <a:endParaRPr lang="zh-CN" altLang="en-US" dirty="0"/>
          </a:p>
        </p:txBody>
      </p:sp>
      <p:sp>
        <p:nvSpPr>
          <p:cNvPr id="3" name="内容占位符 2"/>
          <p:cNvSpPr>
            <a:spLocks noGrp="1"/>
          </p:cNvSpPr>
          <p:nvPr>
            <p:ph idx="1"/>
          </p:nvPr>
        </p:nvSpPr>
        <p:spPr>
          <a:xfrm>
            <a:off x="603251" y="1522730"/>
            <a:ext cx="11366500" cy="4313238"/>
          </a:xfrm>
        </p:spPr>
        <p:txBody>
          <a:bodyPr/>
          <a:lstStyle/>
          <a:p>
            <a:r>
              <a:rPr lang="en-US" altLang="zh-CN" dirty="0"/>
              <a:t>loaders</a:t>
            </a:r>
            <a:r>
              <a:rPr lang="zh-CN" altLang="en-US" dirty="0"/>
              <a:t>之 图片处理 </a:t>
            </a:r>
            <a:r>
              <a:rPr lang="en-US" altLang="zh-CN" dirty="0"/>
              <a:t>(</a:t>
            </a:r>
            <a:r>
              <a:rPr lang="zh-CN" altLang="en-US" dirty="0"/>
              <a:t>要和</a:t>
            </a:r>
            <a:r>
              <a:rPr lang="en-US" altLang="zh-CN" dirty="0"/>
              <a:t>file-loader</a:t>
            </a:r>
            <a:r>
              <a:rPr lang="zh-CN" altLang="en-US" dirty="0"/>
              <a:t>一起使用</a:t>
            </a:r>
            <a:r>
              <a:rPr lang="en-US" altLang="zh-CN" dirty="0"/>
              <a:t>)</a:t>
            </a:r>
            <a:endParaRPr lang="en-US" altLang="zh-CN" dirty="0"/>
          </a:p>
          <a:p>
            <a:r>
              <a:rPr lang="en-US" altLang="zh-CN" dirty="0" err="1">
                <a:solidFill>
                  <a:srgbClr val="FF0000"/>
                </a:solidFill>
              </a:rPr>
              <a:t>url</a:t>
            </a:r>
            <a:r>
              <a:rPr lang="en-US" altLang="zh-CN" dirty="0">
                <a:solidFill>
                  <a:srgbClr val="FF0000"/>
                </a:solidFill>
              </a:rPr>
              <a:t>-loader</a:t>
            </a:r>
            <a:endParaRPr lang="en-US" altLang="zh-CN" dirty="0">
              <a:solidFill>
                <a:srgbClr val="FF0000"/>
              </a:solidFill>
            </a:endParaRPr>
          </a:p>
          <a:p>
            <a:r>
              <a:rPr lang="en-US" altLang="zh-CN" dirty="0" err="1"/>
              <a:t>npm</a:t>
            </a:r>
            <a:r>
              <a:rPr lang="en-US" altLang="zh-CN" dirty="0"/>
              <a:t> install --save-dev </a:t>
            </a:r>
            <a:r>
              <a:rPr lang="en-US" altLang="zh-CN" dirty="0" err="1"/>
              <a:t>url</a:t>
            </a:r>
            <a:r>
              <a:rPr lang="en-US" altLang="zh-CN" dirty="0"/>
              <a:t>-loader</a:t>
            </a:r>
            <a:endParaRPr lang="en-US" altLang="zh-CN" dirty="0"/>
          </a:p>
          <a:p>
            <a:endParaRPr lang="en-US" altLang="zh-CN" dirty="0"/>
          </a:p>
          <a:p>
            <a:r>
              <a:rPr lang="en-US" altLang="zh-CN" dirty="0"/>
              <a:t>module: {</a:t>
            </a:r>
            <a:endParaRPr lang="en-US" altLang="zh-CN" dirty="0"/>
          </a:p>
          <a:p>
            <a:r>
              <a:rPr lang="en-US" altLang="zh-CN" dirty="0"/>
              <a:t> rules : [</a:t>
            </a:r>
            <a:endParaRPr lang="en-US" altLang="zh-CN" dirty="0"/>
          </a:p>
          <a:p>
            <a:r>
              <a:rPr lang="en-US" altLang="zh-CN" dirty="0"/>
              <a:t>    {test: /\.(</a:t>
            </a:r>
            <a:r>
              <a:rPr lang="en-US" altLang="zh-CN" dirty="0" err="1"/>
              <a:t>gif|jpg|png|woff|svg|eot|ttf</a:t>
            </a:r>
            <a:r>
              <a:rPr lang="en-US" altLang="zh-CN" dirty="0"/>
              <a:t>)$/,</a:t>
            </a:r>
            <a:endParaRPr lang="en-US" altLang="zh-CN" dirty="0"/>
          </a:p>
          <a:p>
            <a:r>
              <a:rPr lang="en-US" altLang="zh-CN" dirty="0"/>
              <a:t>     </a:t>
            </a:r>
            <a:r>
              <a:rPr lang="en-US" altLang="zh-CN" b="0" dirty="0">
                <a:solidFill>
                  <a:srgbClr val="000000"/>
                </a:solidFill>
                <a:effectLst/>
                <a:latin typeface="Consolas" panose="020B0609020204030204" pitchFamily="49" charset="0"/>
              </a:rPr>
              <a:t>use: [{loader: </a:t>
            </a:r>
            <a:r>
              <a:rPr lang="en-US" altLang="zh-CN" b="0" dirty="0">
                <a:solidFill>
                  <a:srgbClr val="A31515"/>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url</a:t>
            </a:r>
            <a:r>
              <a:rPr lang="en-US" altLang="zh-CN" b="0" dirty="0">
                <a:solidFill>
                  <a:srgbClr val="A31515"/>
                </a:solidFill>
                <a:effectLst/>
                <a:latin typeface="Consolas" panose="020B0609020204030204" pitchFamily="49" charset="0"/>
              </a:rPr>
              <a:t>-loader'</a:t>
            </a:r>
            <a:r>
              <a:rPr lang="en-US" altLang="zh-CN" b="0" dirty="0">
                <a:solidFill>
                  <a:srgbClr val="000000"/>
                </a:solidFill>
                <a:effectLst/>
                <a:latin typeface="Consolas" panose="020B0609020204030204" pitchFamily="49" charset="0"/>
              </a:rPr>
              <a:t>,</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options: {limit: </a:t>
            </a:r>
            <a:r>
              <a:rPr lang="en-US" altLang="zh-CN" b="0" dirty="0">
                <a:solidFill>
                  <a:srgbClr val="098658"/>
                </a:solidFill>
                <a:effectLst/>
                <a:latin typeface="Consolas" panose="020B0609020204030204" pitchFamily="49" charset="0"/>
              </a:rPr>
              <a:t>8192</a:t>
            </a:r>
            <a:r>
              <a:rPr lang="en-US" altLang="zh-CN" b="0" dirty="0">
                <a:solidFill>
                  <a:srgbClr val="000000"/>
                </a:solidFill>
                <a:effectLst/>
                <a:latin typeface="Consolas" panose="020B0609020204030204" pitchFamily="49" charset="0"/>
              </a:rPr>
              <a:t>,name:</a:t>
            </a:r>
            <a:r>
              <a:rPr lang="en-US" altLang="zh-CN" b="0" dirty="0">
                <a:solidFill>
                  <a:srgbClr val="A31515"/>
                </a:solidFill>
                <a:effectLst/>
                <a:latin typeface="Consolas" panose="020B0609020204030204" pitchFamily="49" charset="0"/>
              </a:rPr>
              <a:t>"images/[hash:8][name].[</a:t>
            </a:r>
            <a:r>
              <a:rPr lang="en-US" altLang="zh-CN" b="0" dirty="0" err="1">
                <a:solidFill>
                  <a:srgbClr val="A31515"/>
                </a:solidFill>
                <a:effectLst/>
                <a:latin typeface="Consolas" panose="020B0609020204030204" pitchFamily="49" charset="0"/>
              </a:rPr>
              <a:t>ext</a:t>
            </a:r>
            <a:r>
              <a:rPr lang="en-US" altLang="zh-CN" b="0" dirty="0">
                <a:solidFill>
                  <a:srgbClr val="A31515"/>
                </a:solidFill>
                <a:effectLst/>
                <a:latin typeface="Consolas" panose="020B0609020204030204" pitchFamily="49" charset="0"/>
              </a:rPr>
              <a:t>]"</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endParaRPr lang="en-US" altLang="zh-CN" b="0" dirty="0">
              <a:solidFill>
                <a:srgbClr val="000000"/>
              </a:solidFill>
              <a:effectLst/>
              <a:latin typeface="Consolas" panose="020B0609020204030204" pitchFamily="49" charset="0"/>
            </a:endParaRPr>
          </a:p>
          <a:p>
            <a:pPr marL="0" indent="0">
              <a:buNone/>
            </a:pPr>
            <a:r>
              <a:rPr lang="en-US" altLang="zh-CN" dirty="0"/>
              <a:t>},</a:t>
            </a:r>
            <a:endParaRPr lang="en-US" altLang="zh-CN" dirty="0"/>
          </a:p>
          <a:p>
            <a:r>
              <a:rPr lang="en-US" altLang="zh-CN" dirty="0"/>
              <a:t>  ]</a:t>
            </a:r>
            <a:endParaRPr lang="en-US" altLang="zh-CN" dirty="0"/>
          </a:p>
          <a:p>
            <a:r>
              <a:rPr lang="en-US" altLang="zh-CN" dirty="0"/>
              <a:t>}</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800" kern="1200" dirty="0"/>
              <a:t>1.</a:t>
            </a:r>
            <a:r>
              <a:rPr lang="zh-CN" altLang="en-US" sz="2800" kern="1200" dirty="0"/>
              <a:t>文件大小小于</a:t>
            </a:r>
            <a:r>
              <a:rPr lang="en-US" altLang="zh-CN" sz="2800" kern="1200" dirty="0"/>
              <a:t>limit</a:t>
            </a:r>
            <a:r>
              <a:rPr lang="zh-CN" altLang="en-US" sz="2800" kern="1200" dirty="0"/>
              <a:t>参数，</a:t>
            </a:r>
            <a:r>
              <a:rPr lang="en-US" altLang="zh-CN" sz="2800" kern="1200" dirty="0" err="1"/>
              <a:t>url</a:t>
            </a:r>
            <a:r>
              <a:rPr lang="en-US" altLang="zh-CN" sz="2800" kern="1200" dirty="0"/>
              <a:t>-loader</a:t>
            </a:r>
            <a:r>
              <a:rPr lang="zh-CN" altLang="en-US" sz="2800" kern="1200" dirty="0"/>
              <a:t>将会把文件转为</a:t>
            </a:r>
            <a:r>
              <a:rPr lang="en-US" altLang="zh-CN" sz="2800" kern="1200" dirty="0" err="1"/>
              <a:t>DataURL</a:t>
            </a:r>
            <a:r>
              <a:rPr lang="zh-CN" altLang="en-US" sz="2800" kern="1200" dirty="0"/>
              <a:t>；</a:t>
            </a:r>
            <a:r>
              <a:rPr lang="en-US" altLang="zh-CN" sz="2800" kern="1200" dirty="0"/>
              <a:t>2.</a:t>
            </a:r>
            <a:r>
              <a:rPr lang="zh-CN" altLang="en-US" sz="2800" kern="1200" dirty="0"/>
              <a:t>文件大小大于</a:t>
            </a:r>
            <a:r>
              <a:rPr lang="en-US" altLang="zh-CN" sz="2800" kern="1200" dirty="0"/>
              <a:t>limit</a:t>
            </a:r>
            <a:r>
              <a:rPr lang="zh-CN" altLang="en-US" sz="2800" kern="1200" dirty="0"/>
              <a:t>，</a:t>
            </a:r>
            <a:r>
              <a:rPr lang="en-US" altLang="zh-CN" sz="2800" kern="1200" dirty="0" err="1"/>
              <a:t>url</a:t>
            </a:r>
            <a:r>
              <a:rPr lang="en-US" altLang="zh-CN" sz="2800" kern="1200" dirty="0"/>
              <a:t>-loader</a:t>
            </a:r>
            <a:r>
              <a:rPr lang="zh-CN" altLang="en-US" sz="2800" kern="1200" dirty="0"/>
              <a:t>会调用</a:t>
            </a:r>
            <a:r>
              <a:rPr lang="en-US" altLang="zh-CN" sz="2800" kern="1200" dirty="0"/>
              <a:t>file-loader</a:t>
            </a:r>
            <a:r>
              <a:rPr lang="zh-CN" altLang="en-US" sz="2800" kern="1200" dirty="0"/>
              <a:t>进行处理，参数也会直接传给</a:t>
            </a:r>
            <a:r>
              <a:rPr lang="en-US" altLang="zh-CN" sz="2800" kern="1200" dirty="0"/>
              <a:t>file-loader</a:t>
            </a:r>
            <a:r>
              <a:rPr lang="zh-CN" altLang="en-US" sz="2800" kern="1200" dirty="0"/>
              <a:t>。因此我们只需要安装</a:t>
            </a:r>
            <a:r>
              <a:rPr lang="en-US" altLang="zh-CN" sz="2800" kern="1200" dirty="0" err="1"/>
              <a:t>url</a:t>
            </a:r>
            <a:r>
              <a:rPr lang="en-US" altLang="zh-CN" sz="2800" kern="1200" dirty="0"/>
              <a:t>-loader</a:t>
            </a:r>
            <a:r>
              <a:rPr lang="zh-CN" altLang="en-US" sz="2800" kern="1200" dirty="0"/>
              <a:t>即可。</a:t>
            </a:r>
            <a:r>
              <a:rPr lang="en-US" altLang="zh-CN" sz="2800" kern="1200" dirty="0"/>
              <a:t>name</a:t>
            </a:r>
            <a:r>
              <a:rPr lang="zh-CN" altLang="en-US" sz="2800" kern="1200" dirty="0"/>
              <a:t>表示输出的文件名规则，如果不添加这个参数，输出的就是默认值：文件哈希。加上</a:t>
            </a:r>
            <a:r>
              <a:rPr lang="en-US" altLang="zh-CN" sz="2800" kern="1200" dirty="0"/>
              <a:t>[path]</a:t>
            </a:r>
            <a:r>
              <a:rPr lang="zh-CN" altLang="en-US" sz="2800" kern="1200" dirty="0"/>
              <a:t>表示输出文件的相对路径与当前文件相对路径相同，加上</a:t>
            </a:r>
            <a:r>
              <a:rPr lang="en-US" altLang="zh-CN" sz="2800" kern="1200" dirty="0"/>
              <a:t>[name].[</a:t>
            </a:r>
            <a:r>
              <a:rPr lang="en-US" altLang="zh-CN" sz="2800" kern="1200" dirty="0" err="1"/>
              <a:t>ext</a:t>
            </a:r>
            <a:r>
              <a:rPr lang="en-US" altLang="zh-CN" sz="2800" kern="1200" dirty="0"/>
              <a:t>]</a:t>
            </a:r>
            <a:r>
              <a:rPr lang="zh-CN" altLang="en-US" sz="2800" kern="1200" dirty="0"/>
              <a:t>则表示输出文件的名字和扩展名与当前相同。加上</a:t>
            </a:r>
            <a:r>
              <a:rPr lang="en-US" altLang="zh-CN" sz="2800" kern="1200" dirty="0"/>
              <a:t>[path]</a:t>
            </a:r>
            <a:r>
              <a:rPr lang="zh-CN" altLang="en-US" sz="2800" kern="1200" dirty="0"/>
              <a:t>这个参数后，打包后文件中引用文件的路径也会加上这个相对路径。</a:t>
            </a:r>
            <a:endParaRPr lang="zh-CN" altLang="en-US" sz="2800" dirty="0"/>
          </a:p>
          <a:p>
            <a:endParaRPr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html-</a:t>
            </a:r>
            <a:r>
              <a:rPr lang="en-US" altLang="zh-CN" dirty="0" err="1"/>
              <a:t>withimg</a:t>
            </a:r>
            <a:r>
              <a:rPr lang="en-US" altLang="zh-CN" dirty="0"/>
              <a:t>-loader</a:t>
            </a:r>
            <a:endParaRPr lang="zh-CN" altLang="en-US" dirty="0"/>
          </a:p>
        </p:txBody>
      </p:sp>
      <p:sp>
        <p:nvSpPr>
          <p:cNvPr id="3" name="内容占位符 2"/>
          <p:cNvSpPr>
            <a:spLocks noGrp="1"/>
          </p:cNvSpPr>
          <p:nvPr>
            <p:ph idx="1"/>
          </p:nvPr>
        </p:nvSpPr>
        <p:spPr/>
        <p:txBody>
          <a:bodyPr/>
          <a:lstStyle/>
          <a:p>
            <a:r>
              <a:rPr lang="zh-CN" altLang="en-US" dirty="0"/>
              <a:t>在</a:t>
            </a:r>
            <a:r>
              <a:rPr lang="en-US" altLang="zh-CN" dirty="0"/>
              <a:t>html</a:t>
            </a:r>
            <a:r>
              <a:rPr lang="zh-CN" altLang="en-US" dirty="0"/>
              <a:t>模板文件中使用</a:t>
            </a:r>
            <a:r>
              <a:rPr lang="en-US" altLang="zh-CN" dirty="0" err="1"/>
              <a:t>img</a:t>
            </a:r>
            <a:r>
              <a:rPr lang="zh-CN" altLang="en-US" dirty="0"/>
              <a:t>标记插入图片，可以使用</a:t>
            </a:r>
            <a:r>
              <a:rPr lang="en-US" altLang="zh-CN" dirty="0"/>
              <a:t>html-</a:t>
            </a:r>
            <a:r>
              <a:rPr lang="en-US" altLang="zh-CN" dirty="0" err="1"/>
              <a:t>withimg</a:t>
            </a:r>
            <a:r>
              <a:rPr lang="en-US" altLang="zh-CN" dirty="0"/>
              <a:t>-loader</a:t>
            </a:r>
            <a:r>
              <a:rPr lang="zh-CN" altLang="en-US" dirty="0"/>
              <a:t>对图片资源进行打包，要配合</a:t>
            </a:r>
            <a:r>
              <a:rPr lang="en-US" altLang="zh-CN" dirty="0" err="1"/>
              <a:t>url</a:t>
            </a:r>
            <a:r>
              <a:rPr lang="en-US" altLang="zh-CN" dirty="0"/>
              <a:t>-loader</a:t>
            </a:r>
            <a:r>
              <a:rPr lang="zh-CN" altLang="en-US" dirty="0"/>
              <a:t>使用，图片打包的配置在</a:t>
            </a:r>
            <a:r>
              <a:rPr lang="en-US" altLang="zh-CN" dirty="0" err="1"/>
              <a:t>url</a:t>
            </a:r>
            <a:r>
              <a:rPr lang="en-US" altLang="zh-CN" dirty="0"/>
              <a:t>-loader</a:t>
            </a:r>
            <a:r>
              <a:rPr lang="zh-CN" altLang="en-US" dirty="0"/>
              <a:t>中配置。（需要使用</a:t>
            </a:r>
            <a:r>
              <a:rPr lang="en-US" altLang="zh-CN" dirty="0"/>
              <a:t>html-</a:t>
            </a:r>
            <a:r>
              <a:rPr lang="en-US" altLang="zh-CN" dirty="0" err="1"/>
              <a:t>webpack</a:t>
            </a:r>
            <a:r>
              <a:rPr lang="en-US" altLang="zh-CN" dirty="0"/>
              <a:t>-plugin</a:t>
            </a:r>
            <a:r>
              <a:rPr lang="zh-CN" altLang="en-US" dirty="0"/>
              <a:t>）</a:t>
            </a:r>
            <a:endParaRPr lang="en-US" altLang="zh-CN" dirty="0"/>
          </a:p>
          <a:p>
            <a:r>
              <a:rPr lang="en-US" altLang="zh-CN" dirty="0" err="1"/>
              <a:t>cnpm</a:t>
            </a:r>
            <a:r>
              <a:rPr lang="en-US" altLang="zh-CN" dirty="0"/>
              <a:t> install html-</a:t>
            </a:r>
            <a:r>
              <a:rPr lang="en-US" altLang="zh-CN" dirty="0" err="1"/>
              <a:t>withimg</a:t>
            </a:r>
            <a:r>
              <a:rPr lang="en-US" altLang="zh-CN" dirty="0"/>
              <a:t>-loader --save-dev</a:t>
            </a:r>
            <a:endParaRPr lang="en-US" altLang="zh-CN" dirty="0"/>
          </a:p>
          <a:p>
            <a:endParaRPr lang="en-US" altLang="zh-CN" dirty="0"/>
          </a:p>
          <a:p>
            <a:r>
              <a:rPr lang="zh-CN" altLang="en-US" dirty="0"/>
              <a:t>配置</a:t>
            </a:r>
            <a:endParaRPr lang="en-US" altLang="zh-CN" dirty="0"/>
          </a:p>
          <a:p>
            <a:r>
              <a:rPr lang="en-US" altLang="zh-CN" dirty="0"/>
              <a:t>{</a:t>
            </a:r>
            <a:endParaRPr lang="en-US" altLang="zh-CN" dirty="0"/>
          </a:p>
          <a:p>
            <a:r>
              <a:rPr lang="en-US" altLang="zh-CN" dirty="0"/>
              <a:t>test: /\.(</a:t>
            </a:r>
            <a:r>
              <a:rPr lang="en-US" altLang="zh-CN" dirty="0" err="1"/>
              <a:t>htm|html</a:t>
            </a:r>
            <a:r>
              <a:rPr lang="en-US" altLang="zh-CN" dirty="0"/>
              <a:t>)$/</a:t>
            </a:r>
            <a:r>
              <a:rPr lang="en-US" altLang="zh-CN" dirty="0" err="1"/>
              <a:t>i</a:t>
            </a:r>
            <a:r>
              <a:rPr lang="en-US" altLang="zh-CN" dirty="0"/>
              <a:t>,</a:t>
            </a:r>
            <a:endParaRPr lang="en-US" altLang="zh-CN" dirty="0"/>
          </a:p>
          <a:p>
            <a:r>
              <a:rPr lang="en-US" altLang="zh-CN" dirty="0"/>
              <a:t>use:[ 'html-</a:t>
            </a:r>
            <a:r>
              <a:rPr lang="en-US" altLang="zh-CN" dirty="0" err="1"/>
              <a:t>withimg</a:t>
            </a:r>
            <a:r>
              <a:rPr lang="en-US" altLang="zh-CN" dirty="0"/>
              <a:t>-loader’]</a:t>
            </a:r>
            <a:endParaRPr lang="en-US" altLang="zh-CN" dirty="0"/>
          </a:p>
          <a:p>
            <a:r>
              <a:rPr lang="en-US" altLang="zh-CN" sz="2400" dirty="0"/>
              <a:t>}</a:t>
            </a:r>
            <a:endParaRPr lang="en-US" altLang="zh-CN"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babel-loader</a:t>
            </a:r>
            <a:endParaRPr lang="zh-CN" altLang="en-US" dirty="0"/>
          </a:p>
        </p:txBody>
      </p:sp>
      <p:sp>
        <p:nvSpPr>
          <p:cNvPr id="3" name="内容占位符 2"/>
          <p:cNvSpPr>
            <a:spLocks noGrp="1"/>
          </p:cNvSpPr>
          <p:nvPr>
            <p:ph idx="1"/>
          </p:nvPr>
        </p:nvSpPr>
        <p:spPr>
          <a:xfrm>
            <a:off x="825500" y="1382395"/>
            <a:ext cx="11366500" cy="4313238"/>
          </a:xfrm>
        </p:spPr>
        <p:txBody>
          <a:bodyPr/>
          <a:lstStyle/>
          <a:p>
            <a:r>
              <a:rPr lang="en-US" altLang="zh-CN" dirty="0" err="1"/>
              <a:t>npm</a:t>
            </a:r>
            <a:r>
              <a:rPr lang="en-US" altLang="zh-CN" dirty="0"/>
              <a:t> install babel-loader @babel/core @babel/preset-env    --save-dev </a:t>
            </a:r>
            <a:endParaRPr lang="en-US" altLang="zh-CN" dirty="0"/>
          </a:p>
          <a:p>
            <a:r>
              <a:rPr lang="en-US" altLang="zh-CN" dirty="0"/>
              <a:t>    {</a:t>
            </a:r>
            <a:endParaRPr lang="en-US" altLang="zh-CN" dirty="0"/>
          </a:p>
          <a:p>
            <a:r>
              <a:rPr lang="en-US" altLang="zh-CN" dirty="0"/>
              <a:t>      test: </a:t>
            </a:r>
            <a:r>
              <a:rPr lang="en-US" altLang="zh-CN" b="0" dirty="0">
                <a:solidFill>
                  <a:srgbClr val="811F3F"/>
                </a:solidFill>
                <a:effectLst/>
                <a:latin typeface="Consolas" panose="020B0609020204030204" pitchFamily="49" charset="0"/>
              </a:rPr>
              <a:t>/\.</a:t>
            </a:r>
            <a:r>
              <a:rPr lang="en-US" altLang="zh-CN" b="0" dirty="0" err="1">
                <a:solidFill>
                  <a:srgbClr val="811F3F"/>
                </a:solidFill>
                <a:effectLst/>
                <a:latin typeface="Consolas" panose="020B0609020204030204" pitchFamily="49" charset="0"/>
              </a:rPr>
              <a:t>m</a:t>
            </a:r>
            <a:r>
              <a:rPr lang="en-US" altLang="zh-CN" b="0" dirty="0" err="1">
                <a:solidFill>
                  <a:srgbClr val="000000"/>
                </a:solidFill>
                <a:effectLst/>
                <a:latin typeface="Consolas" panose="020B0609020204030204" pitchFamily="49" charset="0"/>
              </a:rPr>
              <a:t>?</a:t>
            </a:r>
            <a:r>
              <a:rPr lang="en-US" altLang="zh-CN" b="0" dirty="0" err="1">
                <a:solidFill>
                  <a:srgbClr val="811F3F"/>
                </a:solidFill>
                <a:effectLst/>
                <a:latin typeface="Consolas" panose="020B0609020204030204" pitchFamily="49" charset="0"/>
              </a:rPr>
              <a:t>js</a:t>
            </a:r>
            <a:r>
              <a:rPr lang="en-US" altLang="zh-CN" b="0">
                <a:solidFill>
                  <a:srgbClr val="0000FF"/>
                </a:solidFill>
                <a:effectLst/>
                <a:latin typeface="Consolas" panose="020B0609020204030204" pitchFamily="49" charset="0"/>
              </a:rPr>
              <a:t>$</a:t>
            </a:r>
            <a:r>
              <a:rPr lang="en-US" altLang="zh-CN" b="0">
                <a:solidFill>
                  <a:srgbClr val="811F3F"/>
                </a:solidFill>
                <a:effectLst/>
                <a:latin typeface="Consolas" panose="020B0609020204030204" pitchFamily="49" charset="0"/>
              </a:rPr>
              <a:t>/</a:t>
            </a:r>
            <a:r>
              <a:rPr lang="en-US" altLang="zh-CN">
                <a:solidFill>
                  <a:srgbClr val="000000"/>
                </a:solidFill>
                <a:latin typeface="Consolas" panose="020B0609020204030204" pitchFamily="49" charset="0"/>
              </a:rPr>
              <a:t>,</a:t>
            </a:r>
            <a:endParaRPr lang="en-US" altLang="zh-CN" dirty="0"/>
          </a:p>
          <a:p>
            <a:r>
              <a:rPr lang="en-US" altLang="zh-CN" dirty="0"/>
              <a:t>      exclude:</a:t>
            </a:r>
            <a:r>
              <a:rPr lang="en-US" altLang="zh-CN" b="0" dirty="0">
                <a:solidFill>
                  <a:srgbClr val="811F3F"/>
                </a:solidFill>
                <a:effectLst/>
                <a:latin typeface="Consolas" panose="020B0609020204030204" pitchFamily="49" charset="0"/>
              </a:rPr>
              <a:t> /</a:t>
            </a:r>
            <a:r>
              <a:rPr lang="en-US" altLang="zh-CN" b="0" dirty="0" err="1">
                <a:solidFill>
                  <a:srgbClr val="811F3F"/>
                </a:solidFill>
                <a:effectLst/>
                <a:latin typeface="Consolas" panose="020B0609020204030204" pitchFamily="49" charset="0"/>
              </a:rPr>
              <a:t>node_modules</a:t>
            </a:r>
            <a:r>
              <a:rPr lang="en-US" altLang="zh-CN" b="0" dirty="0">
                <a:solidFill>
                  <a:srgbClr val="811F3F"/>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a:t>
            </a:r>
            <a:endParaRPr lang="en-US" altLang="zh-CN" dirty="0"/>
          </a:p>
          <a:p>
            <a:r>
              <a:rPr lang="en-US" altLang="zh-CN" dirty="0"/>
              <a:t>      use: {</a:t>
            </a:r>
            <a:endParaRPr lang="en-US" altLang="zh-CN" dirty="0"/>
          </a:p>
          <a:p>
            <a:r>
              <a:rPr lang="en-US" altLang="zh-CN" dirty="0"/>
              <a:t>        loader: 'babel-loader',</a:t>
            </a:r>
            <a:endParaRPr lang="en-US" altLang="zh-CN" dirty="0"/>
          </a:p>
          <a:p>
            <a:r>
              <a:rPr lang="en-US" altLang="zh-CN" dirty="0"/>
              <a:t>        options: {</a:t>
            </a:r>
            <a:endParaRPr lang="en-US" altLang="zh-CN" dirty="0"/>
          </a:p>
          <a:p>
            <a:r>
              <a:rPr lang="en-US" altLang="zh-CN" dirty="0"/>
              <a:t>          presets: ['@babel/preset-</a:t>
            </a:r>
            <a:r>
              <a:rPr lang="en-US" altLang="zh-CN" dirty="0" err="1"/>
              <a:t>env</a:t>
            </a:r>
            <a:r>
              <a:rPr lang="en-US" altLang="zh-CN" dirty="0"/>
              <a:t>']</a:t>
            </a:r>
            <a:endParaRPr lang="en-US" altLang="zh-CN" dirty="0"/>
          </a:p>
          <a:p>
            <a:r>
              <a:rPr lang="en-US" altLang="zh-CN" dirty="0"/>
              <a:t>        }</a:t>
            </a:r>
            <a:endParaRPr lang="en-US" altLang="zh-CN" dirty="0"/>
          </a:p>
          <a:p>
            <a:r>
              <a:rPr lang="en-US" altLang="zh-CN" dirty="0"/>
              <a:t>      }</a:t>
            </a:r>
            <a:endParaRPr lang="en-US" altLang="zh-CN" dirty="0"/>
          </a:p>
          <a:p>
            <a:r>
              <a:rPr lang="en-US" altLang="zh-CN" dirty="0"/>
              <a:t>    }</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loader</a:t>
            </a:r>
            <a:endParaRPr lang="zh-CN" altLang="en-US" dirty="0"/>
          </a:p>
        </p:txBody>
      </p:sp>
      <p:sp>
        <p:nvSpPr>
          <p:cNvPr id="3" name="内容占位符 2"/>
          <p:cNvSpPr>
            <a:spLocks noGrp="1"/>
          </p:cNvSpPr>
          <p:nvPr>
            <p:ph idx="1"/>
          </p:nvPr>
        </p:nvSpPr>
        <p:spPr/>
        <p:txBody>
          <a:bodyPr/>
          <a:lstStyle/>
          <a:p>
            <a:r>
              <a:rPr lang="en-US" altLang="zh-CN" dirty="0"/>
              <a:t>loaders</a:t>
            </a:r>
            <a:r>
              <a:rPr lang="zh-CN" altLang="en-US" dirty="0"/>
              <a:t>之 文件处理</a:t>
            </a:r>
            <a:endParaRPr lang="zh-CN" altLang="en-US" dirty="0"/>
          </a:p>
          <a:p>
            <a:r>
              <a:rPr lang="en-US" altLang="zh-CN" dirty="0"/>
              <a:t>file-loader</a:t>
            </a:r>
            <a:endParaRPr lang="en-US" altLang="zh-CN" dirty="0"/>
          </a:p>
          <a:p>
            <a:r>
              <a:rPr lang="en-US" altLang="zh-CN" dirty="0" err="1"/>
              <a:t>npm</a:t>
            </a:r>
            <a:r>
              <a:rPr lang="en-US" altLang="zh-CN" dirty="0"/>
              <a:t> install --save-dev file-loader</a:t>
            </a:r>
            <a:endParaRPr lang="en-US" altLang="zh-CN" dirty="0"/>
          </a:p>
          <a:p>
            <a:endParaRPr lang="en-US" altLang="zh-CN" dirty="0"/>
          </a:p>
          <a:p>
            <a:r>
              <a:rPr lang="en-US" altLang="zh-CN" dirty="0"/>
              <a:t>module: {</a:t>
            </a:r>
            <a:endParaRPr lang="en-US" altLang="zh-CN" dirty="0"/>
          </a:p>
          <a:p>
            <a:r>
              <a:rPr lang="en-US" altLang="zh-CN" dirty="0"/>
              <a:t> rules : [</a:t>
            </a:r>
            <a:endParaRPr lang="en-US" altLang="zh-CN" dirty="0"/>
          </a:p>
          <a:p>
            <a:r>
              <a:rPr lang="en-US" altLang="zh-CN" dirty="0"/>
              <a:t>    {</a:t>
            </a:r>
            <a:endParaRPr lang="en-US" altLang="zh-CN" dirty="0"/>
          </a:p>
          <a:p>
            <a:r>
              <a:rPr lang="en-US" altLang="zh-CN" dirty="0"/>
              <a:t>      test: /\.(png|jpg|jpeg|gif|svg|woff|woff2|ttf|eot)$/,</a:t>
            </a:r>
            <a:endParaRPr lang="en-US" altLang="zh-CN" dirty="0"/>
          </a:p>
          <a:p>
            <a:r>
              <a:rPr lang="en-US" altLang="zh-CN" dirty="0"/>
              <a:t>      loader: 'file-loader'</a:t>
            </a:r>
            <a:endParaRPr lang="en-US" altLang="zh-CN" dirty="0"/>
          </a:p>
          <a:p>
            <a:r>
              <a:rPr lang="en-US" altLang="zh-CN" dirty="0"/>
              <a:t>      },</a:t>
            </a:r>
            <a:endParaRPr lang="en-US" altLang="zh-CN" dirty="0"/>
          </a:p>
          <a:p>
            <a:r>
              <a:rPr lang="en-US" altLang="zh-CN" dirty="0"/>
              <a:t>  ]</a:t>
            </a:r>
            <a:endParaRPr lang="en-US" altLang="zh-CN" dirty="0"/>
          </a:p>
          <a:p>
            <a:r>
              <a:rPr lang="en-US" altLang="zh-CN" dirty="0"/>
              <a:t>}</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loader</a:t>
            </a:r>
            <a:endParaRPr lang="zh-CN" altLang="en-US" dirty="0"/>
          </a:p>
        </p:txBody>
      </p:sp>
      <p:sp>
        <p:nvSpPr>
          <p:cNvPr id="3" name="内容占位符 2"/>
          <p:cNvSpPr>
            <a:spLocks noGrp="1"/>
          </p:cNvSpPr>
          <p:nvPr>
            <p:ph idx="1"/>
          </p:nvPr>
        </p:nvSpPr>
        <p:spPr/>
        <p:txBody>
          <a:bodyPr/>
          <a:lstStyle/>
          <a:p>
            <a:r>
              <a:rPr lang="en-US" altLang="zh-CN" dirty="0"/>
              <a:t>loaders</a:t>
            </a:r>
            <a:r>
              <a:rPr lang="zh-CN" altLang="en-US" dirty="0"/>
              <a:t>之 </a:t>
            </a:r>
            <a:r>
              <a:rPr lang="en-US" altLang="zh-CN" dirty="0" err="1"/>
              <a:t>json</a:t>
            </a:r>
            <a:r>
              <a:rPr lang="zh-CN" altLang="en-US" dirty="0"/>
              <a:t>处理</a:t>
            </a:r>
            <a:endParaRPr lang="zh-CN" altLang="en-US" dirty="0"/>
          </a:p>
          <a:p>
            <a:r>
              <a:rPr lang="en-US" altLang="zh-CN" dirty="0" err="1">
                <a:solidFill>
                  <a:srgbClr val="FF0000"/>
                </a:solidFill>
              </a:rPr>
              <a:t>json</a:t>
            </a:r>
            <a:r>
              <a:rPr lang="en-US" altLang="zh-CN" dirty="0">
                <a:solidFill>
                  <a:srgbClr val="FF0000"/>
                </a:solidFill>
              </a:rPr>
              <a:t>-loader</a:t>
            </a:r>
            <a:endParaRPr lang="en-US" altLang="zh-CN" dirty="0">
              <a:solidFill>
                <a:srgbClr val="FF0000"/>
              </a:solidFill>
            </a:endParaRPr>
          </a:p>
          <a:p>
            <a:r>
              <a:rPr lang="en-US" altLang="zh-CN" dirty="0" err="1"/>
              <a:t>npm</a:t>
            </a:r>
            <a:r>
              <a:rPr lang="en-US" altLang="zh-CN" dirty="0"/>
              <a:t> install --save-dev </a:t>
            </a:r>
            <a:r>
              <a:rPr lang="en-US" altLang="zh-CN" dirty="0" err="1"/>
              <a:t>json</a:t>
            </a:r>
            <a:r>
              <a:rPr lang="en-US" altLang="zh-CN" dirty="0"/>
              <a:t>-loader</a:t>
            </a:r>
            <a:endParaRPr lang="en-US" altLang="zh-CN" dirty="0"/>
          </a:p>
          <a:p>
            <a:endParaRPr lang="en-US" altLang="zh-CN" dirty="0"/>
          </a:p>
          <a:p>
            <a:r>
              <a:rPr lang="en-US" altLang="zh-CN" dirty="0"/>
              <a:t>module: {</a:t>
            </a:r>
            <a:endParaRPr lang="en-US" altLang="zh-CN" dirty="0"/>
          </a:p>
          <a:p>
            <a:r>
              <a:rPr lang="en-US" altLang="zh-CN" dirty="0"/>
              <a:t> rules : [</a:t>
            </a:r>
            <a:endParaRPr lang="en-US" altLang="zh-CN" dirty="0"/>
          </a:p>
          <a:p>
            <a:r>
              <a:rPr lang="en-US" altLang="zh-CN" dirty="0"/>
              <a:t>    {test: /\.</a:t>
            </a:r>
            <a:r>
              <a:rPr lang="en-US" altLang="zh-CN" dirty="0" err="1"/>
              <a:t>json</a:t>
            </a:r>
            <a:r>
              <a:rPr lang="en-US" altLang="zh-CN" dirty="0"/>
              <a:t>$/,loader: '</a:t>
            </a:r>
            <a:r>
              <a:rPr lang="en-US" altLang="zh-CN" dirty="0" err="1"/>
              <a:t>json</a:t>
            </a:r>
            <a:r>
              <a:rPr lang="en-US" altLang="zh-CN" dirty="0"/>
              <a:t>'},</a:t>
            </a:r>
            <a:endParaRPr lang="en-US" altLang="zh-CN" dirty="0"/>
          </a:p>
          <a:p>
            <a:r>
              <a:rPr lang="en-US" altLang="zh-CN" dirty="0"/>
              <a:t>  ]</a:t>
            </a:r>
            <a:endParaRPr lang="en-US" altLang="zh-CN" dirty="0"/>
          </a:p>
          <a:p>
            <a:r>
              <a:rPr lang="en-US" altLang="zh-CN" dirty="0"/>
              <a:t>}</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loader</a:t>
            </a:r>
            <a:endParaRPr lang="zh-CN" altLang="en-US" dirty="0"/>
          </a:p>
        </p:txBody>
      </p:sp>
      <p:sp>
        <p:nvSpPr>
          <p:cNvPr id="3" name="内容占位符 2"/>
          <p:cNvSpPr>
            <a:spLocks noGrp="1"/>
          </p:cNvSpPr>
          <p:nvPr>
            <p:ph idx="1"/>
          </p:nvPr>
        </p:nvSpPr>
        <p:spPr/>
        <p:txBody>
          <a:bodyPr/>
          <a:lstStyle/>
          <a:p>
            <a:r>
              <a:rPr lang="en-US" altLang="zh-CN" dirty="0"/>
              <a:t>loaders</a:t>
            </a:r>
            <a:r>
              <a:rPr lang="zh-CN" altLang="en-US" dirty="0"/>
              <a:t>之 预处理</a:t>
            </a:r>
            <a:endParaRPr lang="zh-CN" altLang="en-US" dirty="0"/>
          </a:p>
          <a:p>
            <a:r>
              <a:rPr lang="en-US" altLang="zh-CN" dirty="0" err="1"/>
              <a:t>css</a:t>
            </a:r>
            <a:r>
              <a:rPr lang="en-US" altLang="zh-CN" dirty="0"/>
              <a:t>-loader </a:t>
            </a:r>
            <a:r>
              <a:rPr lang="zh-CN" altLang="en-US" dirty="0"/>
              <a:t>处理</a:t>
            </a:r>
            <a:r>
              <a:rPr lang="en-US" altLang="zh-CN" dirty="0" err="1"/>
              <a:t>css</a:t>
            </a:r>
            <a:r>
              <a:rPr lang="zh-CN" altLang="en-US" dirty="0"/>
              <a:t>中路径引用等问题</a:t>
            </a:r>
            <a:endParaRPr lang="zh-CN" altLang="en-US" dirty="0"/>
          </a:p>
          <a:p>
            <a:r>
              <a:rPr lang="en-US" altLang="zh-CN" dirty="0"/>
              <a:t>style-loader </a:t>
            </a:r>
            <a:r>
              <a:rPr lang="zh-CN" altLang="en-US" dirty="0"/>
              <a:t>动态把样式写入</a:t>
            </a:r>
            <a:r>
              <a:rPr lang="en-US" altLang="zh-CN" dirty="0" err="1"/>
              <a:t>css</a:t>
            </a:r>
            <a:endParaRPr lang="en-US" altLang="zh-CN" dirty="0"/>
          </a:p>
          <a:p>
            <a:r>
              <a:rPr lang="en-US" altLang="zh-CN" dirty="0"/>
              <a:t>sass-loader </a:t>
            </a:r>
            <a:r>
              <a:rPr lang="en-US" altLang="zh-CN" dirty="0" err="1"/>
              <a:t>scss</a:t>
            </a:r>
            <a:r>
              <a:rPr lang="zh-CN" altLang="en-US" dirty="0"/>
              <a:t>编译器</a:t>
            </a:r>
            <a:endParaRPr lang="zh-CN" altLang="en-US" dirty="0"/>
          </a:p>
          <a:p>
            <a:r>
              <a:rPr lang="en-US" altLang="zh-CN" dirty="0"/>
              <a:t>less-loader less</a:t>
            </a:r>
            <a:r>
              <a:rPr lang="zh-CN" altLang="en-US" dirty="0"/>
              <a:t>编译器</a:t>
            </a:r>
            <a:endParaRPr lang="zh-CN" altLang="en-US" dirty="0"/>
          </a:p>
          <a:p>
            <a:r>
              <a:rPr lang="en-US" altLang="zh-CN" dirty="0" err="1"/>
              <a:t>postcss</a:t>
            </a:r>
            <a:r>
              <a:rPr lang="en-US" altLang="zh-CN" dirty="0"/>
              <a:t>-loader </a:t>
            </a:r>
            <a:r>
              <a:rPr lang="en-US" altLang="zh-CN" dirty="0" err="1"/>
              <a:t>scss</a:t>
            </a:r>
            <a:r>
              <a:rPr lang="zh-CN" altLang="en-US" dirty="0"/>
              <a:t>再处理</a:t>
            </a:r>
            <a:endParaRPr lang="zh-CN" altLang="en-US" dirty="0"/>
          </a:p>
          <a:p>
            <a:r>
              <a:rPr lang="en-US" altLang="zh-CN" dirty="0" err="1"/>
              <a:t>npm</a:t>
            </a:r>
            <a:r>
              <a:rPr lang="en-US" altLang="zh-CN" dirty="0"/>
              <a:t> install --save -dev </a:t>
            </a:r>
            <a:r>
              <a:rPr lang="en-US" altLang="zh-CN" dirty="0" err="1"/>
              <a:t>css</a:t>
            </a:r>
            <a:r>
              <a:rPr lang="en-US" altLang="zh-CN" dirty="0"/>
              <a:t>-loader style-loader sass-loader less-loader </a:t>
            </a:r>
            <a:r>
              <a:rPr lang="en-US" altLang="zh-CN" dirty="0" err="1"/>
              <a:t>postcss</a:t>
            </a:r>
            <a:r>
              <a:rPr lang="en-US" altLang="zh-CN" dirty="0"/>
              <a:t>-loader</a:t>
            </a:r>
            <a:endParaRPr lang="en-US" altLang="zh-CN" dirty="0"/>
          </a:p>
          <a:p>
            <a:pPr marL="0" indent="0">
              <a:buNone/>
            </a:pPr>
            <a:endParaRPr lang="en-US" altLang="zh-CN" dirty="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loader</a:t>
            </a:r>
            <a:endParaRPr lang="zh-CN" altLang="en-US" dirty="0"/>
          </a:p>
        </p:txBody>
      </p:sp>
      <p:sp>
        <p:nvSpPr>
          <p:cNvPr id="3" name="内容占位符 2"/>
          <p:cNvSpPr>
            <a:spLocks noGrp="1"/>
          </p:cNvSpPr>
          <p:nvPr>
            <p:ph idx="1"/>
          </p:nvPr>
        </p:nvSpPr>
        <p:spPr/>
        <p:txBody>
          <a:bodyPr/>
          <a:lstStyle/>
          <a:p>
            <a:r>
              <a:rPr lang="en-US" altLang="zh-CN" dirty="0"/>
              <a:t>module: {</a:t>
            </a:r>
            <a:endParaRPr lang="en-US" altLang="zh-CN" dirty="0"/>
          </a:p>
          <a:p>
            <a:r>
              <a:rPr lang="en-US" altLang="zh-CN" dirty="0"/>
              <a:t> rules : [</a:t>
            </a:r>
            <a:endParaRPr lang="en-US" altLang="zh-CN" dirty="0"/>
          </a:p>
          <a:p>
            <a:r>
              <a:rPr lang="en-US" altLang="zh-CN" dirty="0"/>
              <a:t>    {test: /\.</a:t>
            </a:r>
            <a:r>
              <a:rPr lang="en-US" altLang="zh-CN" dirty="0" err="1"/>
              <a:t>css</a:t>
            </a:r>
            <a:r>
              <a:rPr lang="en-US" altLang="zh-CN" dirty="0"/>
              <a:t>$/, loader: "</a:t>
            </a:r>
            <a:r>
              <a:rPr lang="en-US" altLang="zh-CN" dirty="0" err="1"/>
              <a:t>style!css?sourceMap!postcss</a:t>
            </a:r>
            <a:r>
              <a:rPr lang="en-US" altLang="zh-CN" dirty="0"/>
              <a:t>"},</a:t>
            </a:r>
            <a:endParaRPr lang="en-US" altLang="zh-CN" dirty="0"/>
          </a:p>
          <a:p>
            <a:r>
              <a:rPr lang="en-US" altLang="zh-CN" dirty="0"/>
              <a:t>    {test: /\.less$/, loader: "</a:t>
            </a:r>
            <a:r>
              <a:rPr lang="en-US" altLang="zh-CN" dirty="0" err="1"/>
              <a:t>style!css!less|postcss</a:t>
            </a:r>
            <a:r>
              <a:rPr lang="en-US" altLang="zh-CN" dirty="0"/>
              <a:t>"},</a:t>
            </a:r>
            <a:endParaRPr lang="en-US" altLang="zh-CN" dirty="0"/>
          </a:p>
          <a:p>
            <a:r>
              <a:rPr lang="en-US" altLang="zh-CN" dirty="0"/>
              <a:t>    {test: /\.</a:t>
            </a:r>
            <a:r>
              <a:rPr lang="en-US" altLang="zh-CN" dirty="0" err="1"/>
              <a:t>scss</a:t>
            </a:r>
            <a:r>
              <a:rPr lang="en-US" altLang="zh-CN" dirty="0"/>
              <a:t>$/, loader: "</a:t>
            </a:r>
            <a:r>
              <a:rPr lang="en-US" altLang="zh-CN" dirty="0" err="1"/>
              <a:t>style!css!sass|postcss</a:t>
            </a:r>
            <a:r>
              <a:rPr lang="en-US" altLang="zh-CN" dirty="0"/>
              <a:t>"}</a:t>
            </a:r>
            <a:endParaRPr lang="en-US" altLang="zh-CN" dirty="0"/>
          </a:p>
          <a:p>
            <a:r>
              <a:rPr lang="en-US" altLang="zh-CN" dirty="0"/>
              <a:t>  ]</a:t>
            </a:r>
            <a:endParaRPr lang="en-US" altLang="zh-CN" dirty="0"/>
          </a:p>
          <a:p>
            <a:r>
              <a:rPr lang="en-US" altLang="zh-CN" dirty="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Webpack</a:t>
            </a:r>
            <a:r>
              <a:rPr lang="zh-CN" altLang="en-US" dirty="0"/>
              <a:t>概述</a:t>
            </a:r>
            <a:endParaRPr lang="zh-CN" altLang="en-US" dirty="0"/>
          </a:p>
        </p:txBody>
      </p:sp>
      <p:sp>
        <p:nvSpPr>
          <p:cNvPr id="3" name="内容占位符 2"/>
          <p:cNvSpPr>
            <a:spLocks noGrp="1"/>
          </p:cNvSpPr>
          <p:nvPr>
            <p:ph idx="1"/>
          </p:nvPr>
        </p:nvSpPr>
        <p:spPr/>
        <p:txBody>
          <a:bodyPr/>
          <a:lstStyle/>
          <a:p>
            <a:r>
              <a:rPr lang="en-US" altLang="zh-CN" dirty="0" err="1"/>
              <a:t>Webpack</a:t>
            </a:r>
            <a:r>
              <a:rPr lang="en-US" altLang="zh-CN" dirty="0"/>
              <a:t> </a:t>
            </a:r>
            <a:r>
              <a:rPr lang="zh-CN" altLang="en-US" dirty="0"/>
              <a:t>是当下最热门的前端资源模块化管理和打包工具。它可以将许多松散的模块按照依赖和规则打包成符合生产环境部署的前端资源。还可以将按需加载的模块进行代码分隔，等到实际需要的时候再异步加载。</a:t>
            </a:r>
            <a:endParaRPr lang="en-US" altLang="zh-CN" dirty="0"/>
          </a:p>
          <a:p>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47697" y="2762880"/>
            <a:ext cx="7920061" cy="396003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plugins</a:t>
            </a:r>
            <a:endParaRPr lang="zh-CN" altLang="en-US" dirty="0"/>
          </a:p>
        </p:txBody>
      </p:sp>
      <p:sp>
        <p:nvSpPr>
          <p:cNvPr id="3" name="内容占位符 2"/>
          <p:cNvSpPr>
            <a:spLocks noGrp="1"/>
          </p:cNvSpPr>
          <p:nvPr>
            <p:ph idx="1"/>
          </p:nvPr>
        </p:nvSpPr>
        <p:spPr/>
        <p:txBody>
          <a:bodyPr/>
          <a:lstStyle/>
          <a:p>
            <a:r>
              <a:rPr lang="en-US" altLang="zh-CN" dirty="0" err="1"/>
              <a:t>webpack</a:t>
            </a:r>
            <a:r>
              <a:rPr lang="zh-CN" altLang="en-US" dirty="0"/>
              <a:t>中另一个非常重要的功能是</a:t>
            </a:r>
            <a:r>
              <a:rPr lang="en-US" altLang="zh-CN" dirty="0"/>
              <a:t>Plugins</a:t>
            </a:r>
            <a:r>
              <a:rPr lang="zh-CN" altLang="en-US" dirty="0"/>
              <a:t>。</a:t>
            </a:r>
            <a:endParaRPr lang="zh-CN" altLang="en-US" dirty="0"/>
          </a:p>
          <a:p>
            <a:endParaRPr lang="zh-CN" altLang="en-US" dirty="0"/>
          </a:p>
          <a:p>
            <a:r>
              <a:rPr lang="zh-CN" altLang="en-US" dirty="0"/>
              <a:t>插件（</a:t>
            </a:r>
            <a:r>
              <a:rPr lang="en-US" altLang="zh-CN" dirty="0"/>
              <a:t>Plugins</a:t>
            </a:r>
            <a:r>
              <a:rPr lang="zh-CN" altLang="en-US" dirty="0"/>
              <a:t>）是用来拓展</a:t>
            </a:r>
            <a:r>
              <a:rPr lang="en-US" altLang="zh-CN" dirty="0" err="1"/>
              <a:t>webpack</a:t>
            </a:r>
            <a:r>
              <a:rPr lang="zh-CN" altLang="en-US" dirty="0"/>
              <a:t>功能的，它们会在整个构建过程中生效，执行相关的任务。</a:t>
            </a:r>
            <a:endParaRPr lang="zh-CN" altLang="en-US" dirty="0"/>
          </a:p>
          <a:p>
            <a:r>
              <a:rPr lang="en-US" altLang="zh-CN" dirty="0"/>
              <a:t>Loaders</a:t>
            </a:r>
            <a:r>
              <a:rPr lang="zh-CN" altLang="en-US" dirty="0"/>
              <a:t>和</a:t>
            </a:r>
            <a:r>
              <a:rPr lang="en-US" altLang="zh-CN" dirty="0"/>
              <a:t>Plugins</a:t>
            </a:r>
            <a:r>
              <a:rPr lang="zh-CN" altLang="en-US" dirty="0"/>
              <a:t>常常被弄混，但是他们其实是完全不同的东西：</a:t>
            </a:r>
            <a:r>
              <a:rPr lang="en-US" altLang="zh-CN" dirty="0"/>
              <a:t>Loaders</a:t>
            </a:r>
            <a:r>
              <a:rPr lang="zh-CN" altLang="en-US" dirty="0"/>
              <a:t>是在打包构建过程中用来处理源文件的（</a:t>
            </a:r>
            <a:r>
              <a:rPr lang="en-US" altLang="zh-CN" dirty="0"/>
              <a:t>JSX</a:t>
            </a:r>
            <a:r>
              <a:rPr lang="zh-CN" altLang="en-US" dirty="0"/>
              <a:t>，</a:t>
            </a:r>
            <a:r>
              <a:rPr lang="en-US" altLang="zh-CN" dirty="0" err="1"/>
              <a:t>Scss</a:t>
            </a:r>
            <a:r>
              <a:rPr lang="zh-CN" altLang="en-US" dirty="0"/>
              <a:t>，</a:t>
            </a:r>
            <a:r>
              <a:rPr lang="en-US" altLang="zh-CN" dirty="0"/>
              <a:t>Less..</a:t>
            </a:r>
            <a:r>
              <a:rPr lang="zh-CN" altLang="en-US" dirty="0"/>
              <a:t>），一次处理一个</a:t>
            </a:r>
            <a:r>
              <a:rPr lang="en-US" altLang="zh-CN" dirty="0"/>
              <a:t>;</a:t>
            </a:r>
            <a:r>
              <a:rPr lang="zh-CN" altLang="en-US" dirty="0"/>
              <a:t>插件并不直接操作单个文件，它直接对整个构建过程其作用。</a:t>
            </a:r>
            <a:endParaRPr lang="en-US" altLang="zh-CN" dirty="0"/>
          </a:p>
          <a:p>
            <a:r>
              <a:rPr lang="en-US" altLang="zh-CN" dirty="0" err="1"/>
              <a:t>webpack</a:t>
            </a:r>
            <a:r>
              <a:rPr lang="zh-CN" altLang="en-US" dirty="0"/>
              <a:t>有很多内置插件，同时也有很多第三方插件，可以让我们完成更加丰富的功能。</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plugins</a:t>
            </a:r>
            <a:endParaRPr lang="zh-CN" altLang="en-US" dirty="0"/>
          </a:p>
        </p:txBody>
      </p:sp>
      <p:sp>
        <p:nvSpPr>
          <p:cNvPr id="3" name="内容占位符 2"/>
          <p:cNvSpPr>
            <a:spLocks noGrp="1"/>
          </p:cNvSpPr>
          <p:nvPr>
            <p:ph idx="1"/>
          </p:nvPr>
        </p:nvSpPr>
        <p:spPr/>
        <p:txBody>
          <a:bodyPr/>
          <a:lstStyle/>
          <a:p>
            <a:r>
              <a:rPr lang="zh-CN" altLang="en-US" dirty="0"/>
              <a:t>要使用某个插件，需要通过</a:t>
            </a:r>
            <a:r>
              <a:rPr lang="en-US" altLang="zh-CN" dirty="0" err="1"/>
              <a:t>npm</a:t>
            </a:r>
            <a:r>
              <a:rPr lang="zh-CN" altLang="en-US" dirty="0"/>
              <a:t>安装它，然后在</a:t>
            </a:r>
            <a:r>
              <a:rPr lang="en-US" altLang="zh-CN" dirty="0"/>
              <a:t>webpack.config.js</a:t>
            </a:r>
            <a:r>
              <a:rPr lang="zh-CN" altLang="en-US" dirty="0"/>
              <a:t>中的</a:t>
            </a:r>
            <a:r>
              <a:rPr lang="en-US" altLang="zh-CN" dirty="0"/>
              <a:t>plugins</a:t>
            </a:r>
            <a:r>
              <a:rPr lang="zh-CN" altLang="en-US" dirty="0"/>
              <a:t>关键字部分添加该插件的一个实例（</a:t>
            </a:r>
            <a:r>
              <a:rPr lang="en-US" altLang="zh-CN" dirty="0"/>
              <a:t>plugins</a:t>
            </a:r>
            <a:r>
              <a:rPr lang="zh-CN" altLang="en-US" dirty="0"/>
              <a:t>是一个数组，</a:t>
            </a:r>
            <a:r>
              <a:rPr lang="en-US" altLang="zh-CN" dirty="0"/>
              <a:t>new</a:t>
            </a:r>
            <a:r>
              <a:rPr lang="zh-CN" altLang="en-US" dirty="0"/>
              <a:t>一个插件即可）。</a:t>
            </a:r>
            <a:endParaRPr lang="en-US" altLang="zh-CN" dirty="0"/>
          </a:p>
          <a:p>
            <a:endParaRPr lang="en-US" altLang="zh-CN" dirty="0"/>
          </a:p>
          <a:p>
            <a:r>
              <a:rPr lang="en-US" altLang="zh-CN" dirty="0" err="1"/>
              <a:t>const</a:t>
            </a:r>
            <a:r>
              <a:rPr lang="en-US" altLang="zh-CN" dirty="0"/>
              <a:t> </a:t>
            </a:r>
            <a:r>
              <a:rPr lang="en-US" altLang="zh-CN" dirty="0" err="1"/>
              <a:t>HtmlWebpackPlugin</a:t>
            </a:r>
            <a:r>
              <a:rPr lang="en-US" altLang="zh-CN" dirty="0"/>
              <a:t> = require('html-</a:t>
            </a:r>
            <a:r>
              <a:rPr lang="en-US" altLang="zh-CN" dirty="0" err="1"/>
              <a:t>webpack</a:t>
            </a:r>
            <a:r>
              <a:rPr lang="en-US" altLang="zh-CN" dirty="0"/>
              <a:t>-plugin’);</a:t>
            </a:r>
            <a:endParaRPr lang="en-US" altLang="zh-CN" dirty="0"/>
          </a:p>
          <a:p>
            <a:r>
              <a:rPr lang="en-US" altLang="zh-CN" dirty="0" err="1"/>
              <a:t>Module.exports</a:t>
            </a:r>
            <a:r>
              <a:rPr lang="en-US" altLang="zh-CN" dirty="0"/>
              <a:t>={</a:t>
            </a:r>
            <a:endParaRPr lang="en-US" altLang="zh-CN" dirty="0"/>
          </a:p>
          <a:p>
            <a:r>
              <a:rPr lang="en-US" altLang="zh-CN" dirty="0"/>
              <a:t>  ….</a:t>
            </a:r>
            <a:endParaRPr lang="en-US" altLang="zh-CN" dirty="0"/>
          </a:p>
          <a:p>
            <a:r>
              <a:rPr lang="en-US" altLang="zh-CN" dirty="0"/>
              <a:t>  plugins:[</a:t>
            </a:r>
            <a:endParaRPr lang="en-US" altLang="zh-CN" dirty="0"/>
          </a:p>
          <a:p>
            <a:r>
              <a:rPr lang="en-US" altLang="zh-CN" dirty="0"/>
              <a:t>        new </a:t>
            </a:r>
            <a:r>
              <a:rPr lang="en-US" altLang="zh-CN" dirty="0" err="1"/>
              <a:t>HtmlWebpackPlugin</a:t>
            </a:r>
            <a:r>
              <a:rPr lang="en-US" altLang="zh-CN" dirty="0"/>
              <a:t>();</a:t>
            </a:r>
            <a:endParaRPr lang="en-US" altLang="zh-CN" dirty="0"/>
          </a:p>
          <a:p>
            <a:r>
              <a:rPr lang="en-US" altLang="zh-CN" dirty="0"/>
              <a:t>   ]</a:t>
            </a:r>
            <a:endParaRPr lang="en-US" altLang="zh-CN" dirty="0"/>
          </a:p>
          <a:p>
            <a:r>
              <a:rPr lang="en-US" altLang="zh-CN" dirty="0"/>
              <a:t>}</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html-</a:t>
            </a:r>
            <a:r>
              <a:rPr lang="en-US" altLang="zh-CN" dirty="0" err="1"/>
              <a:t>webpack</a:t>
            </a:r>
            <a:r>
              <a:rPr lang="en-US" altLang="zh-CN" dirty="0"/>
              <a:t>-plugin</a:t>
            </a:r>
            <a:endParaRPr lang="zh-CN" altLang="en-US" dirty="0"/>
          </a:p>
        </p:txBody>
      </p:sp>
      <p:sp>
        <p:nvSpPr>
          <p:cNvPr id="3" name="内容占位符 2"/>
          <p:cNvSpPr>
            <a:spLocks noGrp="1"/>
          </p:cNvSpPr>
          <p:nvPr>
            <p:ph idx="1"/>
          </p:nvPr>
        </p:nvSpPr>
        <p:spPr/>
        <p:txBody>
          <a:bodyPr/>
          <a:lstStyle/>
          <a:p>
            <a:r>
              <a:rPr lang="en-US" altLang="zh-CN" dirty="0"/>
              <a:t>html-</a:t>
            </a:r>
            <a:r>
              <a:rPr lang="en-US" altLang="zh-CN" dirty="0" err="1"/>
              <a:t>webpack</a:t>
            </a:r>
            <a:r>
              <a:rPr lang="en-US" altLang="zh-CN" dirty="0"/>
              <a:t>-plugin</a:t>
            </a:r>
            <a:r>
              <a:rPr lang="zh-CN" altLang="en-US" dirty="0"/>
              <a:t>插件配置模板</a:t>
            </a:r>
            <a:r>
              <a:rPr lang="en-US" altLang="zh-CN" dirty="0"/>
              <a:t>HTML</a:t>
            </a:r>
            <a:r>
              <a:rPr lang="zh-CN" altLang="en-US" dirty="0"/>
              <a:t>文件</a:t>
            </a:r>
            <a:endParaRPr lang="en-US" altLang="zh-CN" dirty="0"/>
          </a:p>
          <a:p>
            <a:endParaRPr lang="en-US" altLang="zh-CN" dirty="0"/>
          </a:p>
          <a:p>
            <a:r>
              <a:rPr lang="zh-CN" altLang="en-US" dirty="0"/>
              <a:t>这个插件的作用是依据一个简单的模板，帮助生成最终的</a:t>
            </a:r>
            <a:r>
              <a:rPr lang="en-US" altLang="zh-CN" dirty="0"/>
              <a:t>Html5</a:t>
            </a:r>
            <a:r>
              <a:rPr lang="zh-CN" altLang="en-US" dirty="0"/>
              <a:t>文件，这个文件中自动引用了打包后的</a:t>
            </a:r>
            <a:r>
              <a:rPr lang="en-US" altLang="zh-CN" dirty="0"/>
              <a:t>JS</a:t>
            </a:r>
            <a:r>
              <a:rPr lang="zh-CN" altLang="en-US" dirty="0"/>
              <a:t>文件。每次编译都在文件名中插入一个不同的哈希值。</a:t>
            </a:r>
            <a:endParaRPr lang="zh-CN" altLang="en-US" dirty="0"/>
          </a:p>
          <a:p>
            <a:r>
              <a:rPr lang="zh-CN" altLang="en-US" dirty="0"/>
              <a:t>安装命令：</a:t>
            </a:r>
            <a:r>
              <a:rPr lang="en-US" altLang="zh-CN" dirty="0" err="1"/>
              <a:t>npm</a:t>
            </a:r>
            <a:r>
              <a:rPr lang="en-US" altLang="zh-CN" dirty="0"/>
              <a:t> install --save-dev html-</a:t>
            </a:r>
            <a:r>
              <a:rPr lang="en-US" altLang="zh-CN" dirty="0" err="1"/>
              <a:t>webpack</a:t>
            </a:r>
            <a:r>
              <a:rPr lang="en-US" altLang="zh-CN" dirty="0"/>
              <a:t>-plugin</a:t>
            </a:r>
            <a:endParaRPr lang="en-US" altLang="zh-CN" dirty="0"/>
          </a:p>
          <a:p>
            <a:r>
              <a:rPr lang="zh-CN" altLang="en-US" dirty="0"/>
              <a:t>这个插件自动完成了之前手动做的一些事情，在正式使用之前需要对项目结构做一些改变</a:t>
            </a:r>
            <a:endParaRPr lang="zh-CN" altLang="en-US" dirty="0"/>
          </a:p>
          <a:p>
            <a:r>
              <a:rPr lang="en-US" altLang="zh-CN" dirty="0"/>
              <a:t>1.</a:t>
            </a:r>
            <a:r>
              <a:rPr lang="zh-CN" altLang="en-US" dirty="0"/>
              <a:t>　在</a:t>
            </a:r>
            <a:r>
              <a:rPr lang="en-US" altLang="zh-CN" dirty="0"/>
              <a:t>app</a:t>
            </a:r>
            <a:r>
              <a:rPr lang="zh-CN" altLang="en-US" dirty="0"/>
              <a:t>目录下，创建一个</a:t>
            </a:r>
            <a:r>
              <a:rPr lang="en-US" altLang="zh-CN" dirty="0"/>
              <a:t>HTML</a:t>
            </a:r>
            <a:r>
              <a:rPr lang="zh-CN" altLang="en-US" dirty="0"/>
              <a:t>文件模板</a:t>
            </a:r>
            <a:r>
              <a:rPr lang="en-US" altLang="zh-CN" dirty="0"/>
              <a:t>index.tmpl.html</a:t>
            </a:r>
            <a:r>
              <a:rPr lang="zh-CN" altLang="en-US" dirty="0"/>
              <a:t>，这个模板包含</a:t>
            </a:r>
            <a:r>
              <a:rPr lang="en-US" altLang="zh-CN" dirty="0"/>
              <a:t>title</a:t>
            </a:r>
            <a:r>
              <a:rPr lang="zh-CN" altLang="en-US" dirty="0"/>
              <a:t>等其它需要的元素，在编译过程中，本插件会依据此模板生成最终的</a:t>
            </a:r>
            <a:r>
              <a:rPr lang="en-US" altLang="zh-CN" dirty="0"/>
              <a:t>HTML</a:t>
            </a:r>
            <a:r>
              <a:rPr lang="zh-CN" altLang="en-US" dirty="0"/>
              <a:t>页面，会自动添加所依赖的 </a:t>
            </a:r>
            <a:r>
              <a:rPr lang="en-US" altLang="zh-CN" dirty="0" err="1"/>
              <a:t>css</a:t>
            </a:r>
            <a:r>
              <a:rPr lang="en-US" altLang="zh-CN" dirty="0"/>
              <a:t>, </a:t>
            </a:r>
            <a:r>
              <a:rPr lang="en-US" altLang="zh-CN" dirty="0" err="1"/>
              <a:t>js</a:t>
            </a:r>
            <a:r>
              <a:rPr lang="zh-CN" altLang="en-US" dirty="0"/>
              <a:t>，</a:t>
            </a:r>
            <a:r>
              <a:rPr lang="en-US" altLang="zh-CN" dirty="0"/>
              <a:t>favicon</a:t>
            </a:r>
            <a:r>
              <a:rPr lang="zh-CN" altLang="en-US" dirty="0"/>
              <a:t>等文件，</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html-</a:t>
            </a:r>
            <a:r>
              <a:rPr lang="en-US" altLang="zh-CN" dirty="0" err="1"/>
              <a:t>webpack</a:t>
            </a:r>
            <a:r>
              <a:rPr lang="en-US" altLang="zh-CN" dirty="0"/>
              <a:t>-plugin</a:t>
            </a:r>
            <a:endParaRPr lang="zh-CN" altLang="en-US" dirty="0"/>
          </a:p>
        </p:txBody>
      </p:sp>
      <p:sp>
        <p:nvSpPr>
          <p:cNvPr id="3" name="内容占位符 2"/>
          <p:cNvSpPr>
            <a:spLocks noGrp="1"/>
          </p:cNvSpPr>
          <p:nvPr>
            <p:ph idx="1"/>
          </p:nvPr>
        </p:nvSpPr>
        <p:spPr/>
        <p:txBody>
          <a:bodyPr/>
          <a:lstStyle/>
          <a:p>
            <a:r>
              <a:rPr lang="en-US" altLang="zh-CN" dirty="0"/>
              <a:t>2.</a:t>
            </a:r>
            <a:r>
              <a:rPr lang="zh-CN" altLang="en-US" dirty="0"/>
              <a:t>更新</a:t>
            </a:r>
            <a:r>
              <a:rPr lang="en-US" altLang="zh-CN" dirty="0" err="1"/>
              <a:t>webpack</a:t>
            </a:r>
            <a:r>
              <a:rPr lang="zh-CN" altLang="en-US" dirty="0"/>
              <a:t>的配置文件</a:t>
            </a:r>
            <a:endParaRPr lang="en-US" altLang="zh-CN" dirty="0"/>
          </a:p>
          <a:p>
            <a:r>
              <a:rPr lang="en-US" altLang="zh-CN" dirty="0"/>
              <a:t>plugins: [</a:t>
            </a:r>
            <a:endParaRPr lang="en-US" altLang="zh-CN" dirty="0"/>
          </a:p>
          <a:p>
            <a:r>
              <a:rPr lang="en-US" altLang="zh-CN" dirty="0"/>
              <a:t>    	new </a:t>
            </a:r>
            <a:r>
              <a:rPr lang="en-US" altLang="zh-CN" dirty="0" err="1"/>
              <a:t>HtmlWebpackPlugin</a:t>
            </a:r>
            <a:r>
              <a:rPr lang="en-US" altLang="zh-CN" dirty="0"/>
              <a:t>({</a:t>
            </a:r>
            <a:endParaRPr lang="en-US" altLang="zh-CN" dirty="0"/>
          </a:p>
          <a:p>
            <a:r>
              <a:rPr lang="en-US" altLang="zh-CN" dirty="0"/>
              <a:t>      		template: __</a:t>
            </a:r>
            <a:r>
              <a:rPr lang="en-US" altLang="zh-CN" dirty="0" err="1"/>
              <a:t>dirname</a:t>
            </a:r>
            <a:r>
              <a:rPr lang="en-US" altLang="zh-CN" dirty="0"/>
              <a:t> + “/index.tmpl.html”</a:t>
            </a:r>
            <a:r>
              <a:rPr lang="zh-CN" altLang="en-US" dirty="0"/>
              <a:t>  </a:t>
            </a:r>
            <a:r>
              <a:rPr lang="en-US" altLang="zh-CN" dirty="0"/>
              <a:t>//</a:t>
            </a:r>
            <a:r>
              <a:rPr lang="zh-CN" altLang="en-US" dirty="0"/>
              <a:t>模板路径</a:t>
            </a:r>
            <a:endParaRPr lang="en-US" altLang="zh-CN" dirty="0"/>
          </a:p>
          <a:p>
            <a:r>
              <a:rPr lang="zh-CN" altLang="en-US" dirty="0"/>
              <a:t>    	      </a:t>
            </a:r>
            <a:r>
              <a:rPr lang="en-US" altLang="zh-CN" dirty="0"/>
              <a:t>})]</a:t>
            </a:r>
            <a:endParaRPr lang="en-US" altLang="zh-CN" dirty="0"/>
          </a:p>
          <a:p>
            <a:r>
              <a:rPr lang="en-US" altLang="zh-CN" dirty="0"/>
              <a:t>3.</a:t>
            </a:r>
            <a:r>
              <a:rPr lang="zh-CN" altLang="en-US" dirty="0"/>
              <a:t>打包</a:t>
            </a:r>
            <a:endParaRPr lang="en-US" altLang="zh-CN" dirty="0"/>
          </a:p>
          <a:p>
            <a:endParaRPr lang="en-US" altLang="zh-CN" dirty="0"/>
          </a:p>
          <a:p>
            <a:r>
              <a:rPr lang="zh-CN" altLang="en-US" dirty="0"/>
              <a:t>其他属性设置</a:t>
            </a:r>
            <a:endParaRPr lang="en-US" altLang="zh-CN" dirty="0"/>
          </a:p>
          <a:p>
            <a:r>
              <a:rPr lang="en-US" altLang="zh-CN" dirty="0"/>
              <a:t> </a:t>
            </a:r>
            <a:r>
              <a:rPr lang="en-US" altLang="zh-CN" dirty="0" err="1"/>
              <a:t>hash:true</a:t>
            </a:r>
            <a:r>
              <a:rPr lang="en-US" altLang="zh-CN" dirty="0"/>
              <a:t>,    //</a:t>
            </a:r>
            <a:r>
              <a:rPr lang="zh-CN" altLang="en-US" dirty="0"/>
              <a:t>向</a:t>
            </a:r>
            <a:r>
              <a:rPr lang="en-US" altLang="zh-CN" dirty="0"/>
              <a:t>html</a:t>
            </a:r>
            <a:r>
              <a:rPr lang="zh-CN" altLang="en-US" dirty="0"/>
              <a:t>引入的</a:t>
            </a:r>
            <a:r>
              <a:rPr lang="en-US" altLang="zh-CN" dirty="0" err="1"/>
              <a:t>src</a:t>
            </a:r>
            <a:r>
              <a:rPr lang="zh-CN" altLang="en-US" dirty="0"/>
              <a:t>链接后面增加一段</a:t>
            </a:r>
            <a:r>
              <a:rPr lang="en-US" altLang="zh-CN" dirty="0"/>
              <a:t>hash</a:t>
            </a:r>
            <a:r>
              <a:rPr lang="zh-CN" altLang="en-US" dirty="0"/>
              <a:t>值</a:t>
            </a:r>
            <a:r>
              <a:rPr lang="en-US" altLang="zh-CN" dirty="0"/>
              <a:t>,</a:t>
            </a:r>
            <a:r>
              <a:rPr lang="zh-CN" altLang="en-US" dirty="0"/>
              <a:t>消除缓存</a:t>
            </a:r>
            <a:endParaRPr lang="en-US" altLang="zh-CN" dirty="0"/>
          </a:p>
          <a:p>
            <a:r>
              <a:rPr lang="en-US" altLang="zh-CN" dirty="0"/>
              <a:t>  minify:{</a:t>
            </a:r>
            <a:endParaRPr lang="en-US" altLang="zh-CN" dirty="0"/>
          </a:p>
          <a:p>
            <a:r>
              <a:rPr lang="en-US" altLang="zh-CN" dirty="0"/>
              <a:t>                </a:t>
            </a:r>
            <a:r>
              <a:rPr lang="en-US" altLang="zh-CN" dirty="0" err="1"/>
              <a:t>collapseWhitespace:true</a:t>
            </a:r>
            <a:r>
              <a:rPr lang="en-US" altLang="zh-CN" dirty="0"/>
              <a:t> //</a:t>
            </a:r>
            <a:r>
              <a:rPr lang="zh-CN" altLang="en-US" dirty="0"/>
              <a:t>折叠空白区域 也就是压缩代码</a:t>
            </a:r>
            <a:endParaRPr lang="zh-CN" altLang="en-US" dirty="0"/>
          </a:p>
          <a:p>
            <a:r>
              <a:rPr lang="zh-CN" altLang="en-US" dirty="0"/>
              <a:t>            </a:t>
            </a:r>
            <a:r>
              <a:rPr lang="en-US" altLang="zh-CN" dirty="0"/>
              <a:t>}</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html-</a:t>
            </a:r>
            <a:r>
              <a:rPr lang="en-US" altLang="zh-CN" dirty="0" err="1"/>
              <a:t>webpack</a:t>
            </a:r>
            <a:r>
              <a:rPr lang="en-US" altLang="zh-CN" dirty="0"/>
              <a:t>-plugin</a:t>
            </a:r>
            <a:endParaRPr lang="zh-CN" altLang="en-US" dirty="0"/>
          </a:p>
        </p:txBody>
      </p:sp>
      <p:sp>
        <p:nvSpPr>
          <p:cNvPr id="3" name="内容占位符 2"/>
          <p:cNvSpPr>
            <a:spLocks noGrp="1"/>
          </p:cNvSpPr>
          <p:nvPr>
            <p:ph idx="1"/>
          </p:nvPr>
        </p:nvSpPr>
        <p:spPr/>
        <p:txBody>
          <a:bodyPr/>
          <a:lstStyle/>
          <a:p>
            <a:r>
              <a:rPr lang="zh-CN" altLang="en-US" dirty="0"/>
              <a:t>要是我们多个</a:t>
            </a:r>
            <a:r>
              <a:rPr lang="en-US" altLang="zh-CN" dirty="0"/>
              <a:t>html</a:t>
            </a:r>
            <a:r>
              <a:rPr lang="zh-CN" altLang="en-US" dirty="0"/>
              <a:t>模板文件</a:t>
            </a:r>
            <a:r>
              <a:rPr lang="en-US" altLang="zh-CN" dirty="0"/>
              <a:t>,</a:t>
            </a:r>
            <a:r>
              <a:rPr lang="zh-CN" altLang="en-US" dirty="0"/>
              <a:t>如何区分开生成多个页面呢？</a:t>
            </a:r>
            <a:endParaRPr lang="en-US" altLang="zh-CN" dirty="0"/>
          </a:p>
          <a:p>
            <a:r>
              <a:rPr lang="zh-CN" altLang="en-US" dirty="0"/>
              <a:t>只要以链式的方法</a:t>
            </a:r>
            <a:r>
              <a:rPr lang="en-US" altLang="zh-CN" dirty="0"/>
              <a:t>,</a:t>
            </a:r>
            <a:r>
              <a:rPr lang="zh-CN" altLang="en-US" dirty="0"/>
              <a:t>再调用一次</a:t>
            </a:r>
            <a:r>
              <a:rPr lang="en-US" altLang="zh-CN" dirty="0"/>
              <a:t>html-</a:t>
            </a:r>
            <a:r>
              <a:rPr lang="en-US" altLang="zh-CN" dirty="0" err="1"/>
              <a:t>webpack</a:t>
            </a:r>
            <a:r>
              <a:rPr lang="en-US" altLang="zh-CN" dirty="0"/>
              <a:t>-plugin</a:t>
            </a:r>
            <a:r>
              <a:rPr lang="zh-CN" altLang="en-US" dirty="0"/>
              <a:t>插件</a:t>
            </a:r>
            <a:r>
              <a:rPr lang="en-US" altLang="zh-CN" dirty="0"/>
              <a:t>,</a:t>
            </a:r>
            <a:r>
              <a:rPr lang="zh-CN" altLang="en-US" dirty="0"/>
              <a:t>每次调用都要指定</a:t>
            </a:r>
            <a:r>
              <a:rPr lang="en-US" altLang="zh-CN" dirty="0"/>
              <a:t>filename</a:t>
            </a:r>
            <a:r>
              <a:rPr lang="zh-CN" altLang="en-US" dirty="0"/>
              <a:t>也就是生成页面的名字</a:t>
            </a:r>
            <a:r>
              <a:rPr lang="en-US" altLang="zh-CN" dirty="0"/>
              <a:t>.</a:t>
            </a:r>
            <a:r>
              <a:rPr lang="zh-CN" altLang="en-US" dirty="0"/>
              <a:t>调用一次生成一个页面</a:t>
            </a:r>
            <a:r>
              <a:rPr lang="en-US" altLang="zh-CN" dirty="0"/>
              <a:t>,</a:t>
            </a:r>
            <a:r>
              <a:rPr lang="zh-CN" altLang="en-US" dirty="0"/>
              <a:t>调用两次生成两个页面</a:t>
            </a:r>
            <a:r>
              <a:rPr lang="en-US" altLang="zh-CN" dirty="0"/>
              <a:t>,</a:t>
            </a:r>
            <a:r>
              <a:rPr lang="zh-CN" altLang="en-US" dirty="0"/>
              <a:t>以此类推</a:t>
            </a:r>
            <a:r>
              <a:rPr lang="en-US" altLang="zh-CN" dirty="0"/>
              <a:t>.</a:t>
            </a:r>
            <a:endParaRPr lang="en-US" altLang="zh-CN" dirty="0"/>
          </a:p>
          <a:p>
            <a:pPr latinLnBrk="1"/>
            <a:r>
              <a:rPr lang="en-US" altLang="zh-CN" dirty="0"/>
              <a:t>plugins:[</a:t>
            </a:r>
            <a:endParaRPr lang="en-US" altLang="zh-CN" dirty="0"/>
          </a:p>
          <a:p>
            <a:pPr latinLnBrk="1"/>
            <a:r>
              <a:rPr lang="en-US" altLang="zh-CN" dirty="0"/>
              <a:t>new </a:t>
            </a:r>
            <a:r>
              <a:rPr lang="en-US" altLang="zh-CN" dirty="0" err="1"/>
              <a:t>HtmlWebpackPlugin</a:t>
            </a:r>
            <a:r>
              <a:rPr lang="en-US" altLang="zh-CN" dirty="0"/>
              <a:t>({</a:t>
            </a:r>
            <a:endParaRPr lang="en-US" altLang="zh-CN" dirty="0"/>
          </a:p>
          <a:p>
            <a:pPr latinLnBrk="1"/>
            <a:r>
              <a:rPr lang="en-US" altLang="zh-CN" dirty="0" err="1"/>
              <a:t>filename:'index.html</a:t>
            </a:r>
            <a:r>
              <a:rPr lang="en-US" altLang="zh-CN" dirty="0"/>
              <a:t>', </a:t>
            </a:r>
            <a:r>
              <a:rPr lang="en-US" altLang="zh-CN" i="1" dirty="0"/>
              <a:t>//</a:t>
            </a:r>
            <a:r>
              <a:rPr lang="zh-CN" altLang="en-US" i="1" dirty="0"/>
              <a:t>每次调用指定生成的</a:t>
            </a:r>
            <a:r>
              <a:rPr lang="en-US" altLang="zh-CN" i="1" dirty="0"/>
              <a:t>html</a:t>
            </a:r>
            <a:r>
              <a:rPr lang="zh-CN" altLang="en-US" i="1" dirty="0"/>
              <a:t>名称</a:t>
            </a:r>
            <a:endParaRPr lang="zh-CN" altLang="en-US" dirty="0"/>
          </a:p>
          <a:p>
            <a:pPr latinLnBrk="1"/>
            <a:r>
              <a:rPr lang="en-US" altLang="zh-CN" dirty="0"/>
              <a:t>template: './</a:t>
            </a:r>
            <a:r>
              <a:rPr lang="en-US" altLang="zh-CN" dirty="0" err="1"/>
              <a:t>src</a:t>
            </a:r>
            <a:r>
              <a:rPr lang="en-US" altLang="zh-CN" dirty="0"/>
              <a:t>/index.html' </a:t>
            </a:r>
            <a:r>
              <a:rPr lang="en-US" altLang="zh-CN" i="1" dirty="0"/>
              <a:t>//</a:t>
            </a:r>
            <a:r>
              <a:rPr lang="zh-CN" altLang="en-US" i="1" dirty="0"/>
              <a:t>模板地址</a:t>
            </a:r>
            <a:endParaRPr lang="zh-CN" altLang="en-US" dirty="0"/>
          </a:p>
          <a:p>
            <a:pPr latinLnBrk="1"/>
            <a:r>
              <a:rPr lang="en-US" altLang="zh-CN" dirty="0"/>
              <a:t>}),</a:t>
            </a:r>
            <a:endParaRPr lang="zh-CN" altLang="en-US" dirty="0"/>
          </a:p>
          <a:p>
            <a:pPr latinLnBrk="1"/>
            <a:r>
              <a:rPr lang="en-US" altLang="zh-CN" dirty="0"/>
              <a:t>new </a:t>
            </a:r>
            <a:r>
              <a:rPr lang="en-US" altLang="zh-CN" dirty="0" err="1"/>
              <a:t>HtmlWebpackPlugin</a:t>
            </a:r>
            <a:r>
              <a:rPr lang="en-US" altLang="zh-CN" dirty="0"/>
              <a:t>({</a:t>
            </a:r>
            <a:endParaRPr lang="en-US" altLang="zh-CN" dirty="0"/>
          </a:p>
          <a:p>
            <a:pPr latinLnBrk="1"/>
            <a:r>
              <a:rPr lang="en-US" altLang="zh-CN" dirty="0"/>
              <a:t>filename:'index2.html', </a:t>
            </a:r>
            <a:r>
              <a:rPr lang="en-US" altLang="zh-CN" i="1" dirty="0"/>
              <a:t>//</a:t>
            </a:r>
            <a:r>
              <a:rPr lang="zh-CN" altLang="en-US" i="1" dirty="0"/>
              <a:t>每次调用指定生成的</a:t>
            </a:r>
            <a:r>
              <a:rPr lang="en-US" altLang="zh-CN" i="1" dirty="0"/>
              <a:t>html</a:t>
            </a:r>
            <a:r>
              <a:rPr lang="zh-CN" altLang="en-US" i="1" dirty="0"/>
              <a:t>名称</a:t>
            </a:r>
            <a:endParaRPr lang="zh-CN" altLang="en-US" dirty="0"/>
          </a:p>
          <a:p>
            <a:pPr latinLnBrk="1"/>
            <a:r>
              <a:rPr lang="en-US" altLang="zh-CN" dirty="0"/>
              <a:t>template: './</a:t>
            </a:r>
            <a:r>
              <a:rPr lang="en-US" altLang="zh-CN" dirty="0" err="1"/>
              <a:t>src</a:t>
            </a:r>
            <a:r>
              <a:rPr lang="en-US" altLang="zh-CN" dirty="0"/>
              <a:t>/index2.html' </a:t>
            </a:r>
            <a:r>
              <a:rPr lang="en-US" altLang="zh-CN" i="1" dirty="0"/>
              <a:t>//</a:t>
            </a:r>
            <a:r>
              <a:rPr lang="zh-CN" altLang="en-US" i="1" dirty="0"/>
              <a:t>模板地址</a:t>
            </a:r>
            <a:endParaRPr lang="zh-CN" altLang="en-US" dirty="0"/>
          </a:p>
          <a:p>
            <a:pPr latinLnBrk="1"/>
            <a:r>
              <a:rPr lang="en-US" altLang="zh-CN" dirty="0"/>
              <a:t>})</a:t>
            </a:r>
            <a:endParaRPr lang="zh-CN" altLang="en-US" dirty="0"/>
          </a:p>
          <a:p>
            <a:pPr latinLnBrk="1"/>
            <a:r>
              <a:rPr lang="en-US" altLang="zh-CN" dirty="0"/>
              <a:t>]</a:t>
            </a:r>
            <a:endParaRPr lang="en-US" altLang="zh-CN" dirty="0"/>
          </a:p>
          <a:p>
            <a:br>
              <a:rPr lang="en-US" altLang="zh-CN" dirty="0"/>
            </a:b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html-</a:t>
            </a:r>
            <a:r>
              <a:rPr lang="en-US" altLang="zh-CN" dirty="0" err="1"/>
              <a:t>webpack</a:t>
            </a:r>
            <a:r>
              <a:rPr lang="en-US" altLang="zh-CN" dirty="0"/>
              <a:t>-plugin</a:t>
            </a:r>
            <a:endParaRPr lang="zh-CN" altLang="en-US" dirty="0"/>
          </a:p>
        </p:txBody>
      </p:sp>
      <p:sp>
        <p:nvSpPr>
          <p:cNvPr id="3" name="内容占位符 2"/>
          <p:cNvSpPr>
            <a:spLocks noGrp="1"/>
          </p:cNvSpPr>
          <p:nvPr>
            <p:ph idx="1"/>
          </p:nvPr>
        </p:nvSpPr>
        <p:spPr/>
        <p:txBody>
          <a:bodyPr/>
          <a:lstStyle/>
          <a:p>
            <a:r>
              <a:rPr lang="zh-CN" altLang="en-US" b="1" dirty="0"/>
              <a:t>生成的</a:t>
            </a:r>
            <a:r>
              <a:rPr lang="en-US" altLang="zh-CN" b="1" dirty="0"/>
              <a:t>HTML</a:t>
            </a:r>
            <a:r>
              <a:rPr lang="zh-CN" altLang="en-US" b="1" dirty="0"/>
              <a:t>文件引入各自的</a:t>
            </a:r>
            <a:r>
              <a:rPr lang="en-US" altLang="zh-CN" b="1" dirty="0"/>
              <a:t>JS</a:t>
            </a:r>
            <a:r>
              <a:rPr lang="zh-CN" altLang="en-US" b="1" dirty="0"/>
              <a:t>文件配置</a:t>
            </a:r>
            <a:endParaRPr lang="en-US" altLang="zh-CN" b="1" dirty="0"/>
          </a:p>
          <a:p>
            <a:r>
              <a:rPr lang="zh-CN" altLang="en-US" dirty="0"/>
              <a:t>我们需要在</a:t>
            </a:r>
            <a:r>
              <a:rPr lang="en-US" altLang="zh-CN" dirty="0"/>
              <a:t>html-</a:t>
            </a:r>
            <a:r>
              <a:rPr lang="en-US" altLang="zh-CN" dirty="0" err="1"/>
              <a:t>webpack</a:t>
            </a:r>
            <a:r>
              <a:rPr lang="en-US" altLang="zh-CN" dirty="0"/>
              <a:t>-plugin</a:t>
            </a:r>
            <a:r>
              <a:rPr lang="zh-CN" altLang="en-US" dirty="0"/>
              <a:t>中再配置一个参数</a:t>
            </a:r>
            <a:r>
              <a:rPr lang="en-US" altLang="zh-CN" dirty="0"/>
              <a:t>,chunks,</a:t>
            </a:r>
            <a:r>
              <a:rPr lang="zh-CN" altLang="en-US" dirty="0"/>
              <a:t>支持数组</a:t>
            </a:r>
            <a:r>
              <a:rPr lang="en-US" altLang="zh-CN" dirty="0"/>
              <a:t>,</a:t>
            </a:r>
            <a:r>
              <a:rPr lang="zh-CN" altLang="en-US" dirty="0"/>
              <a:t>数组里面填写的是引入的</a:t>
            </a:r>
            <a:r>
              <a:rPr lang="en-US" altLang="zh-CN" dirty="0" err="1"/>
              <a:t>js</a:t>
            </a:r>
            <a:r>
              <a:rPr lang="en-US" altLang="zh-CN" dirty="0"/>
              <a:t>,</a:t>
            </a:r>
            <a:r>
              <a:rPr lang="zh-CN" altLang="en-US" dirty="0"/>
              <a:t>也就是</a:t>
            </a:r>
            <a:r>
              <a:rPr lang="en-US" altLang="zh-CN" dirty="0"/>
              <a:t>entry</a:t>
            </a:r>
            <a:r>
              <a:rPr lang="zh-CN" altLang="en-US" dirty="0"/>
              <a:t>里面配置的</a:t>
            </a:r>
            <a:r>
              <a:rPr lang="en-US" altLang="zh-CN" dirty="0"/>
              <a:t>key,</a:t>
            </a:r>
            <a:r>
              <a:rPr lang="zh-CN" altLang="en-US" dirty="0"/>
              <a:t>要引入哪个</a:t>
            </a:r>
            <a:r>
              <a:rPr lang="en-US" altLang="zh-CN" dirty="0" err="1"/>
              <a:t>js</a:t>
            </a:r>
            <a:r>
              <a:rPr lang="zh-CN" altLang="en-US" dirty="0"/>
              <a:t>就配置</a:t>
            </a:r>
            <a:r>
              <a:rPr lang="en-US" altLang="zh-CN" dirty="0"/>
              <a:t>entry</a:t>
            </a:r>
            <a:r>
              <a:rPr lang="zh-CN" altLang="en-US" dirty="0"/>
              <a:t>中的哪个</a:t>
            </a:r>
            <a:r>
              <a:rPr lang="en-US" altLang="zh-CN" dirty="0"/>
              <a:t>key.</a:t>
            </a:r>
            <a:endParaRPr lang="en-US" altLang="zh-CN" dirty="0"/>
          </a:p>
          <a:p>
            <a:r>
              <a:rPr lang="en-US" altLang="zh-CN" dirty="0"/>
              <a:t>plugins:[</a:t>
            </a:r>
            <a:endParaRPr lang="en-US" altLang="zh-CN" dirty="0"/>
          </a:p>
          <a:p>
            <a:r>
              <a:rPr lang="en-US" altLang="zh-CN" dirty="0"/>
              <a:t>new </a:t>
            </a:r>
            <a:r>
              <a:rPr lang="en-US" altLang="zh-CN" dirty="0" err="1"/>
              <a:t>HtmlWebpackPlugin</a:t>
            </a:r>
            <a:r>
              <a:rPr lang="en-US" altLang="zh-CN" dirty="0"/>
              <a:t>({</a:t>
            </a:r>
            <a:endParaRPr lang="en-US" altLang="zh-CN" dirty="0"/>
          </a:p>
          <a:p>
            <a:r>
              <a:rPr lang="en-US" altLang="zh-CN" dirty="0"/>
              <a:t>chunks:['index'], </a:t>
            </a:r>
            <a:r>
              <a:rPr lang="en-US" altLang="zh-CN" i="1" dirty="0"/>
              <a:t>//</a:t>
            </a:r>
            <a:r>
              <a:rPr lang="zh-CN" altLang="en-US" i="1" dirty="0"/>
              <a:t>添加引入的</a:t>
            </a:r>
            <a:r>
              <a:rPr lang="en-US" altLang="zh-CN" i="1" dirty="0" err="1"/>
              <a:t>js</a:t>
            </a:r>
            <a:r>
              <a:rPr lang="en-US" altLang="zh-CN" i="1" dirty="0"/>
              <a:t>,</a:t>
            </a:r>
            <a:r>
              <a:rPr lang="zh-CN" altLang="en-US" i="1" dirty="0"/>
              <a:t>也就是</a:t>
            </a:r>
            <a:r>
              <a:rPr lang="en-US" altLang="zh-CN" i="1" dirty="0"/>
              <a:t>entry</a:t>
            </a:r>
            <a:r>
              <a:rPr lang="zh-CN" altLang="en-US" i="1" dirty="0"/>
              <a:t>中的</a:t>
            </a:r>
            <a:r>
              <a:rPr lang="en-US" altLang="zh-CN" i="1" dirty="0"/>
              <a:t>key</a:t>
            </a:r>
            <a:endParaRPr lang="en-US" altLang="zh-CN" dirty="0"/>
          </a:p>
          <a:p>
            <a:r>
              <a:rPr lang="en-US" altLang="zh-CN" dirty="0" err="1"/>
              <a:t>filename:'index.html</a:t>
            </a:r>
            <a:r>
              <a:rPr lang="en-US" altLang="zh-CN" dirty="0"/>
              <a:t>', //</a:t>
            </a:r>
            <a:r>
              <a:rPr lang="zh-CN" altLang="en-US" dirty="0"/>
              <a:t>每次调用指定生成的</a:t>
            </a:r>
            <a:r>
              <a:rPr lang="en-US" altLang="zh-CN" dirty="0"/>
              <a:t>html</a:t>
            </a:r>
            <a:r>
              <a:rPr lang="zh-CN" altLang="en-US" dirty="0"/>
              <a:t>名称</a:t>
            </a:r>
            <a:endParaRPr lang="zh-CN" altLang="en-US" dirty="0"/>
          </a:p>
          <a:p>
            <a:r>
              <a:rPr lang="en-US" altLang="zh-CN" dirty="0"/>
              <a:t>template: './</a:t>
            </a:r>
            <a:r>
              <a:rPr lang="en-US" altLang="zh-CN" dirty="0" err="1"/>
              <a:t>src</a:t>
            </a:r>
            <a:r>
              <a:rPr lang="en-US" altLang="zh-CN" dirty="0"/>
              <a:t>/index.html' //</a:t>
            </a:r>
            <a:r>
              <a:rPr lang="zh-CN" altLang="en-US" dirty="0"/>
              <a:t>模板地址</a:t>
            </a:r>
            <a:endParaRPr lang="zh-CN" altLang="en-US" dirty="0"/>
          </a:p>
          <a:p>
            <a:r>
              <a:rPr lang="en-US" altLang="zh-CN" dirty="0"/>
              <a:t>}),</a:t>
            </a:r>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Webpack</a:t>
            </a:r>
            <a:r>
              <a:rPr lang="zh-CN" altLang="en-US" dirty="0"/>
              <a:t>的特点</a:t>
            </a:r>
            <a:endParaRPr lang="zh-CN" altLang="en-US" dirty="0"/>
          </a:p>
        </p:txBody>
      </p:sp>
      <p:sp>
        <p:nvSpPr>
          <p:cNvPr id="3" name="内容占位符 2"/>
          <p:cNvSpPr>
            <a:spLocks noGrp="1"/>
          </p:cNvSpPr>
          <p:nvPr>
            <p:ph idx="1"/>
          </p:nvPr>
        </p:nvSpPr>
        <p:spPr>
          <a:xfrm>
            <a:off x="596901" y="1010653"/>
            <a:ext cx="11366500" cy="4944060"/>
          </a:xfrm>
        </p:spPr>
        <p:txBody>
          <a:bodyPr/>
          <a:lstStyle/>
          <a:p>
            <a:r>
              <a:rPr lang="zh-CN" altLang="en-US" b="1" dirty="0"/>
              <a:t>代码拆分</a:t>
            </a:r>
            <a:endParaRPr lang="zh-CN" altLang="en-US" b="1" dirty="0"/>
          </a:p>
          <a:p>
            <a:r>
              <a:rPr lang="en-US" altLang="zh-CN" dirty="0" err="1"/>
              <a:t>Webpack</a:t>
            </a:r>
            <a:r>
              <a:rPr lang="en-US" altLang="zh-CN" dirty="0"/>
              <a:t> </a:t>
            </a:r>
            <a:r>
              <a:rPr lang="zh-CN" altLang="en-US" dirty="0"/>
              <a:t>有两种组织模块依赖的方式，同步和异步。异步依赖作为分割点，形成一个新的块。在优化了依赖树后，每一个异步区块都作为一个文件被打包。</a:t>
            </a:r>
            <a:endParaRPr lang="zh-CN" altLang="en-US" dirty="0"/>
          </a:p>
          <a:p>
            <a:r>
              <a:rPr lang="en-US" altLang="zh-CN" b="1" dirty="0"/>
              <a:t>Loader</a:t>
            </a:r>
            <a:endParaRPr lang="en-US" altLang="zh-CN" b="1" dirty="0"/>
          </a:p>
          <a:p>
            <a:r>
              <a:rPr lang="en-US" altLang="zh-CN" dirty="0" err="1"/>
              <a:t>Webpack</a:t>
            </a:r>
            <a:r>
              <a:rPr lang="en-US" altLang="zh-CN" dirty="0"/>
              <a:t> </a:t>
            </a:r>
            <a:r>
              <a:rPr lang="zh-CN" altLang="en-US" dirty="0"/>
              <a:t>本身只能处理原生的 </a:t>
            </a:r>
            <a:r>
              <a:rPr lang="en-US" altLang="zh-CN" dirty="0"/>
              <a:t>JavaScript </a:t>
            </a:r>
            <a:r>
              <a:rPr lang="zh-CN" altLang="en-US" dirty="0"/>
              <a:t>模块，但是 </a:t>
            </a:r>
            <a:r>
              <a:rPr lang="en-US" altLang="zh-CN" dirty="0"/>
              <a:t>loader </a:t>
            </a:r>
            <a:r>
              <a:rPr lang="zh-CN" altLang="en-US" dirty="0"/>
              <a:t>转换器可以将各种类型的资源转换成 </a:t>
            </a:r>
            <a:r>
              <a:rPr lang="en-US" altLang="zh-CN" dirty="0"/>
              <a:t>JavaScript </a:t>
            </a:r>
            <a:r>
              <a:rPr lang="zh-CN" altLang="en-US" dirty="0"/>
              <a:t>模块。这样，任何资源都可以成为 </a:t>
            </a:r>
            <a:r>
              <a:rPr lang="en-US" altLang="zh-CN" dirty="0" err="1"/>
              <a:t>Webpack</a:t>
            </a:r>
            <a:r>
              <a:rPr lang="en-US" altLang="zh-CN" dirty="0"/>
              <a:t> </a:t>
            </a:r>
            <a:r>
              <a:rPr lang="zh-CN" altLang="en-US" dirty="0"/>
              <a:t>可以处理的模块。</a:t>
            </a:r>
            <a:endParaRPr lang="zh-CN" altLang="en-US" dirty="0"/>
          </a:p>
          <a:p>
            <a:r>
              <a:rPr lang="zh-CN" altLang="en-US" b="1" dirty="0"/>
              <a:t>智能解析</a:t>
            </a:r>
            <a:endParaRPr lang="zh-CN" altLang="en-US" b="1" dirty="0"/>
          </a:p>
          <a:p>
            <a:r>
              <a:rPr lang="en-US" altLang="zh-CN" dirty="0" err="1"/>
              <a:t>Webpack</a:t>
            </a:r>
            <a:r>
              <a:rPr lang="en-US" altLang="zh-CN" dirty="0"/>
              <a:t> </a:t>
            </a:r>
            <a:r>
              <a:rPr lang="zh-CN" altLang="en-US" dirty="0"/>
              <a:t>有一个智能解析器，几乎可以处理任何第三方库，无论它们的模块形式是 </a:t>
            </a:r>
            <a:r>
              <a:rPr lang="en-US" altLang="zh-CN" dirty="0" err="1"/>
              <a:t>CommonJS</a:t>
            </a:r>
            <a:r>
              <a:rPr lang="zh-CN" altLang="en-US" dirty="0"/>
              <a:t>、 </a:t>
            </a:r>
            <a:r>
              <a:rPr lang="en-US" altLang="zh-CN" dirty="0"/>
              <a:t>AMD </a:t>
            </a:r>
            <a:r>
              <a:rPr lang="zh-CN" altLang="en-US" dirty="0"/>
              <a:t>还是普通的 </a:t>
            </a:r>
            <a:r>
              <a:rPr lang="en-US" altLang="zh-CN" dirty="0"/>
              <a:t>JS </a:t>
            </a:r>
            <a:r>
              <a:rPr lang="zh-CN" altLang="en-US" dirty="0"/>
              <a:t>文件。甚至在加载依赖的时候，允许使用动态表达式 </a:t>
            </a:r>
            <a:r>
              <a:rPr lang="en-US" altLang="zh-CN" dirty="0"/>
              <a:t>require("./templates/" + name + ".jade")</a:t>
            </a:r>
            <a:r>
              <a:rPr lang="zh-CN" altLang="en-US" dirty="0"/>
              <a:t>。</a:t>
            </a:r>
            <a:endParaRPr lang="en-US" altLang="zh-CN" dirty="0"/>
          </a:p>
          <a:p>
            <a:r>
              <a:rPr lang="zh-CN" altLang="en-US" b="1" dirty="0"/>
              <a:t>插件系统</a:t>
            </a:r>
            <a:endParaRPr lang="zh-CN" altLang="en-US" b="1" dirty="0"/>
          </a:p>
          <a:p>
            <a:r>
              <a:rPr lang="en-US" altLang="zh-CN" dirty="0" err="1"/>
              <a:t>Webpack</a:t>
            </a:r>
            <a:r>
              <a:rPr lang="en-US" altLang="zh-CN" dirty="0"/>
              <a:t> </a:t>
            </a:r>
            <a:r>
              <a:rPr lang="zh-CN" altLang="en-US" dirty="0"/>
              <a:t>还有一个功能丰富的插件系统。大多数内容功能都是基于这个插件系统运行的，还可以开发和使用开源的 </a:t>
            </a:r>
            <a:r>
              <a:rPr lang="en-US" altLang="zh-CN" dirty="0" err="1"/>
              <a:t>Webpack</a:t>
            </a:r>
            <a:r>
              <a:rPr lang="en-US" altLang="zh-CN" dirty="0"/>
              <a:t> </a:t>
            </a:r>
            <a:r>
              <a:rPr lang="zh-CN" altLang="en-US" dirty="0"/>
              <a:t>插件，来满足各式各样的需求。</a:t>
            </a:r>
            <a:endParaRPr lang="zh-CN" altLang="en-US" dirty="0"/>
          </a:p>
          <a:p>
            <a:r>
              <a:rPr lang="zh-CN" altLang="en-US" b="1" dirty="0"/>
              <a:t>快速运行</a:t>
            </a:r>
            <a:endParaRPr lang="zh-CN" altLang="en-US" b="1" dirty="0"/>
          </a:p>
          <a:p>
            <a:r>
              <a:rPr lang="en-US" altLang="zh-CN" dirty="0" err="1"/>
              <a:t>Webpack</a:t>
            </a:r>
            <a:r>
              <a:rPr lang="en-US" altLang="zh-CN" dirty="0"/>
              <a:t> </a:t>
            </a:r>
            <a:r>
              <a:rPr lang="zh-CN" altLang="en-US" dirty="0"/>
              <a:t>使用异步 </a:t>
            </a:r>
            <a:r>
              <a:rPr lang="en-US" altLang="zh-CN" dirty="0"/>
              <a:t>I/O </a:t>
            </a:r>
            <a:r>
              <a:rPr lang="zh-CN" altLang="en-US" dirty="0"/>
              <a:t>和多级缓存提高运行效率，这使得 </a:t>
            </a:r>
            <a:r>
              <a:rPr lang="en-US" altLang="zh-CN" dirty="0" err="1"/>
              <a:t>Webpack</a:t>
            </a:r>
            <a:r>
              <a:rPr lang="en-US" altLang="zh-CN" dirty="0"/>
              <a:t> </a:t>
            </a:r>
            <a:r>
              <a:rPr lang="zh-CN" altLang="en-US" dirty="0"/>
              <a:t>能够以令人难以置信的速度快速增量编译。</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安装</a:t>
            </a:r>
            <a:endParaRPr lang="zh-CN" altLang="en-US" dirty="0"/>
          </a:p>
        </p:txBody>
      </p:sp>
      <p:sp>
        <p:nvSpPr>
          <p:cNvPr id="3" name="内容占位符 2"/>
          <p:cNvSpPr>
            <a:spLocks noGrp="1"/>
          </p:cNvSpPr>
          <p:nvPr>
            <p:ph idx="1"/>
          </p:nvPr>
        </p:nvSpPr>
        <p:spPr>
          <a:xfrm>
            <a:off x="596901" y="1402672"/>
            <a:ext cx="11366500" cy="4552041"/>
          </a:xfrm>
        </p:spPr>
        <p:txBody>
          <a:bodyPr/>
          <a:lstStyle/>
          <a:p>
            <a:r>
              <a:rPr lang="zh-CN" altLang="en-US" dirty="0"/>
              <a:t>全局安装</a:t>
            </a:r>
            <a:endParaRPr lang="en-US" altLang="zh-CN" dirty="0"/>
          </a:p>
          <a:p>
            <a:r>
              <a:rPr lang="en-US" altLang="zh-CN" dirty="0"/>
              <a:t>1. </a:t>
            </a:r>
            <a:r>
              <a:rPr lang="zh-CN" altLang="en-US" dirty="0"/>
              <a:t>首先要安装 </a:t>
            </a:r>
            <a:r>
              <a:rPr lang="en-US" altLang="zh-CN" dirty="0"/>
              <a:t>Node.js</a:t>
            </a:r>
            <a:r>
              <a:rPr lang="zh-CN" altLang="en-US" dirty="0"/>
              <a:t>， </a:t>
            </a:r>
            <a:r>
              <a:rPr lang="en-US" altLang="zh-CN" dirty="0"/>
              <a:t>Node.js </a:t>
            </a:r>
            <a:r>
              <a:rPr lang="zh-CN" altLang="en-US" dirty="0"/>
              <a:t>自带了软件包管理器 </a:t>
            </a:r>
            <a:r>
              <a:rPr lang="en-US" altLang="zh-CN" dirty="0" err="1"/>
              <a:t>npm</a:t>
            </a:r>
            <a:r>
              <a:rPr lang="zh-CN" altLang="en-US" dirty="0"/>
              <a:t>，</a:t>
            </a:r>
            <a:r>
              <a:rPr lang="en-US" altLang="zh-CN" dirty="0" err="1"/>
              <a:t>Webpack</a:t>
            </a:r>
            <a:r>
              <a:rPr lang="en-US" altLang="zh-CN" dirty="0"/>
              <a:t> </a:t>
            </a:r>
            <a:r>
              <a:rPr lang="zh-CN" altLang="en-US" dirty="0"/>
              <a:t>需要 </a:t>
            </a:r>
            <a:r>
              <a:rPr lang="en-US" altLang="zh-CN" dirty="0"/>
              <a:t>Node.js v0.6 </a:t>
            </a:r>
            <a:r>
              <a:rPr lang="zh-CN" altLang="en-US" dirty="0"/>
              <a:t>以上支持，建议使用最新版 </a:t>
            </a:r>
            <a:r>
              <a:rPr lang="en-US" altLang="zh-CN" dirty="0"/>
              <a:t>Node.js</a:t>
            </a:r>
            <a:r>
              <a:rPr lang="zh-CN" altLang="en-US" dirty="0"/>
              <a:t>。</a:t>
            </a:r>
            <a:endParaRPr lang="en-US" altLang="zh-CN" dirty="0"/>
          </a:p>
          <a:p>
            <a:r>
              <a:rPr lang="en-US" altLang="zh-CN" dirty="0"/>
              <a:t>2. </a:t>
            </a:r>
            <a:r>
              <a:rPr lang="zh-CN" altLang="en-US" dirty="0"/>
              <a:t>用 </a:t>
            </a:r>
            <a:r>
              <a:rPr lang="en-US" altLang="zh-CN" dirty="0" err="1"/>
              <a:t>npm</a:t>
            </a:r>
            <a:r>
              <a:rPr lang="en-US" altLang="zh-CN" dirty="0"/>
              <a:t> </a:t>
            </a:r>
            <a:r>
              <a:rPr lang="zh-CN" altLang="en-US" dirty="0"/>
              <a:t>安装 </a:t>
            </a:r>
            <a:r>
              <a:rPr lang="en-US" altLang="zh-CN" dirty="0" err="1"/>
              <a:t>Webpack</a:t>
            </a:r>
            <a:r>
              <a:rPr lang="zh-CN" altLang="en-US" dirty="0"/>
              <a:t>：</a:t>
            </a:r>
            <a:endParaRPr lang="zh-CN" altLang="en-US" dirty="0"/>
          </a:p>
          <a:p>
            <a:r>
              <a:rPr lang="en-US" altLang="zh-CN" dirty="0">
                <a:solidFill>
                  <a:srgbClr val="FF0000"/>
                </a:solidFill>
              </a:rPr>
              <a:t>       </a:t>
            </a:r>
            <a:r>
              <a:rPr lang="en-US" altLang="zh-CN" dirty="0" err="1">
                <a:solidFill>
                  <a:srgbClr val="FF0000"/>
                </a:solidFill>
              </a:rPr>
              <a:t>npm</a:t>
            </a:r>
            <a:r>
              <a:rPr lang="en-US" altLang="zh-CN" dirty="0">
                <a:solidFill>
                  <a:srgbClr val="FF0000"/>
                </a:solidFill>
              </a:rPr>
              <a:t> install </a:t>
            </a:r>
            <a:r>
              <a:rPr lang="en-US" altLang="zh-CN" dirty="0" err="1">
                <a:solidFill>
                  <a:srgbClr val="FF0000"/>
                </a:solidFill>
              </a:rPr>
              <a:t>webpack</a:t>
            </a:r>
            <a:r>
              <a:rPr lang="en-US" altLang="zh-CN" dirty="0">
                <a:solidFill>
                  <a:srgbClr val="FF0000"/>
                </a:solidFill>
              </a:rPr>
              <a:t> –g</a:t>
            </a:r>
            <a:endParaRPr lang="en-US" altLang="zh-CN" dirty="0">
              <a:solidFill>
                <a:srgbClr val="FF0000"/>
              </a:solidFill>
            </a:endParaRPr>
          </a:p>
          <a:p>
            <a:r>
              <a:rPr lang="en-US" altLang="zh-CN" dirty="0"/>
              <a:t>3.</a:t>
            </a:r>
            <a:r>
              <a:rPr lang="zh-CN" altLang="en-US" dirty="0"/>
              <a:t>全局安装</a:t>
            </a:r>
            <a:r>
              <a:rPr lang="en-US" altLang="zh-CN" dirty="0" err="1"/>
              <a:t>webpack</a:t>
            </a:r>
            <a:r>
              <a:rPr lang="en-US" altLang="zh-CN" dirty="0"/>
              <a:t>-cli     </a:t>
            </a:r>
            <a:r>
              <a:rPr lang="en-US" altLang="zh-CN" dirty="0" err="1">
                <a:solidFill>
                  <a:srgbClr val="FF0000"/>
                </a:solidFill>
              </a:rPr>
              <a:t>npm</a:t>
            </a:r>
            <a:r>
              <a:rPr lang="en-US" altLang="zh-CN" dirty="0">
                <a:solidFill>
                  <a:srgbClr val="FF0000"/>
                </a:solidFill>
              </a:rPr>
              <a:t> install -g </a:t>
            </a:r>
            <a:r>
              <a:rPr lang="en-US" altLang="zh-CN" dirty="0" err="1">
                <a:solidFill>
                  <a:srgbClr val="FF0000"/>
                </a:solidFill>
              </a:rPr>
              <a:t>webpack</a:t>
            </a:r>
            <a:r>
              <a:rPr lang="en-US" altLang="zh-CN" dirty="0">
                <a:solidFill>
                  <a:srgbClr val="FF0000"/>
                </a:solidFill>
              </a:rPr>
              <a:t>-cli</a:t>
            </a:r>
            <a:endParaRPr lang="en-US" altLang="zh-CN" dirty="0">
              <a:solidFill>
                <a:srgbClr val="FF0000"/>
              </a:solidFill>
            </a:endParaRPr>
          </a:p>
          <a:p>
            <a:r>
              <a:rPr lang="en-US" altLang="zh-CN" dirty="0"/>
              <a:t>4. </a:t>
            </a:r>
            <a:r>
              <a:rPr lang="zh-CN" altLang="en-US" dirty="0"/>
              <a:t>此时 </a:t>
            </a:r>
            <a:r>
              <a:rPr lang="en-US" altLang="zh-CN" dirty="0" err="1"/>
              <a:t>Webpack</a:t>
            </a:r>
            <a:r>
              <a:rPr lang="en-US" altLang="zh-CN" dirty="0"/>
              <a:t> </a:t>
            </a:r>
            <a:r>
              <a:rPr lang="zh-CN" altLang="en-US" dirty="0"/>
              <a:t>已经安装到了全局环境下，可以通过命令行 </a:t>
            </a:r>
            <a:r>
              <a:rPr lang="en-US" altLang="zh-CN" dirty="0" err="1">
                <a:solidFill>
                  <a:srgbClr val="FF0000"/>
                </a:solidFill>
              </a:rPr>
              <a:t>webpack</a:t>
            </a:r>
            <a:r>
              <a:rPr lang="en-US" altLang="zh-CN" dirty="0">
                <a:solidFill>
                  <a:srgbClr val="FF0000"/>
                </a:solidFill>
              </a:rPr>
              <a:t> -h </a:t>
            </a:r>
            <a:r>
              <a:rPr lang="zh-CN" altLang="en-US" dirty="0"/>
              <a:t>试试。</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建立项目依赖</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手动创建一个</a:t>
            </a:r>
            <a:r>
              <a:rPr lang="en-US" altLang="zh-CN" dirty="0" err="1"/>
              <a:t>webpack</a:t>
            </a:r>
            <a:r>
              <a:rPr lang="zh-CN" altLang="en-US" dirty="0"/>
              <a:t>项目（一个文件夹）</a:t>
            </a:r>
            <a:endParaRPr lang="en-US" altLang="zh-CN" dirty="0"/>
          </a:p>
          <a:p>
            <a:r>
              <a:rPr lang="en-US" altLang="zh-CN" dirty="0"/>
              <a:t>2. </a:t>
            </a:r>
            <a:r>
              <a:rPr lang="zh-CN" altLang="en-US" dirty="0"/>
              <a:t>创建一个</a:t>
            </a:r>
            <a:r>
              <a:rPr lang="en-US" altLang="zh-CN" dirty="0" err="1"/>
              <a:t>package.json</a:t>
            </a:r>
            <a:r>
              <a:rPr lang="zh-CN" altLang="en-US" dirty="0"/>
              <a:t>文件，用于保存项目版本、依赖关系等</a:t>
            </a:r>
            <a:endParaRPr lang="en-US" altLang="zh-CN" dirty="0"/>
          </a:p>
          <a:p>
            <a:r>
              <a:rPr lang="en-US" altLang="zh-CN" dirty="0"/>
              <a:t>         </a:t>
            </a:r>
            <a:r>
              <a:rPr lang="zh-CN" altLang="en-US" dirty="0"/>
              <a:t>在当前目录使用命令提示符命令创建     </a:t>
            </a:r>
            <a:r>
              <a:rPr lang="en-US" altLang="zh-CN" dirty="0" err="1">
                <a:solidFill>
                  <a:srgbClr val="FF0000"/>
                </a:solidFill>
              </a:rPr>
              <a:t>npm</a:t>
            </a:r>
            <a:r>
              <a:rPr lang="en-US" altLang="zh-CN" dirty="0">
                <a:solidFill>
                  <a:srgbClr val="FF0000"/>
                </a:solidFill>
              </a:rPr>
              <a:t> </a:t>
            </a:r>
            <a:r>
              <a:rPr lang="en-US" altLang="zh-CN" dirty="0" err="1">
                <a:solidFill>
                  <a:srgbClr val="FF0000"/>
                </a:solidFill>
              </a:rPr>
              <a:t>init</a:t>
            </a:r>
            <a:r>
              <a:rPr lang="en-US" altLang="zh-CN" dirty="0">
                <a:solidFill>
                  <a:srgbClr val="FF0000"/>
                </a:solidFill>
              </a:rPr>
              <a:t> </a:t>
            </a:r>
            <a:r>
              <a:rPr lang="zh-CN" altLang="en-US" dirty="0">
                <a:solidFill>
                  <a:srgbClr val="FF0000"/>
                </a:solidFill>
              </a:rPr>
              <a:t>或者手动创建</a:t>
            </a:r>
            <a:endParaRPr lang="en-US" altLang="zh-CN" dirty="0">
              <a:solidFill>
                <a:srgbClr val="FF0000"/>
              </a:solidFill>
            </a:endParaRPr>
          </a:p>
          <a:p>
            <a:endParaRPr lang="en-US" altLang="zh-CN" dirty="0"/>
          </a:p>
        </p:txBody>
      </p:sp>
      <p:sp>
        <p:nvSpPr>
          <p:cNvPr id="4" name="文本框 3"/>
          <p:cNvSpPr txBox="1"/>
          <p:nvPr/>
        </p:nvSpPr>
        <p:spPr>
          <a:xfrm>
            <a:off x="596901" y="2887682"/>
            <a:ext cx="10324730" cy="3970318"/>
          </a:xfrm>
          <a:prstGeom prst="rect">
            <a:avLst/>
          </a:prstGeom>
          <a:solidFill>
            <a:schemeClr val="accent1">
              <a:alpha val="30000"/>
            </a:schemeClr>
          </a:solidFill>
        </p:spPr>
        <p:txBody>
          <a:bodyPr wrap="square" rtlCol="0">
            <a:spAutoFit/>
          </a:bodyPr>
          <a:lstStyle/>
          <a:p>
            <a:r>
              <a:rPr lang="en-US" altLang="zh-CN" b="1" dirty="0"/>
              <a:t>{</a:t>
            </a:r>
            <a:endParaRPr lang="en-US" altLang="zh-CN" b="1" dirty="0"/>
          </a:p>
          <a:p>
            <a:r>
              <a:rPr lang="en-US" altLang="zh-CN" b="1" dirty="0"/>
              <a:t>  “name”: “</a:t>
            </a:r>
            <a:r>
              <a:rPr lang="en-US" altLang="zh-CN" b="1" dirty="0" err="1"/>
              <a:t>testwp</a:t>
            </a:r>
            <a:r>
              <a:rPr lang="en-US" altLang="zh-CN" b="1" dirty="0"/>
              <a:t>”,        </a:t>
            </a:r>
            <a:r>
              <a:rPr lang="zh-CN" altLang="en-US" b="1" dirty="0"/>
              <a:t>项目名称</a:t>
            </a:r>
            <a:endParaRPr lang="en-US" altLang="zh-CN" b="1" dirty="0"/>
          </a:p>
          <a:p>
            <a:r>
              <a:rPr lang="en-US" altLang="zh-CN" b="1" dirty="0"/>
              <a:t>  “version”: “1.0.0”,        </a:t>
            </a:r>
            <a:r>
              <a:rPr lang="zh-CN" altLang="en-US" b="1" dirty="0"/>
              <a:t>版本号</a:t>
            </a:r>
            <a:endParaRPr lang="en-US" altLang="zh-CN" b="1" dirty="0"/>
          </a:p>
          <a:p>
            <a:r>
              <a:rPr lang="en-US" altLang="zh-CN" b="1" dirty="0"/>
              <a:t>  “description”: “”,          </a:t>
            </a:r>
            <a:r>
              <a:rPr lang="zh-CN" altLang="en-US" b="1" dirty="0"/>
              <a:t>项目描述</a:t>
            </a:r>
            <a:endParaRPr lang="en-US" altLang="zh-CN" b="1" dirty="0"/>
          </a:p>
          <a:p>
            <a:r>
              <a:rPr lang="en-US" altLang="zh-CN" b="1" dirty="0"/>
              <a:t>  “main”: “index.js”,       </a:t>
            </a:r>
            <a:r>
              <a:rPr lang="zh-CN" altLang="en-US" b="1" dirty="0"/>
              <a:t>项目入口文件，默认是</a:t>
            </a:r>
            <a:r>
              <a:rPr lang="en-US" altLang="zh-CN" b="1" dirty="0"/>
              <a:t>index.js</a:t>
            </a:r>
            <a:endParaRPr lang="en-US" altLang="zh-CN" b="1" dirty="0"/>
          </a:p>
          <a:p>
            <a:r>
              <a:rPr lang="en-US" altLang="zh-CN" b="1" dirty="0"/>
              <a:t>  "scripts": {                    </a:t>
            </a:r>
            <a:r>
              <a:rPr lang="zh-CN" altLang="en-US" b="1" dirty="0"/>
              <a:t>指定运行脚本命令的</a:t>
            </a:r>
            <a:r>
              <a:rPr lang="en-US" altLang="zh-CN" b="1" dirty="0" err="1"/>
              <a:t>npm</a:t>
            </a:r>
            <a:r>
              <a:rPr lang="zh-CN" altLang="en-US" b="1" dirty="0"/>
              <a:t>命令行缩写</a:t>
            </a:r>
            <a:endParaRPr lang="en-US" altLang="zh-CN" b="1" dirty="0"/>
          </a:p>
          <a:p>
            <a:r>
              <a:rPr lang="en-US" altLang="zh-CN" b="1" dirty="0"/>
              <a:t>    "test": "echo \"Error: no test specified\" &amp;&amp; exit 1"</a:t>
            </a:r>
            <a:endParaRPr lang="en-US" altLang="zh-CN" b="1" dirty="0"/>
          </a:p>
          <a:p>
            <a:r>
              <a:rPr lang="en-US" altLang="zh-CN" b="1" dirty="0"/>
              <a:t>  },</a:t>
            </a:r>
            <a:endParaRPr lang="en-US" altLang="zh-CN" b="1" dirty="0"/>
          </a:p>
          <a:p>
            <a:r>
              <a:rPr lang="en-US" altLang="zh-CN" b="1" dirty="0"/>
              <a:t>  “author”: “</a:t>
            </a:r>
            <a:r>
              <a:rPr lang="en-US" altLang="zh-CN" b="1" dirty="0" err="1"/>
              <a:t>zyp</a:t>
            </a:r>
            <a:r>
              <a:rPr lang="en-US" altLang="zh-CN" b="1" dirty="0"/>
              <a:t>”,             </a:t>
            </a:r>
            <a:r>
              <a:rPr lang="zh-CN" altLang="en-US" b="1" dirty="0"/>
              <a:t>项目作者</a:t>
            </a:r>
            <a:endParaRPr lang="en-US" altLang="zh-CN" b="1" dirty="0"/>
          </a:p>
          <a:p>
            <a:r>
              <a:rPr lang="en-US" altLang="zh-CN" b="1" dirty="0"/>
              <a:t>  “license”: “ISC”,            </a:t>
            </a:r>
            <a:r>
              <a:rPr lang="zh-CN" altLang="en-US" b="1" dirty="0"/>
              <a:t>许可证</a:t>
            </a:r>
            <a:endParaRPr lang="en-US" altLang="zh-CN" b="1" dirty="0"/>
          </a:p>
          <a:p>
            <a:r>
              <a:rPr lang="en-US" altLang="zh-CN" b="1" dirty="0"/>
              <a:t>  “</a:t>
            </a:r>
            <a:r>
              <a:rPr lang="en-US" altLang="zh-CN" b="1" dirty="0" err="1"/>
              <a:t>devDependencies</a:t>
            </a:r>
            <a:r>
              <a:rPr lang="en-US" altLang="zh-CN" b="1" dirty="0"/>
              <a:t>”: {   </a:t>
            </a:r>
            <a:r>
              <a:rPr lang="zh-CN" altLang="en-US" b="1" dirty="0"/>
              <a:t>项目依赖模块</a:t>
            </a:r>
            <a:endParaRPr lang="en-US" altLang="zh-CN" b="1" dirty="0"/>
          </a:p>
          <a:p>
            <a:r>
              <a:rPr lang="en-US" altLang="zh-CN" b="1" dirty="0"/>
              <a:t>    "</a:t>
            </a:r>
            <a:r>
              <a:rPr lang="en-US" altLang="zh-CN" b="1" dirty="0" err="1"/>
              <a:t>webpack</a:t>
            </a:r>
            <a:r>
              <a:rPr lang="en-US" altLang="zh-CN" b="1" dirty="0"/>
              <a:t>": "^2.2.1"</a:t>
            </a:r>
            <a:endParaRPr lang="en-US" altLang="zh-CN" b="1" dirty="0"/>
          </a:p>
          <a:p>
            <a:r>
              <a:rPr lang="en-US" altLang="zh-CN" b="1" dirty="0"/>
              <a:t>  }</a:t>
            </a:r>
            <a:endParaRPr lang="en-US" altLang="zh-CN" b="1" dirty="0"/>
          </a:p>
          <a:p>
            <a:r>
              <a:rPr lang="en-US" altLang="zh-CN" b="1" dirty="0"/>
              <a:t>}</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建立项目依赖 打包文件</a:t>
            </a:r>
            <a:endParaRPr lang="zh-CN" altLang="en-US" dirty="0"/>
          </a:p>
        </p:txBody>
      </p:sp>
      <p:sp>
        <p:nvSpPr>
          <p:cNvPr id="3" name="内容占位符 2"/>
          <p:cNvSpPr>
            <a:spLocks noGrp="1"/>
          </p:cNvSpPr>
          <p:nvPr>
            <p:ph idx="1"/>
          </p:nvPr>
        </p:nvSpPr>
        <p:spPr/>
        <p:txBody>
          <a:bodyPr/>
          <a:lstStyle/>
          <a:p>
            <a:r>
              <a:rPr lang="en-US" altLang="zh-CN" dirty="0"/>
              <a:t>3. </a:t>
            </a:r>
            <a:r>
              <a:rPr lang="zh-CN" altLang="en-US" dirty="0"/>
              <a:t>在当前目录下安装</a:t>
            </a:r>
            <a:r>
              <a:rPr lang="en-US" altLang="zh-CN" dirty="0" err="1"/>
              <a:t>webpack</a:t>
            </a:r>
            <a:endParaRPr lang="en-US" altLang="zh-CN" dirty="0"/>
          </a:p>
          <a:p>
            <a:r>
              <a:rPr lang="en-US" altLang="zh-CN" dirty="0"/>
              <a:t>          </a:t>
            </a:r>
            <a:r>
              <a:rPr lang="en-US" altLang="zh-CN" dirty="0" err="1">
                <a:solidFill>
                  <a:srgbClr val="FF0000"/>
                </a:solidFill>
              </a:rPr>
              <a:t>npm</a:t>
            </a:r>
            <a:r>
              <a:rPr lang="en-US" altLang="zh-CN" dirty="0">
                <a:solidFill>
                  <a:srgbClr val="FF0000"/>
                </a:solidFill>
              </a:rPr>
              <a:t> install </a:t>
            </a:r>
            <a:r>
              <a:rPr lang="en-US" altLang="zh-CN" dirty="0" err="1">
                <a:solidFill>
                  <a:srgbClr val="FF0000"/>
                </a:solidFill>
              </a:rPr>
              <a:t>webpack</a:t>
            </a:r>
            <a:r>
              <a:rPr lang="en-US" altLang="zh-CN" dirty="0">
                <a:solidFill>
                  <a:srgbClr val="FF0000"/>
                </a:solidFill>
              </a:rPr>
              <a:t>  --save-dev</a:t>
            </a:r>
            <a:endParaRPr lang="en-US" altLang="zh-CN" dirty="0">
              <a:solidFill>
                <a:srgbClr val="FF0000"/>
              </a:solidFill>
            </a:endParaRPr>
          </a:p>
          <a:p>
            <a:r>
              <a:rPr lang="en-US" altLang="zh-CN" dirty="0">
                <a:solidFill>
                  <a:srgbClr val="FF0000"/>
                </a:solidFill>
              </a:rPr>
              <a:t>          --save-dev </a:t>
            </a:r>
            <a:r>
              <a:rPr lang="zh-CN" altLang="en-US" dirty="0">
                <a:solidFill>
                  <a:srgbClr val="FF0000"/>
                </a:solidFill>
              </a:rPr>
              <a:t>将模块安装在当前开发目录，使用该命令会自动把模块和版本号添加到</a:t>
            </a:r>
            <a:r>
              <a:rPr lang="en-US" altLang="zh-CN" dirty="0" err="1">
                <a:solidFill>
                  <a:srgbClr val="FF0000"/>
                </a:solidFill>
              </a:rPr>
              <a:t>package.json</a:t>
            </a:r>
            <a:r>
              <a:rPr lang="zh-CN" altLang="en-US" dirty="0">
                <a:solidFill>
                  <a:srgbClr val="FF0000"/>
                </a:solidFill>
              </a:rPr>
              <a:t>中的</a:t>
            </a:r>
            <a:r>
              <a:rPr lang="en-US" altLang="zh-CN" dirty="0" err="1">
                <a:solidFill>
                  <a:srgbClr val="FF0000"/>
                </a:solidFill>
              </a:rPr>
              <a:t>devdependencies</a:t>
            </a:r>
            <a:r>
              <a:rPr lang="zh-CN" altLang="en-US" dirty="0">
                <a:solidFill>
                  <a:srgbClr val="FF0000"/>
                </a:solidFill>
              </a:rPr>
              <a:t>部分，是使用该命令，需要手动进行添加</a:t>
            </a:r>
            <a:endParaRPr lang="en-US" altLang="zh-CN" dirty="0">
              <a:solidFill>
                <a:srgbClr val="FF0000"/>
              </a:solidFill>
            </a:endParaRPr>
          </a:p>
          <a:p>
            <a:r>
              <a:rPr lang="zh-CN" altLang="en-US" dirty="0"/>
              <a:t>完成之后，项目文件夹中会出现两个内容 </a:t>
            </a:r>
            <a:r>
              <a:rPr lang="en-US" altLang="zh-CN" dirty="0" err="1"/>
              <a:t>package.json</a:t>
            </a:r>
            <a:r>
              <a:rPr lang="zh-CN" altLang="en-US" dirty="0"/>
              <a:t>文件和</a:t>
            </a:r>
            <a:r>
              <a:rPr lang="en-US" altLang="zh-CN" dirty="0" err="1"/>
              <a:t>node_modules</a:t>
            </a:r>
            <a:r>
              <a:rPr lang="zh-CN" altLang="en-US" dirty="0"/>
              <a:t>文件夹</a:t>
            </a:r>
            <a:endParaRPr lang="en-US" altLang="zh-CN" dirty="0"/>
          </a:p>
          <a:p>
            <a:r>
              <a:rPr lang="en-US" altLang="zh-CN" dirty="0"/>
              <a:t>4.</a:t>
            </a:r>
            <a:r>
              <a:rPr lang="zh-CN" altLang="en-US" dirty="0"/>
              <a:t>创建</a:t>
            </a:r>
            <a:r>
              <a:rPr lang="en-US" altLang="zh-CN" dirty="0" err="1"/>
              <a:t>src</a:t>
            </a:r>
            <a:r>
              <a:rPr lang="zh-CN" altLang="en-US" dirty="0"/>
              <a:t>目录，新建入口文件</a:t>
            </a:r>
            <a:r>
              <a:rPr lang="en-US" altLang="zh-CN" dirty="0"/>
              <a:t>index.js</a:t>
            </a:r>
            <a:endParaRPr lang="en-US" altLang="zh-CN" dirty="0"/>
          </a:p>
          <a:p>
            <a:r>
              <a:rPr lang="en-US" altLang="zh-CN" dirty="0"/>
              <a:t>5.</a:t>
            </a:r>
            <a:r>
              <a:rPr lang="zh-CN" altLang="en-US" dirty="0"/>
              <a:t>直接运行</a:t>
            </a:r>
            <a:r>
              <a:rPr lang="en-US" altLang="zh-CN" b="1" dirty="0" err="1">
                <a:solidFill>
                  <a:srgbClr val="FF0000"/>
                </a:solidFill>
              </a:rPr>
              <a:t>webpack</a:t>
            </a:r>
            <a:r>
              <a:rPr lang="en-US" altLang="zh-CN" b="1" dirty="0">
                <a:solidFill>
                  <a:srgbClr val="FF0000"/>
                </a:solidFill>
              </a:rPr>
              <a:t> --mode development</a:t>
            </a:r>
            <a:r>
              <a:rPr lang="zh-CN" altLang="en-US" dirty="0"/>
              <a:t>或者</a:t>
            </a:r>
            <a:r>
              <a:rPr lang="en-US" altLang="zh-CN" b="1" dirty="0" err="1">
                <a:solidFill>
                  <a:srgbClr val="FF0000"/>
                </a:solidFill>
              </a:rPr>
              <a:t>webpack</a:t>
            </a:r>
            <a:r>
              <a:rPr lang="en-US" altLang="zh-CN" b="1" dirty="0">
                <a:solidFill>
                  <a:srgbClr val="FF0000"/>
                </a:solidFill>
              </a:rPr>
              <a:t> --mode production</a:t>
            </a:r>
            <a:r>
              <a:rPr lang="zh-CN" altLang="en-US" dirty="0"/>
              <a:t>，这样便会默认进行打包，入口文件是</a:t>
            </a:r>
            <a:r>
              <a:rPr lang="en-US" altLang="zh-CN" dirty="0"/>
              <a:t>'./</a:t>
            </a:r>
            <a:r>
              <a:rPr lang="en-US" altLang="zh-CN" dirty="0" err="1"/>
              <a:t>src</a:t>
            </a:r>
            <a:r>
              <a:rPr lang="en-US" altLang="zh-CN" dirty="0"/>
              <a:t>/index.js'</a:t>
            </a:r>
            <a:r>
              <a:rPr lang="zh-CN" altLang="en-US" dirty="0"/>
              <a:t>，输出路径是</a:t>
            </a:r>
            <a:r>
              <a:rPr lang="en-US" altLang="zh-CN" dirty="0"/>
              <a:t>'./</a:t>
            </a:r>
            <a:r>
              <a:rPr lang="en-US" altLang="zh-CN" dirty="0" err="1"/>
              <a:t>dist</a:t>
            </a:r>
            <a:r>
              <a:rPr lang="en-US" altLang="zh-CN" dirty="0"/>
              <a:t>/main.js'</a:t>
            </a:r>
            <a:r>
              <a:rPr lang="zh-CN" altLang="en-US" dirty="0"/>
              <a:t>，其中</a:t>
            </a:r>
            <a:r>
              <a:rPr lang="en-US" altLang="zh-CN" dirty="0" err="1"/>
              <a:t>src</a:t>
            </a:r>
            <a:r>
              <a:rPr lang="zh-CN" altLang="en-US" dirty="0"/>
              <a:t>目录即</a:t>
            </a:r>
            <a:r>
              <a:rPr lang="en-US" altLang="zh-CN" dirty="0"/>
              <a:t>index.js</a:t>
            </a:r>
            <a:r>
              <a:rPr lang="zh-CN" altLang="en-US" dirty="0"/>
              <a:t>文件需要手动创建，而</a:t>
            </a:r>
            <a:r>
              <a:rPr lang="en-US" altLang="zh-CN" dirty="0" err="1"/>
              <a:t>dist</a:t>
            </a:r>
            <a:r>
              <a:rPr lang="zh-CN" altLang="en-US" dirty="0"/>
              <a:t>目录及</a:t>
            </a:r>
            <a:r>
              <a:rPr lang="en-US" altLang="zh-CN" dirty="0"/>
              <a:t>main.js</a:t>
            </a:r>
            <a:r>
              <a:rPr lang="zh-CN" altLang="en-US" dirty="0"/>
              <a:t>会自动生成。</a:t>
            </a:r>
            <a:endParaRPr lang="en-US" altLang="zh-CN" dirty="0"/>
          </a:p>
          <a:p>
            <a:r>
              <a:rPr lang="zh-CN" altLang="en-US" dirty="0"/>
              <a:t> </a:t>
            </a:r>
            <a:endParaRPr lang="en-US" altLang="zh-CN" dirty="0"/>
          </a:p>
          <a:p>
            <a:r>
              <a:rPr lang="zh-CN" altLang="en-US" dirty="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mode</a:t>
            </a:r>
            <a:r>
              <a:rPr lang="zh-CN" altLang="en-US" dirty="0"/>
              <a:t>有两个可选值：</a:t>
            </a:r>
            <a:r>
              <a:rPr lang="en-US" altLang="zh-CN" dirty="0"/>
              <a:t>development</a:t>
            </a:r>
            <a:r>
              <a:rPr lang="zh-CN" altLang="en-US" dirty="0"/>
              <a:t>和</a:t>
            </a:r>
            <a:r>
              <a:rPr lang="en-US" altLang="zh-CN" dirty="0"/>
              <a:t>production</a:t>
            </a:r>
            <a:r>
              <a:rPr lang="zh-CN" altLang="en-US" dirty="0"/>
              <a:t>，</a:t>
            </a:r>
            <a:r>
              <a:rPr lang="en-US" altLang="zh-CN" dirty="0"/>
              <a:t>production</a:t>
            </a:r>
            <a:r>
              <a:rPr lang="zh-CN" altLang="en-US" dirty="0"/>
              <a:t>不支持监听，</a:t>
            </a:r>
            <a:r>
              <a:rPr lang="en-US" altLang="zh-CN" dirty="0"/>
              <a:t>production</a:t>
            </a:r>
            <a:r>
              <a:rPr lang="zh-CN" altLang="en-US" dirty="0"/>
              <a:t>侧重于打包后的文件大小，</a:t>
            </a:r>
            <a:r>
              <a:rPr lang="en-US" altLang="zh-CN" dirty="0"/>
              <a:t>development</a:t>
            </a:r>
            <a:r>
              <a:rPr lang="zh-CN" altLang="en-US" dirty="0"/>
              <a:t>侧重于构建的速度</a:t>
            </a:r>
            <a:endParaRPr lang="en-US" altLang="zh-CN" dirty="0"/>
          </a:p>
          <a:p>
            <a:r>
              <a:rPr lang="en-US" altLang="zh-CN" b="1" dirty="0"/>
              <a:t>Development </a:t>
            </a:r>
            <a:r>
              <a:rPr lang="zh-CN" altLang="en-US" b="1" dirty="0"/>
              <a:t>开发环境</a:t>
            </a:r>
            <a:endParaRPr lang="en-US" altLang="zh-CN" b="1" dirty="0"/>
          </a:p>
          <a:p>
            <a:r>
              <a:rPr lang="zh-CN" altLang="en-US" dirty="0"/>
              <a:t>在开发环境下，我们首先考虑的是方便开发，方便代码调试，不需要考虑代码合并和</a:t>
            </a:r>
            <a:r>
              <a:rPr lang="en-US" altLang="zh-CN" dirty="0" err="1"/>
              <a:t>css</a:t>
            </a:r>
            <a:r>
              <a:rPr lang="zh-CN" altLang="en-US" dirty="0"/>
              <a:t>样式分离这些。</a:t>
            </a:r>
            <a:endParaRPr lang="en-US" altLang="zh-CN" dirty="0"/>
          </a:p>
          <a:p>
            <a:r>
              <a:rPr lang="en-US" altLang="zh-CN" b="1" dirty="0"/>
              <a:t>Production </a:t>
            </a:r>
            <a:r>
              <a:rPr lang="zh-CN" altLang="en-US" b="1" dirty="0"/>
              <a:t>生产环境</a:t>
            </a:r>
            <a:endParaRPr lang="en-US" altLang="zh-CN" b="1" dirty="0"/>
          </a:p>
          <a:p>
            <a:r>
              <a:rPr lang="zh-CN" altLang="en-US" dirty="0"/>
              <a:t>相比开发环境，生产环境打包是要最后发布到服务器部署的代码，我们需要尽量保持代码简洁，加载性能最优，不需要调试辅助工具。</a:t>
            </a:r>
            <a:endParaRPr lang="zh-CN" altLang="en-US" dirty="0"/>
          </a:p>
          <a:p>
            <a:r>
              <a:rPr lang="zh-CN" altLang="en-US" dirty="0"/>
              <a:t>我们从这几个方面优化 ：</a:t>
            </a:r>
            <a:r>
              <a:rPr lang="en-US" altLang="zh-CN" dirty="0"/>
              <a:t>1.</a:t>
            </a:r>
            <a:r>
              <a:rPr lang="zh-CN" altLang="en-US" dirty="0"/>
              <a:t>公共模块拆分，单独打包；</a:t>
            </a:r>
            <a:r>
              <a:rPr lang="en-US" altLang="zh-CN" dirty="0"/>
              <a:t>2. </a:t>
            </a:r>
            <a:r>
              <a:rPr lang="en-US" altLang="zh-CN" dirty="0" err="1"/>
              <a:t>css</a:t>
            </a:r>
            <a:r>
              <a:rPr lang="zh-CN" altLang="en-US" dirty="0"/>
              <a:t>文件分离，单独打包输出；</a:t>
            </a:r>
            <a:r>
              <a:rPr lang="en-US" altLang="zh-CN" dirty="0"/>
              <a:t>3.</a:t>
            </a:r>
            <a:r>
              <a:rPr lang="zh-CN" altLang="en-US" dirty="0"/>
              <a:t>代码压缩；</a:t>
            </a:r>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Webpack</a:t>
            </a:r>
            <a:r>
              <a:rPr lang="zh-CN" altLang="en-US" dirty="0"/>
              <a:t>配置文件</a:t>
            </a:r>
            <a:endParaRPr lang="zh-CN" altLang="en-US" dirty="0"/>
          </a:p>
        </p:txBody>
      </p:sp>
      <p:sp>
        <p:nvSpPr>
          <p:cNvPr id="3" name="内容占位符 2"/>
          <p:cNvSpPr>
            <a:spLocks noGrp="1"/>
          </p:cNvSpPr>
          <p:nvPr>
            <p:ph idx="1"/>
          </p:nvPr>
        </p:nvSpPr>
        <p:spPr/>
        <p:txBody>
          <a:bodyPr/>
          <a:lstStyle/>
          <a:p>
            <a:r>
              <a:rPr lang="en-US" altLang="zh-CN" dirty="0" err="1"/>
              <a:t>Webpack</a:t>
            </a:r>
            <a:r>
              <a:rPr lang="en-US" altLang="zh-CN" dirty="0"/>
              <a:t> </a:t>
            </a:r>
            <a:r>
              <a:rPr lang="zh-CN" altLang="en-US" dirty="0"/>
              <a:t>在执行的时候，除了在命令行传入参数，还可以通过指定的配置文件来执行。默认情况下，会搜索当前目录的 </a:t>
            </a:r>
            <a:r>
              <a:rPr lang="en-US" altLang="zh-CN" dirty="0"/>
              <a:t>webpack.config.js </a:t>
            </a:r>
            <a:r>
              <a:rPr lang="zh-CN" altLang="en-US" dirty="0"/>
              <a:t>文件，这个文件是一个 </a:t>
            </a:r>
            <a:r>
              <a:rPr lang="en-US" altLang="zh-CN" dirty="0"/>
              <a:t>node.js </a:t>
            </a:r>
            <a:r>
              <a:rPr lang="zh-CN" altLang="en-US" dirty="0"/>
              <a:t>模块，返回一个 </a:t>
            </a:r>
            <a:r>
              <a:rPr lang="en-US" altLang="zh-CN" dirty="0" err="1"/>
              <a:t>json</a:t>
            </a:r>
            <a:r>
              <a:rPr lang="en-US" altLang="zh-CN" dirty="0"/>
              <a:t> </a:t>
            </a:r>
            <a:r>
              <a:rPr lang="zh-CN" altLang="en-US" dirty="0"/>
              <a:t>格式的配置信息对象，在该文件中我们可以去配置入口文件和打包文件位置名称</a:t>
            </a:r>
            <a:endParaRPr lang="en-US" altLang="zh-CN" dirty="0"/>
          </a:p>
          <a:p>
            <a:r>
              <a:rPr lang="zh-CN" altLang="en-US" dirty="0"/>
              <a:t>在项目根目录新建一个</a:t>
            </a:r>
            <a:r>
              <a:rPr lang="en-US" altLang="zh-CN" dirty="0">
                <a:solidFill>
                  <a:srgbClr val="FF0000"/>
                </a:solidFill>
              </a:rPr>
              <a:t>webpack.config.js</a:t>
            </a:r>
            <a:r>
              <a:rPr lang="zh-CN" altLang="en-US" dirty="0"/>
              <a:t>的文件，这是</a:t>
            </a:r>
            <a:r>
              <a:rPr lang="en-US" altLang="zh-CN" dirty="0" err="1"/>
              <a:t>webpack</a:t>
            </a:r>
            <a:r>
              <a:rPr lang="zh-CN" altLang="en-US" dirty="0"/>
              <a:t>默认的配置文件名称</a:t>
            </a:r>
            <a:endParaRPr lang="en-US" altLang="zh-CN" dirty="0"/>
          </a:p>
          <a:p>
            <a:r>
              <a:rPr lang="en-US" altLang="zh-CN" dirty="0"/>
              <a:t>   webpack.config.js</a:t>
            </a:r>
            <a:r>
              <a:rPr lang="zh-CN" altLang="en-US" dirty="0"/>
              <a:t>文件的内容：</a:t>
            </a:r>
            <a:endParaRPr lang="en-US" altLang="zh-CN" dirty="0"/>
          </a:p>
          <a:p>
            <a:r>
              <a:rPr lang="en-US" altLang="zh-CN" dirty="0" err="1"/>
              <a:t>const</a:t>
            </a:r>
            <a:r>
              <a:rPr lang="en-US" altLang="zh-CN" dirty="0"/>
              <a:t> path=require('path');</a:t>
            </a:r>
            <a:endParaRPr lang="en-US" altLang="zh-CN" dirty="0"/>
          </a:p>
          <a:p>
            <a:r>
              <a:rPr lang="en-US" altLang="zh-CN" dirty="0" err="1"/>
              <a:t>module.exports</a:t>
            </a:r>
            <a:r>
              <a:rPr lang="en-US" altLang="zh-CN" dirty="0"/>
              <a:t>={</a:t>
            </a:r>
            <a:endParaRPr lang="en-US" altLang="zh-CN" dirty="0"/>
          </a:p>
          <a:p>
            <a:r>
              <a:rPr lang="en-US" altLang="zh-CN" dirty="0"/>
              <a:t>  </a:t>
            </a:r>
            <a:r>
              <a:rPr lang="en-US" altLang="zh-CN" dirty="0" err="1"/>
              <a:t>mode:"development</a:t>
            </a:r>
            <a:r>
              <a:rPr lang="en-US" altLang="zh-CN" dirty="0"/>
              <a:t>",  //</a:t>
            </a:r>
            <a:r>
              <a:rPr lang="zh-CN" altLang="en-US" dirty="0"/>
              <a:t>配置打包模式</a:t>
            </a:r>
            <a:endParaRPr lang="zh-CN" altLang="en-US" dirty="0"/>
          </a:p>
          <a:p>
            <a:r>
              <a:rPr lang="zh-CN" altLang="en-US" dirty="0"/>
              <a:t>  </a:t>
            </a:r>
            <a:r>
              <a:rPr lang="en-US" altLang="zh-CN" dirty="0"/>
              <a:t>entry:'./</a:t>
            </a:r>
            <a:r>
              <a:rPr lang="en-US" altLang="zh-CN" dirty="0" err="1"/>
              <a:t>src</a:t>
            </a:r>
            <a:r>
              <a:rPr lang="en-US" altLang="zh-CN" dirty="0"/>
              <a:t>/index.js', //</a:t>
            </a:r>
            <a:r>
              <a:rPr lang="zh-CN" altLang="en-US" dirty="0"/>
              <a:t>入口配置</a:t>
            </a:r>
            <a:endParaRPr lang="zh-CN" altLang="en-US" dirty="0"/>
          </a:p>
          <a:p>
            <a:r>
              <a:rPr lang="zh-CN" altLang="en-US" dirty="0"/>
              <a:t>  </a:t>
            </a:r>
            <a:r>
              <a:rPr lang="en-US" altLang="zh-CN" dirty="0"/>
              <a:t>output:{               //</a:t>
            </a:r>
            <a:r>
              <a:rPr lang="zh-CN" altLang="en-US" dirty="0"/>
              <a:t>出口配置</a:t>
            </a:r>
            <a:endParaRPr lang="zh-CN" altLang="en-US" dirty="0"/>
          </a:p>
          <a:p>
            <a:r>
              <a:rPr lang="zh-CN" altLang="en-US" dirty="0"/>
              <a:t>    </a:t>
            </a:r>
            <a:r>
              <a:rPr lang="en-US" altLang="zh-CN" dirty="0" err="1"/>
              <a:t>path:path.resolve</a:t>
            </a:r>
            <a:r>
              <a:rPr lang="en-US" altLang="zh-CN" dirty="0"/>
              <a:t>(__</a:t>
            </a:r>
            <a:r>
              <a:rPr lang="en-US" altLang="zh-CN" dirty="0" err="1"/>
              <a:t>dirname</a:t>
            </a:r>
            <a:r>
              <a:rPr lang="en-US" altLang="zh-CN" dirty="0"/>
              <a:t>,'</a:t>
            </a:r>
            <a:r>
              <a:rPr lang="en-US" altLang="zh-CN" dirty="0" err="1"/>
              <a:t>dist</a:t>
            </a:r>
            <a:r>
              <a:rPr lang="en-US" altLang="zh-CN" dirty="0"/>
              <a:t>'), //path</a:t>
            </a:r>
            <a:r>
              <a:rPr lang="zh-CN" altLang="en-US" dirty="0"/>
              <a:t>必须是绝对路径</a:t>
            </a:r>
            <a:endParaRPr lang="zh-CN" altLang="en-US" dirty="0"/>
          </a:p>
          <a:p>
            <a:r>
              <a:rPr lang="zh-CN" altLang="en-US" dirty="0"/>
              <a:t>    </a:t>
            </a:r>
            <a:r>
              <a:rPr lang="en-US" altLang="zh-CN" dirty="0" err="1"/>
              <a:t>filename:'main.js</a:t>
            </a:r>
            <a:r>
              <a:rPr lang="en-US" altLang="zh-CN" dirty="0"/>
              <a:t>'</a:t>
            </a:r>
            <a:endParaRPr lang="en-US" altLang="zh-CN" dirty="0"/>
          </a:p>
          <a:p>
            <a:r>
              <a:rPr lang="en-US" altLang="zh-CN" dirty="0"/>
              <a:t>  }</a:t>
            </a:r>
            <a:endParaRPr lang="zh-CN" altLang="en-US" b="1" dirty="0"/>
          </a:p>
        </p:txBody>
      </p:sp>
    </p:spTree>
  </p:cSld>
  <p:clrMapOvr>
    <a:masterClrMapping/>
  </p:clrMapOvr>
</p:sld>
</file>

<file path=ppt/theme/theme1.xml><?xml version="1.0" encoding="utf-8"?>
<a:theme xmlns:a="http://schemas.openxmlformats.org/drawingml/2006/main" name="主题1">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1">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9592</Words>
  <Application>WPS 演示</Application>
  <PresentationFormat>宽屏</PresentationFormat>
  <Paragraphs>376</Paragraphs>
  <Slides>35</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35</vt:i4>
      </vt:variant>
    </vt:vector>
  </HeadingPairs>
  <TitlesOfParts>
    <vt:vector size="45" baseType="lpstr">
      <vt:lpstr>Arial</vt:lpstr>
      <vt:lpstr>宋体</vt:lpstr>
      <vt:lpstr>Wingdings</vt:lpstr>
      <vt:lpstr>微软雅黑</vt:lpstr>
      <vt:lpstr>Arial Unicode MS</vt:lpstr>
      <vt:lpstr>等线</vt:lpstr>
      <vt:lpstr>Consolas</vt:lpstr>
      <vt:lpstr>Calibri</vt:lpstr>
      <vt:lpstr>主题1</vt:lpstr>
      <vt:lpstr>1_1</vt:lpstr>
      <vt:lpstr>PowerPoint 演示文稿</vt:lpstr>
      <vt:lpstr>前端开发现状</vt:lpstr>
      <vt:lpstr>Webpack概述</vt:lpstr>
      <vt:lpstr>Webpack的特点</vt:lpstr>
      <vt:lpstr>安装</vt:lpstr>
      <vt:lpstr>建立项目依赖</vt:lpstr>
      <vt:lpstr>建立项目依赖 打包文件</vt:lpstr>
      <vt:lpstr>PowerPoint 演示文稿</vt:lpstr>
      <vt:lpstr>Webpack配置文件</vt:lpstr>
      <vt:lpstr>Webpack配置</vt:lpstr>
      <vt:lpstr>JS多入口(打包到一起,也就是多对一打包)</vt:lpstr>
      <vt:lpstr>JS多入口多出口（也就是多对多的实现）</vt:lpstr>
      <vt:lpstr>webpack-dev-server服务</vt:lpstr>
      <vt:lpstr>PowerPoint 演示文稿</vt:lpstr>
      <vt:lpstr>webpack-dev-server服务</vt:lpstr>
      <vt:lpstr>PowerPoint 演示文稿</vt:lpstr>
      <vt:lpstr>PowerPoint 演示文稿</vt:lpstr>
      <vt:lpstr>在webpack.config.js中配置devserver</vt:lpstr>
      <vt:lpstr>loader</vt:lpstr>
      <vt:lpstr>loader</vt:lpstr>
      <vt:lpstr>loader</vt:lpstr>
      <vt:lpstr>loader</vt:lpstr>
      <vt:lpstr>PowerPoint 演示文稿</vt:lpstr>
      <vt:lpstr>html-withimg-loader</vt:lpstr>
      <vt:lpstr>babel-loader</vt:lpstr>
      <vt:lpstr>loader</vt:lpstr>
      <vt:lpstr>loader</vt:lpstr>
      <vt:lpstr>loader</vt:lpstr>
      <vt:lpstr>loader</vt:lpstr>
      <vt:lpstr>plugins</vt:lpstr>
      <vt:lpstr>plugins</vt:lpstr>
      <vt:lpstr>html-webpack-plugin</vt:lpstr>
      <vt:lpstr>html-webpack-plugin</vt:lpstr>
      <vt:lpstr>html-webpack-plugin</vt:lpstr>
      <vt:lpstr>html-webpack-plugin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Zheng</dc:creator>
  <cp:lastModifiedBy>惜年</cp:lastModifiedBy>
  <cp:revision>136</cp:revision>
  <dcterms:created xsi:type="dcterms:W3CDTF">2015-05-05T08:02:00Z</dcterms:created>
  <dcterms:modified xsi:type="dcterms:W3CDTF">2021-04-03T07:56:53Z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