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1"/>
  </p:sldMasterIdLst>
  <p:notesMasterIdLst>
    <p:notesMasterId r:id="rId28"/>
  </p:notesMasterIdLst>
  <p:handoutMasterIdLst>
    <p:handoutMasterId r:id="rId29"/>
  </p:handoutMasterIdLst>
  <p:sldIdLst>
    <p:sldId id="1005" r:id="rId2"/>
    <p:sldId id="921" r:id="rId3"/>
    <p:sldId id="1050" r:id="rId4"/>
    <p:sldId id="1051" r:id="rId5"/>
    <p:sldId id="1052" r:id="rId6"/>
    <p:sldId id="1053" r:id="rId7"/>
    <p:sldId id="1054" r:id="rId8"/>
    <p:sldId id="1057" r:id="rId9"/>
    <p:sldId id="1055" r:id="rId10"/>
    <p:sldId id="1058" r:id="rId11"/>
    <p:sldId id="1059" r:id="rId12"/>
    <p:sldId id="1064" r:id="rId13"/>
    <p:sldId id="1060" r:id="rId14"/>
    <p:sldId id="1061" r:id="rId15"/>
    <p:sldId id="1062" r:id="rId16"/>
    <p:sldId id="1063" r:id="rId17"/>
    <p:sldId id="1071" r:id="rId18"/>
    <p:sldId id="1066" r:id="rId19"/>
    <p:sldId id="1067" r:id="rId20"/>
    <p:sldId id="1068" r:id="rId21"/>
    <p:sldId id="1069" r:id="rId22"/>
    <p:sldId id="1070" r:id="rId23"/>
    <p:sldId id="974" r:id="rId24"/>
    <p:sldId id="1073" r:id="rId25"/>
    <p:sldId id="1075" r:id="rId26"/>
    <p:sldId id="1074" r:id="rId27"/>
  </p:sldIdLst>
  <p:sldSz cx="12192000" cy="6858000"/>
  <p:notesSz cx="6757988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2047" autoAdjust="0"/>
  </p:normalViewPr>
  <p:slideViewPr>
    <p:cSldViewPr>
      <p:cViewPr varScale="1">
        <p:scale>
          <a:sx n="81" d="100"/>
          <a:sy n="81" d="100"/>
        </p:scale>
        <p:origin x="1464" y="84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900" y="739775"/>
            <a:ext cx="6580188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9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37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35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828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642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4271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785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55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498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323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01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53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281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959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28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985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028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890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3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9623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084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311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5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0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701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7128" y="3414168"/>
            <a:ext cx="10410092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5"/>
            <a:ext cx="12192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FEB3-48F0-4D8E-82E9-E9BD4E91E7A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962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1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85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AE01C-575F-422D-8597-72189CC9C00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3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26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81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41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04" y="2417392"/>
            <a:ext cx="963295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3: Operators and Constants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Assignment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43001" y="1412777"/>
            <a:ext cx="9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Increment and Decrement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49BB48-C3C5-484A-87ED-4AD68BEFEEC1}"/>
              </a:ext>
            </a:extLst>
          </p:cNvPr>
          <p:cNvSpPr txBox="1"/>
          <p:nvPr/>
        </p:nvSpPr>
        <p:spPr>
          <a:xfrm>
            <a:off x="2063552" y="2018457"/>
            <a:ext cx="42484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Increment      a=a+1</a:t>
            </a:r>
          </a:p>
          <a:p>
            <a:pPr lvl="1"/>
            <a:r>
              <a:rPr lang="en-US" altLang="zh-CN" sz="2400" dirty="0">
                <a:cs typeface="Arial" panose="020B0604020202020204" pitchFamily="34" charset="0"/>
              </a:rPr>
              <a:t>a++       ++a</a:t>
            </a:r>
          </a:p>
          <a:p>
            <a:pPr lvl="1"/>
            <a:endParaRPr lang="en-US" altLang="zh-CN" sz="2400" dirty="0">
              <a:cs typeface="Arial" panose="020B0604020202020204" pitchFamily="34" charset="0"/>
            </a:endParaRPr>
          </a:p>
          <a:p>
            <a:pPr marL="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Decrement    a=a-1</a:t>
            </a:r>
          </a:p>
          <a:p>
            <a:pPr lvl="1"/>
            <a:r>
              <a:rPr lang="en-US" altLang="zh-CN" sz="2400" dirty="0">
                <a:cs typeface="Arial" panose="020B0604020202020204" pitchFamily="34" charset="0"/>
              </a:rPr>
              <a:t>a--          --a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56B761-A005-4C8E-8571-F082919A4094}"/>
              </a:ext>
            </a:extLst>
          </p:cNvPr>
          <p:cNvSpPr txBox="1"/>
          <p:nvPr/>
        </p:nvSpPr>
        <p:spPr>
          <a:xfrm>
            <a:off x="2063553" y="4187696"/>
            <a:ext cx="51489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Post-increment/decrement</a:t>
            </a:r>
          </a:p>
          <a:p>
            <a:pPr lvl="1"/>
            <a:r>
              <a:rPr lang="en-US" altLang="zh-CN" sz="2400" dirty="0">
                <a:cs typeface="Arial" panose="020B0604020202020204" pitchFamily="34" charset="0"/>
              </a:rPr>
              <a:t>a++       a--</a:t>
            </a:r>
          </a:p>
          <a:p>
            <a:pPr lvl="1"/>
            <a:endParaRPr lang="en-US" altLang="zh-CN" sz="2400" dirty="0">
              <a:cs typeface="Arial" panose="020B0604020202020204" pitchFamily="34" charset="0"/>
            </a:endParaRPr>
          </a:p>
          <a:p>
            <a:pPr marL="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Pre-increment/decrement</a:t>
            </a:r>
          </a:p>
          <a:p>
            <a:pPr lvl="1"/>
            <a:r>
              <a:rPr lang="en-US" altLang="zh-CN" sz="2400" dirty="0">
                <a:cs typeface="Arial" panose="020B0604020202020204" pitchFamily="34" charset="0"/>
              </a:rPr>
              <a:t>++a          --a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9BD367-1654-43F8-B55A-06FF3C05F1C1}"/>
              </a:ext>
            </a:extLst>
          </p:cNvPr>
          <p:cNvSpPr txBox="1"/>
          <p:nvPr/>
        </p:nvSpPr>
        <p:spPr>
          <a:xfrm>
            <a:off x="6456041" y="4522199"/>
            <a:ext cx="3781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Value increased/decreased by 1 </a:t>
            </a:r>
            <a:r>
              <a:rPr lang="en-US" altLang="zh-CN" sz="1600" b="1" dirty="0">
                <a:solidFill>
                  <a:srgbClr val="FF0000"/>
                </a:solidFill>
              </a:rPr>
              <a:t>after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the other operations are done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98DA5A-784B-4B1C-A359-2474A6DF2C3C}"/>
              </a:ext>
            </a:extLst>
          </p:cNvPr>
          <p:cNvSpPr txBox="1"/>
          <p:nvPr/>
        </p:nvSpPr>
        <p:spPr>
          <a:xfrm>
            <a:off x="6457250" y="5441476"/>
            <a:ext cx="384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Value increased/decreased by 1 </a:t>
            </a:r>
            <a:r>
              <a:rPr lang="en-US" altLang="zh-CN" sz="1600" b="1" dirty="0">
                <a:solidFill>
                  <a:srgbClr val="FF0000"/>
                </a:solidFill>
              </a:rPr>
              <a:t>before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executing the other operations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Assignment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43001" y="1412777"/>
            <a:ext cx="92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Increment and Decrement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0C68A95-CDEC-45D8-8CFB-B967A426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969" y="2099698"/>
            <a:ext cx="1746523" cy="78070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A8DACC8-741D-455D-B514-95AC4F82C9DF}"/>
              </a:ext>
            </a:extLst>
          </p:cNvPr>
          <p:cNvSpPr txBox="1"/>
          <p:nvPr/>
        </p:nvSpPr>
        <p:spPr>
          <a:xfrm>
            <a:off x="1862962" y="2327235"/>
            <a:ext cx="267648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Pre-increment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pPr marL="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Post-increment</a:t>
            </a:r>
            <a:endParaRPr lang="zh-CN" altLang="en-US" sz="2400" dirty="0">
              <a:solidFill>
                <a:srgbClr val="33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0C590E-EBB5-4D92-8723-374E21BF7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900" y="4199820"/>
            <a:ext cx="1800200" cy="70892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C7BE7CC-4CF9-47FE-84F0-0EF561ACF784}"/>
              </a:ext>
            </a:extLst>
          </p:cNvPr>
          <p:cNvSpPr txBox="1"/>
          <p:nvPr/>
        </p:nvSpPr>
        <p:spPr>
          <a:xfrm>
            <a:off x="4818544" y="2976545"/>
            <a:ext cx="203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cs typeface="Arial" panose="020B0604020202020204" pitchFamily="34" charset="0"/>
              </a:rPr>
              <a:t>a = 4,    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b = 4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EDB714-DFF7-4972-8207-D1728EA6CE57}"/>
              </a:ext>
            </a:extLst>
          </p:cNvPr>
          <p:cNvSpPr txBox="1"/>
          <p:nvPr/>
        </p:nvSpPr>
        <p:spPr>
          <a:xfrm>
            <a:off x="4803411" y="5004891"/>
            <a:ext cx="2035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1800" dirty="0">
                <a:cs typeface="Arial" panose="020B0604020202020204" pitchFamily="34" charset="0"/>
              </a:rPr>
              <a:t>a = 4,    </a:t>
            </a:r>
            <a:r>
              <a:rPr lang="en-US" altLang="zh-CN" sz="1800" dirty="0">
                <a:solidFill>
                  <a:srgbClr val="FF0000"/>
                </a:solidFill>
                <a:cs typeface="Arial" panose="020B0604020202020204" pitchFamily="34" charset="0"/>
              </a:rPr>
              <a:t>b = 3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1ED363-9F90-453C-A738-ED6F7AFD3D87}"/>
              </a:ext>
            </a:extLst>
          </p:cNvPr>
          <p:cNvSpPr txBox="1"/>
          <p:nvPr/>
        </p:nvSpPr>
        <p:spPr>
          <a:xfrm>
            <a:off x="4790930" y="3301417"/>
            <a:ext cx="5209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Value of 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en-US" altLang="zh-CN" sz="1600" dirty="0">
                <a:solidFill>
                  <a:srgbClr val="FF0000"/>
                </a:solidFill>
              </a:rPr>
              <a:t> increased by 1 </a:t>
            </a:r>
            <a:r>
              <a:rPr lang="en-US" altLang="zh-CN" sz="1600" b="1" dirty="0">
                <a:solidFill>
                  <a:srgbClr val="FF0000"/>
                </a:solidFill>
              </a:rPr>
              <a:t>before </a:t>
            </a:r>
            <a:r>
              <a:rPr lang="en-US" altLang="zh-CN" sz="1600" dirty="0">
                <a:solidFill>
                  <a:srgbClr val="FF0000"/>
                </a:solidFill>
              </a:rPr>
              <a:t>assigning it to 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D60612E-E3D7-455B-88C7-87AE85981661}"/>
              </a:ext>
            </a:extLst>
          </p:cNvPr>
          <p:cNvSpPr txBox="1"/>
          <p:nvPr/>
        </p:nvSpPr>
        <p:spPr>
          <a:xfrm>
            <a:off x="4512442" y="5379891"/>
            <a:ext cx="60142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Value of </a:t>
            </a:r>
            <a:r>
              <a:rPr lang="en-US" altLang="zh-CN" sz="1600" b="1" dirty="0">
                <a:solidFill>
                  <a:srgbClr val="FF0000"/>
                </a:solidFill>
              </a:rPr>
              <a:t>a </a:t>
            </a:r>
            <a:r>
              <a:rPr lang="en-US" altLang="zh-CN" sz="1600" dirty="0">
                <a:solidFill>
                  <a:srgbClr val="FF0000"/>
                </a:solidFill>
              </a:rPr>
              <a:t>increased by 1 </a:t>
            </a:r>
            <a:r>
              <a:rPr lang="en-US" altLang="zh-CN" sz="1600" b="1" dirty="0">
                <a:solidFill>
                  <a:srgbClr val="FF0000"/>
                </a:solidFill>
              </a:rPr>
              <a:t>after </a:t>
            </a:r>
            <a:r>
              <a:rPr lang="en-US" altLang="zh-CN" sz="1600" dirty="0">
                <a:solidFill>
                  <a:srgbClr val="FF0000"/>
                </a:solidFill>
              </a:rPr>
              <a:t>assigning it (originally </a:t>
            </a:r>
            <a:r>
              <a:rPr lang="en-US" altLang="zh-CN" sz="1600" b="1" dirty="0">
                <a:solidFill>
                  <a:srgbClr val="FF0000"/>
                </a:solidFill>
              </a:rPr>
              <a:t>a</a:t>
            </a:r>
            <a:r>
              <a:rPr lang="en-US" altLang="zh-CN" sz="1600" dirty="0">
                <a:solidFill>
                  <a:srgbClr val="FF0000"/>
                </a:solidFill>
              </a:rPr>
              <a:t> = 3) to </a:t>
            </a:r>
            <a:r>
              <a:rPr lang="en-US" altLang="zh-CN" sz="1600" b="1" dirty="0">
                <a:solidFill>
                  <a:srgbClr val="FF0000"/>
                </a:solidFill>
              </a:rPr>
              <a:t>b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351F44E-0FDC-428E-8314-4476E346E835}"/>
              </a:ext>
            </a:extLst>
          </p:cNvPr>
          <p:cNvSpPr txBox="1"/>
          <p:nvPr/>
        </p:nvSpPr>
        <p:spPr>
          <a:xfrm>
            <a:off x="1243236" y="5797595"/>
            <a:ext cx="9705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Avoid using more than one increment/decrement operations in the same line of code </a:t>
            </a:r>
          </a:p>
        </p:txBody>
      </p:sp>
    </p:spTree>
    <p:extLst>
      <p:ext uri="{BB962C8B-B14F-4D97-AF65-F5344CB8AC3E}">
        <p14:creationId xmlns:p14="http://schemas.microsoft.com/office/powerpoint/2010/main" val="97256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Operator precedence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7ABC70-FC7A-457E-A89D-393F440C58AE}"/>
              </a:ext>
            </a:extLst>
          </p:cNvPr>
          <p:cNvSpPr txBox="1"/>
          <p:nvPr/>
        </p:nvSpPr>
        <p:spPr>
          <a:xfrm>
            <a:off x="1343473" y="1412776"/>
            <a:ext cx="89153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/>
              <a:t>Arithmetic expression containing more than one operators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/>
              <a:t>Computation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914400" lvl="3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Determined by the order of precedence</a:t>
            </a:r>
          </a:p>
          <a:p>
            <a:pPr marL="914400" lvl="3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914400" lvl="3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From left to right for operators with the same precedence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26835F-0381-4D3A-B0D0-ABD1242722BA}"/>
              </a:ext>
            </a:extLst>
          </p:cNvPr>
          <p:cNvSpPr txBox="1"/>
          <p:nvPr/>
        </p:nvSpPr>
        <p:spPr>
          <a:xfrm>
            <a:off x="2291497" y="2132857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Example: 5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 8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/>
              <a:t> 2 =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584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Operator precedence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845F92-EA73-4334-A70F-D3365038D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1772816"/>
            <a:ext cx="9474751" cy="4464496"/>
          </a:xfrm>
          <a:prstGeom prst="rect">
            <a:avLst/>
          </a:prstGeom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0C1A64-9620-4548-A6C0-01E6D4A98319}"/>
              </a:ext>
            </a:extLst>
          </p:cNvPr>
          <p:cNvSpPr/>
          <p:nvPr/>
        </p:nvSpPr>
        <p:spPr>
          <a:xfrm>
            <a:off x="2552456" y="2090458"/>
            <a:ext cx="864096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BA1840-B62B-4AC2-A575-027FFA779E42}"/>
              </a:ext>
            </a:extLst>
          </p:cNvPr>
          <p:cNvSpPr/>
          <p:nvPr/>
        </p:nvSpPr>
        <p:spPr>
          <a:xfrm>
            <a:off x="2552456" y="3491772"/>
            <a:ext cx="864096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5F9EE35-99B1-4AC2-8DFB-20121A4F5BCE}"/>
              </a:ext>
            </a:extLst>
          </p:cNvPr>
          <p:cNvSpPr/>
          <p:nvPr/>
        </p:nvSpPr>
        <p:spPr>
          <a:xfrm>
            <a:off x="2563544" y="3759696"/>
            <a:ext cx="70899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1251A58-6757-40AC-BCFE-5419F49083B6}"/>
              </a:ext>
            </a:extLst>
          </p:cNvPr>
          <p:cNvSpPr/>
          <p:nvPr/>
        </p:nvSpPr>
        <p:spPr>
          <a:xfrm>
            <a:off x="2563544" y="5157192"/>
            <a:ext cx="708992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2826546-FCC3-44C9-A4B8-E80B9EBB6EBB}"/>
              </a:ext>
            </a:extLst>
          </p:cNvPr>
          <p:cNvSpPr/>
          <p:nvPr/>
        </p:nvSpPr>
        <p:spPr>
          <a:xfrm>
            <a:off x="2408440" y="5085184"/>
            <a:ext cx="1800200" cy="120402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86D9B0-F8B2-436F-B48D-D99CD14EC648}"/>
              </a:ext>
            </a:extLst>
          </p:cNvPr>
          <p:cNvSpPr txBox="1"/>
          <p:nvPr/>
        </p:nvSpPr>
        <p:spPr>
          <a:xfrm>
            <a:off x="6872936" y="4757082"/>
            <a:ext cx="2448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Special operators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744908C-AD0E-49FB-9EAC-A5701884A2F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208640" y="4957138"/>
            <a:ext cx="2664296" cy="730061"/>
          </a:xfrm>
          <a:prstGeom prst="straightConnector1">
            <a:avLst/>
          </a:prstGeom>
          <a:noFill/>
          <a:ln w="28575">
            <a:solidFill>
              <a:srgbClr val="7030A0"/>
            </a:solidFill>
            <a:prstDash val="sysDash"/>
            <a:head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9251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1FF3DB-E23F-4829-B534-0664A5303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2162467"/>
            <a:ext cx="9381778" cy="3418029"/>
          </a:xfrm>
          <a:prstGeom prst="rect">
            <a:avLst/>
          </a:prstGeom>
        </p:spPr>
      </p:pic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Operator precedence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00C1A64-9620-4548-A6C0-01E6D4A98319}"/>
              </a:ext>
            </a:extLst>
          </p:cNvPr>
          <p:cNvSpPr/>
          <p:nvPr/>
        </p:nvSpPr>
        <p:spPr>
          <a:xfrm>
            <a:off x="2423592" y="2475898"/>
            <a:ext cx="1440160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BA1840-B62B-4AC2-A575-027FFA779E42}"/>
              </a:ext>
            </a:extLst>
          </p:cNvPr>
          <p:cNvSpPr/>
          <p:nvPr/>
        </p:nvSpPr>
        <p:spPr>
          <a:xfrm>
            <a:off x="2451300" y="2749050"/>
            <a:ext cx="864096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44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Operator precedence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5C138B1-7BF5-42B7-8FFC-3442E5B009F3}"/>
              </a:ext>
            </a:extLst>
          </p:cNvPr>
          <p:cNvGrpSpPr/>
          <p:nvPr/>
        </p:nvGrpSpPr>
        <p:grpSpPr>
          <a:xfrm>
            <a:off x="1459260" y="2348880"/>
            <a:ext cx="9273480" cy="2592288"/>
            <a:chOff x="272480" y="3140968"/>
            <a:chExt cx="9906000" cy="262793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1D3047B-AF25-4005-B2B5-A46CC28AC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480" y="3140968"/>
              <a:ext cx="9906000" cy="2627932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00C1A64-9620-4548-A6C0-01E6D4A98319}"/>
                </a:ext>
              </a:extLst>
            </p:cNvPr>
            <p:cNvSpPr/>
            <p:nvPr/>
          </p:nvSpPr>
          <p:spPr>
            <a:xfrm>
              <a:off x="1568624" y="4657917"/>
              <a:ext cx="1224136" cy="2112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C3BA1840-B62B-4AC2-A575-027FFA779E42}"/>
                </a:ext>
              </a:extLst>
            </p:cNvPr>
            <p:cNvSpPr/>
            <p:nvPr/>
          </p:nvSpPr>
          <p:spPr>
            <a:xfrm>
              <a:off x="1568624" y="4346922"/>
              <a:ext cx="864096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47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Operator precedence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1DCFF6-56EE-4C3C-8287-F02326ECFF48}"/>
              </a:ext>
            </a:extLst>
          </p:cNvPr>
          <p:cNvSpPr txBox="1"/>
          <p:nvPr/>
        </p:nvSpPr>
        <p:spPr>
          <a:xfrm>
            <a:off x="1343473" y="1412777"/>
            <a:ext cx="435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So:   5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 8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/>
              <a:t> 2 = ?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FB00F3-4AD6-451B-9B97-A5A92CB74448}"/>
              </a:ext>
            </a:extLst>
          </p:cNvPr>
          <p:cNvSpPr txBox="1"/>
          <p:nvPr/>
        </p:nvSpPr>
        <p:spPr>
          <a:xfrm>
            <a:off x="1358505" y="1986371"/>
            <a:ext cx="25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Others:        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55555D-49B3-421C-A5DB-E8A77E8F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401" y="2142796"/>
            <a:ext cx="2885760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328951-4F7C-4EE9-913D-CB53826F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401" y="2810075"/>
            <a:ext cx="3173244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ABF16E-D770-4862-9B48-9E11E330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401" y="3477354"/>
            <a:ext cx="2727528" cy="43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5980E8-80A7-413F-B3AD-679D46E95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4402" y="4144634"/>
            <a:ext cx="2952329" cy="3847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30EB0E-B9F9-4A98-89CD-BF725DFE9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4402" y="4764636"/>
            <a:ext cx="2481611" cy="7436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20FF7E-23F6-415F-86CB-EA2455F8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1800" y="3574131"/>
            <a:ext cx="2867815" cy="8652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F3B1F4-0ED0-4605-908E-E9256420B8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1800" y="2119474"/>
            <a:ext cx="2708791" cy="92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90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Operator precedence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1DCFF6-56EE-4C3C-8287-F02326ECFF48}"/>
              </a:ext>
            </a:extLst>
          </p:cNvPr>
          <p:cNvSpPr txBox="1"/>
          <p:nvPr/>
        </p:nvSpPr>
        <p:spPr>
          <a:xfrm>
            <a:off x="1487489" y="1412777"/>
            <a:ext cx="435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So:   5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 8 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/>
              <a:t> 2 = ?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FB00F3-4AD6-451B-9B97-A5A92CB74448}"/>
              </a:ext>
            </a:extLst>
          </p:cNvPr>
          <p:cNvSpPr txBox="1"/>
          <p:nvPr/>
        </p:nvSpPr>
        <p:spPr>
          <a:xfrm>
            <a:off x="1502521" y="1986371"/>
            <a:ext cx="256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Others:          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E55555D-49B3-421C-A5DB-E8A77E8FE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417" y="2142796"/>
            <a:ext cx="2885760" cy="43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C328951-4F7C-4EE9-913D-CB53826FF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417" y="2810075"/>
            <a:ext cx="3173244" cy="43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ABF16E-D770-4862-9B48-9E11E330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417" y="3477354"/>
            <a:ext cx="2727528" cy="432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5980E8-80A7-413F-B3AD-679D46E95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8418" y="4144634"/>
            <a:ext cx="2952329" cy="38472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30EB0E-B9F9-4A98-89CD-BF725DFE9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8418" y="4764636"/>
            <a:ext cx="2481611" cy="7436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320FF7E-23F6-415F-86CB-EA2455F8E2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5816" y="3574131"/>
            <a:ext cx="2867815" cy="8652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F3B1F4-0ED0-4605-908E-E9256420B8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816" y="2119474"/>
            <a:ext cx="2708791" cy="92154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41575" y="214220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8196" y="282602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516139" y="3509696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40682" y="4159765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369677" y="4936403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53630" y="238299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73839" y="38066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86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Constants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F886BE-2A80-411F-BD23-BB534A35ABD2}"/>
              </a:ext>
            </a:extLst>
          </p:cNvPr>
          <p:cNvSpPr txBox="1"/>
          <p:nvPr/>
        </p:nvSpPr>
        <p:spPr>
          <a:xfrm>
            <a:off x="1415480" y="1628800"/>
            <a:ext cx="891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the task: Writing a program that can calculate a tire circumference based on measured diameter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D79E102-0B0E-403F-BE45-55575BEDCE10}"/>
              </a:ext>
            </a:extLst>
          </p:cNvPr>
          <p:cNvSpPr/>
          <p:nvPr/>
        </p:nvSpPr>
        <p:spPr>
          <a:xfrm>
            <a:off x="1726238" y="3017045"/>
            <a:ext cx="3008540" cy="300854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3AECBB4-F218-4B7E-AE8B-4477F66CA49D}"/>
              </a:ext>
            </a:extLst>
          </p:cNvPr>
          <p:cNvCxnSpPr>
            <a:stCxn id="18" idx="2"/>
            <a:endCxn id="18" idx="6"/>
          </p:cNvCxnSpPr>
          <p:nvPr/>
        </p:nvCxnSpPr>
        <p:spPr>
          <a:xfrm>
            <a:off x="1726238" y="4521315"/>
            <a:ext cx="300854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995B461-D120-435E-AF04-349BE96DCA06}"/>
              </a:ext>
            </a:extLst>
          </p:cNvPr>
          <p:cNvSpPr txBox="1"/>
          <p:nvPr/>
        </p:nvSpPr>
        <p:spPr>
          <a:xfrm>
            <a:off x="2597635" y="4151983"/>
            <a:ext cx="1523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4472C4"/>
                </a:solidFill>
              </a:rPr>
              <a:t>Diameter D</a:t>
            </a:r>
            <a:endParaRPr lang="zh-CN" altLang="en-US" b="1" dirty="0">
              <a:solidFill>
                <a:srgbClr val="4472C4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EE7717-C0E3-4F09-A040-F7D476C3BD90}"/>
              </a:ext>
            </a:extLst>
          </p:cNvPr>
          <p:cNvSpPr txBox="1"/>
          <p:nvPr/>
        </p:nvSpPr>
        <p:spPr>
          <a:xfrm rot="20568480">
            <a:off x="1749917" y="2718224"/>
            <a:ext cx="2126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C55A11"/>
                </a:solidFill>
              </a:rPr>
              <a:t>C</a:t>
            </a:r>
            <a:r>
              <a:rPr lang="en-US" altLang="zh-CN" sz="1800" b="1" dirty="0">
                <a:solidFill>
                  <a:srgbClr val="C55A11"/>
                </a:solidFill>
              </a:rPr>
              <a:t>ircumference C</a:t>
            </a:r>
            <a:endParaRPr lang="zh-CN" altLang="en-US" b="1" dirty="0">
              <a:solidFill>
                <a:srgbClr val="C55A1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E0E00B3-0C43-4DD8-B2B3-84C7A85C1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809" y="2431730"/>
            <a:ext cx="2165975" cy="1069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EFE95A6-D310-4523-9D85-CFAA78608576}"/>
                  </a:ext>
                </a:extLst>
              </p:cNvPr>
              <p:cNvSpPr txBox="1"/>
              <p:nvPr/>
            </p:nvSpPr>
            <p:spPr>
              <a:xfrm>
                <a:off x="4606558" y="2589210"/>
                <a:ext cx="15236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 dirty="0">
                    <a:solidFill>
                      <a:srgbClr val="C55A11"/>
                    </a:solidFill>
                  </a:rPr>
                  <a:t>C</a:t>
                </a:r>
                <a:r>
                  <a:rPr lang="en-US" altLang="zh-CN" sz="1800" b="1" dirty="0"/>
                  <a:t> </a:t>
                </a:r>
                <a:r>
                  <a:rPr lang="en-US" altLang="zh-CN" sz="1800" dirty="0"/>
                  <a:t>=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1">
                        <a:latin typeface="Cambria Math" panose="02040503050406030204" pitchFamily="18" charset="0"/>
                      </a:rPr>
                      <m:t>𝛑</m:t>
                    </m:r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CN" sz="1800" b="1" dirty="0"/>
                  <a:t> </a:t>
                </a:r>
                <a:r>
                  <a:rPr lang="en-US" altLang="zh-CN" sz="1800" b="1" dirty="0">
                    <a:solidFill>
                      <a:srgbClr val="4472C4"/>
                    </a:solidFill>
                  </a:rPr>
                  <a:t>D</a:t>
                </a:r>
                <a:endParaRPr lang="zh-CN" altLang="en-US" b="1" dirty="0">
                  <a:solidFill>
                    <a:srgbClr val="4472C4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EFE95A6-D310-4523-9D85-CFAA7860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558" y="2589210"/>
                <a:ext cx="1523660" cy="369332"/>
              </a:xfrm>
              <a:prstGeom prst="rect">
                <a:avLst/>
              </a:prstGeom>
              <a:blipFill>
                <a:blip r:embed="rId4"/>
                <a:stretch>
                  <a:fillRect l="-36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D3E8F99-2D5B-4259-B36D-D971058D644F}"/>
              </a:ext>
            </a:extLst>
          </p:cNvPr>
          <p:cNvSpPr txBox="1"/>
          <p:nvPr/>
        </p:nvSpPr>
        <p:spPr>
          <a:xfrm>
            <a:off x="8390312" y="2491263"/>
            <a:ext cx="833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D</a:t>
            </a:r>
            <a:r>
              <a:rPr lang="en-US" altLang="zh-CN" sz="1050" b="1" dirty="0"/>
              <a:t>1</a:t>
            </a:r>
            <a:r>
              <a:rPr lang="en-US" altLang="zh-CN" sz="1400" b="1" dirty="0"/>
              <a:t> = 19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348C78-D017-4456-84EB-F27971AA0527}"/>
              </a:ext>
            </a:extLst>
          </p:cNvPr>
          <p:cNvSpPr txBox="1"/>
          <p:nvPr/>
        </p:nvSpPr>
        <p:spPr>
          <a:xfrm>
            <a:off x="9083400" y="2291850"/>
            <a:ext cx="833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D</a:t>
            </a:r>
            <a:r>
              <a:rPr lang="en-US" altLang="zh-CN" sz="1050" b="1" dirty="0"/>
              <a:t>2</a:t>
            </a:r>
            <a:r>
              <a:rPr lang="en-US" altLang="zh-CN" sz="1400" b="1" dirty="0"/>
              <a:t> = 24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3E622B-E74A-4B36-86AC-1AF6FEAED9D3}"/>
              </a:ext>
            </a:extLst>
          </p:cNvPr>
          <p:cNvSpPr txBox="1"/>
          <p:nvPr/>
        </p:nvSpPr>
        <p:spPr>
          <a:xfrm>
            <a:off x="9853005" y="2144798"/>
            <a:ext cx="8337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D</a:t>
            </a:r>
            <a:r>
              <a:rPr lang="en-US" altLang="zh-CN" sz="1050" b="1" dirty="0"/>
              <a:t>3</a:t>
            </a:r>
            <a:r>
              <a:rPr lang="en-US" altLang="zh-CN" sz="1400" b="1" dirty="0"/>
              <a:t> = 28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0D39D5-6141-420E-B08F-6393D82AFCDC}"/>
                  </a:ext>
                </a:extLst>
              </p:cNvPr>
              <p:cNvSpPr txBox="1"/>
              <p:nvPr/>
            </p:nvSpPr>
            <p:spPr>
              <a:xfrm>
                <a:off x="6467660" y="2589210"/>
                <a:ext cx="17157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b="1"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:r>
                  <a:rPr lang="en-US" altLang="zh-CN" sz="1600" dirty="0"/>
                  <a:t>3.1415926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0D39D5-6141-420E-B08F-6393D82AF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7660" y="2589210"/>
                <a:ext cx="1715706" cy="400110"/>
              </a:xfrm>
              <a:prstGeom prst="rect">
                <a:avLst/>
              </a:prstGeom>
              <a:blipFill>
                <a:blip r:embed="rId5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D9BEFAF-AF5C-40E3-82B3-FDEF64932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759" y="3899459"/>
            <a:ext cx="5991317" cy="19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7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Constants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CF57DC-E064-4F12-959C-2DD8F1C004A9}"/>
              </a:ext>
            </a:extLst>
          </p:cNvPr>
          <p:cNvSpPr txBox="1"/>
          <p:nvPr/>
        </p:nvSpPr>
        <p:spPr>
          <a:xfrm>
            <a:off x="1487488" y="1412777"/>
            <a:ext cx="92890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Should avoid creating </a:t>
            </a:r>
            <a:r>
              <a:rPr lang="en-US" altLang="zh-CN" sz="2400" dirty="0">
                <a:solidFill>
                  <a:srgbClr val="00B050"/>
                </a:solidFill>
              </a:rPr>
              <a:t>magic numbers</a:t>
            </a:r>
            <a:r>
              <a:rPr lang="en-US" altLang="zh-CN" sz="2400" dirty="0"/>
              <a:t>(unspecified numbers appearing in the code)</a:t>
            </a:r>
          </a:p>
          <a:p>
            <a:pPr marL="914400" lvl="3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Code readability</a:t>
            </a:r>
          </a:p>
          <a:p>
            <a:pPr marL="914400" lvl="3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Prone to mistakes, especially when the numbers need to be changed</a:t>
            </a:r>
          </a:p>
          <a:p>
            <a:pPr marL="914400" lvl="3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FFE363-8C2E-4FEC-92B4-E509801C4BBC}"/>
              </a:ext>
            </a:extLst>
          </p:cNvPr>
          <p:cNvSpPr txBox="1"/>
          <p:nvPr/>
        </p:nvSpPr>
        <p:spPr>
          <a:xfrm>
            <a:off x="2063552" y="3351123"/>
            <a:ext cx="6689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How to avoid magic numbers?</a:t>
            </a:r>
          </a:p>
          <a:p>
            <a:r>
              <a:rPr lang="en-US" altLang="zh-CN" dirty="0"/>
              <a:t>Define constants: </a:t>
            </a:r>
            <a:r>
              <a:rPr lang="en-US" altLang="zh-CN" b="1" dirty="0" err="1"/>
              <a:t>marco</a:t>
            </a:r>
            <a:r>
              <a:rPr lang="en-US" altLang="zh-CN" b="1" dirty="0"/>
              <a:t> </a:t>
            </a:r>
            <a:r>
              <a:rPr lang="en-US" altLang="zh-CN" dirty="0"/>
              <a:t>or</a:t>
            </a:r>
            <a:r>
              <a:rPr lang="en-US" altLang="zh-CN" b="1" dirty="0"/>
              <a:t> const variable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58EEFC-868A-48EC-93E7-80DC1DE1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52" y="4221088"/>
            <a:ext cx="7060297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6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0526" y="1417272"/>
            <a:ext cx="9777536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Arithmetic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Assignment operators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Operator precedence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Constants</a:t>
            </a:r>
          </a:p>
        </p:txBody>
      </p:sp>
      <p:sp>
        <p:nvSpPr>
          <p:cNvPr id="13317" name="灯片编号占位符 5">
            <a:extLst>
              <a:ext uri="{FF2B5EF4-FFF2-40B4-BE49-F238E27FC236}">
                <a16:creationId xmlns:a16="http://schemas.microsoft.com/office/drawing/2014/main" id="{0AF83E48-13E4-4F42-A098-08A40EB47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None/>
            </a:pPr>
            <a:fld id="{F22CE9A1-E0A0-44DF-8812-D266B5D599BE}" type="slidenum"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None/>
              </a:pPr>
              <a:t>2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50011A0-568A-462D-B929-806756442E21}"/>
              </a:ext>
            </a:extLst>
          </p:cNvPr>
          <p:cNvSpPr txBox="1"/>
          <p:nvPr/>
        </p:nvSpPr>
        <p:spPr>
          <a:xfrm>
            <a:off x="1487488" y="1412777"/>
            <a:ext cx="93610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the preprocessor directives are special commands that are used to instruct the preprocessor. It begins with a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‘#’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 and tells the preprocessor to the modify source code before compilation. 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preprocessor encounters the macro name in our code, it will be replaced by the specified value</a:t>
            </a: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5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we capitalize the entire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 </a:t>
            </a:r>
          </a:p>
        </p:txBody>
      </p:sp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Constants</a:t>
            </a:r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319F71-6CF4-4BD2-A4CF-29165908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238" y="2132856"/>
            <a:ext cx="55637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1600" b="1" dirty="0">
                <a:latin typeface="Arial Unicode MS"/>
              </a:rPr>
              <a:t>#define</a:t>
            </a:r>
            <a:r>
              <a:rPr lang="zh-CN" altLang="zh-CN" sz="1600" dirty="0">
                <a:latin typeface="Arial Unicode MS"/>
              </a:rPr>
              <a:t> </a:t>
            </a:r>
            <a:r>
              <a:rPr lang="en-US" altLang="zh-CN" sz="1600" dirty="0">
                <a:latin typeface="Arial Unicode MS"/>
              </a:rPr>
              <a:t> </a:t>
            </a:r>
            <a:r>
              <a:rPr lang="zh-CN" altLang="zh-CN" sz="1600" dirty="0">
                <a:latin typeface="Arial Unicode MS"/>
              </a:rPr>
              <a:t>MACRO_NAME </a:t>
            </a:r>
            <a:r>
              <a:rPr lang="en-US" altLang="zh-CN" sz="1600" dirty="0">
                <a:latin typeface="Arial Unicode MS"/>
              </a:rPr>
              <a:t> </a:t>
            </a:r>
            <a:r>
              <a:rPr lang="zh-CN" altLang="zh-CN" sz="1600" dirty="0">
                <a:latin typeface="Arial Unicode MS"/>
              </a:rPr>
              <a:t>replacement_value</a:t>
            </a:r>
            <a:r>
              <a:rPr lang="zh-CN" altLang="zh-CN" sz="1000" dirty="0"/>
              <a:t> </a:t>
            </a:r>
            <a:endParaRPr lang="zh-CN" altLang="zh-CN" sz="36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7567A8-B832-417F-B402-DABAB45E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016" y="2636913"/>
            <a:ext cx="2423985" cy="2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97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Constants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05F052-784C-446F-94E1-C55A06B2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65" y="2996953"/>
            <a:ext cx="4781550" cy="25431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184CB3-95F1-4479-8F64-DB11FDB6D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909" y="1628801"/>
            <a:ext cx="4818327" cy="1620871"/>
          </a:xfrm>
          <a:prstGeom prst="rect">
            <a:avLst/>
          </a:prstGeom>
        </p:spPr>
      </p:pic>
      <p:sp>
        <p:nvSpPr>
          <p:cNvPr id="6" name="箭头: 左右 5">
            <a:extLst>
              <a:ext uri="{FF2B5EF4-FFF2-40B4-BE49-F238E27FC236}">
                <a16:creationId xmlns:a16="http://schemas.microsoft.com/office/drawing/2014/main" id="{278A4074-3650-4660-8364-5DAAEC737659}"/>
              </a:ext>
            </a:extLst>
          </p:cNvPr>
          <p:cNvSpPr/>
          <p:nvPr/>
        </p:nvSpPr>
        <p:spPr>
          <a:xfrm rot="20066756">
            <a:off x="4769527" y="2308222"/>
            <a:ext cx="1386784" cy="504056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C45820-2384-4B3B-94FB-D778843D3A8A}"/>
              </a:ext>
            </a:extLst>
          </p:cNvPr>
          <p:cNvSpPr txBox="1"/>
          <p:nvPr/>
        </p:nvSpPr>
        <p:spPr>
          <a:xfrm>
            <a:off x="1295170" y="1628801"/>
            <a:ext cx="3361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preprocessor replace macro with the specified value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AA5473-0F75-4E46-887A-68E9F207A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145" y="4851156"/>
            <a:ext cx="2914010" cy="13779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A3DA630-90D0-4902-AE1D-1E120B2F8004}"/>
              </a:ext>
            </a:extLst>
          </p:cNvPr>
          <p:cNvSpPr txBox="1"/>
          <p:nvPr/>
        </p:nvSpPr>
        <p:spPr>
          <a:xfrm>
            <a:off x="7392145" y="4437112"/>
            <a:ext cx="25922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Notice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91272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Constants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5C45820-2384-4B3B-94FB-D778843D3A8A}"/>
              </a:ext>
            </a:extLst>
          </p:cNvPr>
          <p:cNvSpPr txBox="1"/>
          <p:nvPr/>
        </p:nvSpPr>
        <p:spPr>
          <a:xfrm>
            <a:off x="1614148" y="1437859"/>
            <a:ext cx="27536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variable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BCF464-D7C7-483A-94E4-8198EA83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3537402"/>
            <a:ext cx="6438900" cy="2914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2BB648-7610-4485-B41E-75E07E33719B}"/>
              </a:ext>
            </a:extLst>
          </p:cNvPr>
          <p:cNvSpPr txBox="1"/>
          <p:nvPr/>
        </p:nvSpPr>
        <p:spPr>
          <a:xfrm>
            <a:off x="1271464" y="1906186"/>
            <a:ext cx="9361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Can use the </a:t>
            </a:r>
            <a:r>
              <a:rPr lang="en-US" altLang="zh-CN" b="1" dirty="0"/>
              <a:t>const</a:t>
            </a:r>
            <a:r>
              <a:rPr lang="en-US" altLang="zh-CN" dirty="0"/>
              <a:t> keyword instead of the #define preprocessor directive </a:t>
            </a:r>
            <a:r>
              <a:rPr lang="en-US" altLang="zh-CN" b="1" dirty="0"/>
              <a:t>to</a:t>
            </a:r>
            <a:r>
              <a:rPr lang="en-US" altLang="zh-CN" dirty="0"/>
              <a:t> </a:t>
            </a:r>
            <a:r>
              <a:rPr lang="en-US" altLang="zh-CN" b="1" dirty="0"/>
              <a:t>define constant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The </a:t>
            </a:r>
            <a:r>
              <a:rPr lang="en-US" altLang="zh-CN" b="1" dirty="0"/>
              <a:t>const</a:t>
            </a:r>
            <a:r>
              <a:rPr lang="en-US" altLang="zh-CN" dirty="0"/>
              <a:t> keyword specifies that a variable's value is constant and tells the compiler to prevent the programmer from modifying it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2B5AD2-42BE-44A8-88F8-ED4BFA074F95}"/>
              </a:ext>
            </a:extLst>
          </p:cNvPr>
          <p:cNvSpPr txBox="1"/>
          <p:nvPr/>
        </p:nvSpPr>
        <p:spPr>
          <a:xfrm>
            <a:off x="5375921" y="3686223"/>
            <a:ext cx="54220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define the data type of the constant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defined with const are subject to type checking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89F15B-D9D1-4985-96BF-96B428350DD0}"/>
              </a:ext>
            </a:extLst>
          </p:cNvPr>
          <p:cNvSpPr txBox="1"/>
          <p:nvPr/>
        </p:nvSpPr>
        <p:spPr>
          <a:xfrm>
            <a:off x="6341148" y="5456906"/>
            <a:ext cx="4707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specify the size of an array with a const variable (or </a:t>
            </a:r>
            <a:r>
              <a:rPr lang="en-US" altLang="zh-CN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D7B5C44-02A4-4CD0-BE79-80FE7D8EA3D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223792" y="5052173"/>
            <a:ext cx="2117356" cy="727899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9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">
            <a:extLst>
              <a:ext uri="{FF2B5EF4-FFF2-40B4-BE49-F238E27FC236}">
                <a16:creationId xmlns:a16="http://schemas.microsoft.com/office/drawing/2014/main" id="{E520FAEB-ADD9-4695-AF20-AF2C2908A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493" name="灯片编号占位符 98">
            <a:extLst>
              <a:ext uri="{FF2B5EF4-FFF2-40B4-BE49-F238E27FC236}">
                <a16:creationId xmlns:a16="http://schemas.microsoft.com/office/drawing/2014/main" id="{C312448D-311B-4F18-88A2-38A8B1B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None/>
            </a:pPr>
            <a:fld id="{87D214E0-410F-4333-9053-8AECA3BCA647}" type="slidenum"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None/>
              </a:pPr>
              <a:t>23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685" r:id="rId3" imgW="771429" imgH="714286" progId="">
                    <p:embed/>
                  </p:oleObj>
                </mc:Choice>
                <mc:Fallback>
                  <p:oleObj r:id="rId3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3429001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</p:spTree>
  </p:cSld>
  <p:clrMapOvr>
    <a:masterClrMapping/>
  </p:clrMapOvr>
  <p:transition>
    <p:newsfla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9294936" cy="4686300"/>
          </a:xfrm>
        </p:spPr>
        <p:txBody>
          <a:bodyPr/>
          <a:lstStyle/>
          <a:p>
            <a:r>
              <a:rPr lang="en-US" altLang="zh-CN" dirty="0"/>
              <a:t>1. Convert the following mathematical equations into valid C++ statements 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0">
              <a:buClr>
                <a:srgbClr val="2F2F2F"/>
              </a:buClr>
            </a:pPr>
            <a:r>
              <a:rPr lang="en-US" altLang="zh-CN" dirty="0">
                <a:solidFill>
                  <a:prstClr val="black"/>
                </a:solidFill>
              </a:rPr>
              <a:t>2.Assuming the following,                                      what is the value of a, b and c after each of the following statements?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275" y="2348880"/>
            <a:ext cx="2247749" cy="11856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08" y="1883050"/>
            <a:ext cx="2376264" cy="182961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984" y="3842415"/>
            <a:ext cx="2761826" cy="406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560" y="5037546"/>
            <a:ext cx="2232248" cy="1292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9712" y="5037546"/>
            <a:ext cx="2534520" cy="129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41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8300" y="1699096"/>
            <a:ext cx="9294936" cy="4686300"/>
          </a:xfrm>
        </p:spPr>
        <p:txBody>
          <a:bodyPr/>
          <a:lstStyle/>
          <a:p>
            <a:pPr lvl="0">
              <a:buClr>
                <a:srgbClr val="2F2F2F"/>
              </a:buClr>
            </a:pPr>
            <a:r>
              <a:rPr lang="en-US" altLang="zh-CN" dirty="0">
                <a:solidFill>
                  <a:prstClr val="black"/>
                </a:solidFill>
              </a:rPr>
              <a:t>3.Assuming the following,                                         what is the value of a, b, c and d after each of the following statements?</a:t>
            </a:r>
          </a:p>
          <a:p>
            <a:pPr lvl="0">
              <a:buClr>
                <a:srgbClr val="2F2F2F"/>
              </a:buClr>
            </a:pP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F2F2F"/>
              </a:buClr>
            </a:pPr>
            <a:endParaRPr lang="en-US" altLang="zh-CN" dirty="0">
              <a:solidFill>
                <a:prstClr val="black"/>
              </a:solidFill>
            </a:endParaRPr>
          </a:p>
          <a:p>
            <a:pPr lvl="0">
              <a:buClr>
                <a:srgbClr val="2F2F2F"/>
              </a:buClr>
            </a:pPr>
            <a:endParaRPr lang="en-US" altLang="zh-CN" dirty="0">
              <a:solidFill>
                <a:prstClr val="black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2996952"/>
            <a:ext cx="2088232" cy="1245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3002184"/>
            <a:ext cx="4034810" cy="1240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960" y="1742770"/>
            <a:ext cx="3263572" cy="4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43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9294936" cy="4686300"/>
          </a:xfrm>
        </p:spPr>
        <p:txBody>
          <a:bodyPr/>
          <a:lstStyle/>
          <a:p>
            <a:r>
              <a:rPr lang="en-US" altLang="zh-CN" dirty="0"/>
              <a:t>4. Place parentheses around the following expressions to indicate the order of evaluation 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 Write a program to compute (a) the volume and (b) the surface area of a box with a height of 10 cm, a length of 11.5 cm, and a width of 2.5 cm.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2348880"/>
            <a:ext cx="4655361" cy="13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37643" y="1412776"/>
            <a:ext cx="920147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computation (heavy work 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C++ Operators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Arithmetic operators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Assignment operators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Logical/relational operators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Member and pointer operators</a:t>
            </a:r>
          </a:p>
        </p:txBody>
      </p:sp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B59E8-CAA8-45B8-8BB3-C200ECD66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78" y="1988840"/>
            <a:ext cx="4027304" cy="194421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5EAC14E-708A-4D66-AC7D-BB28C9ACE898}"/>
              </a:ext>
            </a:extLst>
          </p:cNvPr>
          <p:cNvGrpSpPr/>
          <p:nvPr/>
        </p:nvGrpSpPr>
        <p:grpSpPr>
          <a:xfrm>
            <a:off x="5226547" y="4039548"/>
            <a:ext cx="5685799" cy="2294078"/>
            <a:chOff x="4232919" y="4178428"/>
            <a:chExt cx="5685799" cy="22940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ED53245-902D-46A2-ACED-3864B4013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2919" y="4178428"/>
              <a:ext cx="5685799" cy="2294078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A24D171-EEE9-42FD-829C-F70DA6BFB952}"/>
                </a:ext>
              </a:extLst>
            </p:cNvPr>
            <p:cNvSpPr/>
            <p:nvPr/>
          </p:nvSpPr>
          <p:spPr>
            <a:xfrm>
              <a:off x="4448944" y="4797152"/>
              <a:ext cx="504056" cy="72008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9608AA73-EFEF-45F3-9EB4-E5F8FCD6A3AB}"/>
                </a:ext>
              </a:extLst>
            </p:cNvPr>
            <p:cNvSpPr/>
            <p:nvPr/>
          </p:nvSpPr>
          <p:spPr>
            <a:xfrm>
              <a:off x="5321425" y="5164932"/>
              <a:ext cx="423663" cy="72008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ABE6C43-7767-482F-85B6-18993736684E}"/>
                </a:ext>
              </a:extLst>
            </p:cNvPr>
            <p:cNvSpPr/>
            <p:nvPr/>
          </p:nvSpPr>
          <p:spPr>
            <a:xfrm>
              <a:off x="6131057" y="4720511"/>
              <a:ext cx="423663" cy="88798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4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271465" y="1412777"/>
            <a:ext cx="920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 Operator and operand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6A9343-7B93-4122-9738-97D4FF928316}"/>
              </a:ext>
            </a:extLst>
          </p:cNvPr>
          <p:cNvSpPr txBox="1"/>
          <p:nvPr/>
        </p:nvSpPr>
        <p:spPr>
          <a:xfrm>
            <a:off x="3488160" y="2115593"/>
            <a:ext cx="5010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2 + 3 = 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4F169-B752-4EA1-9432-00A6D1CF5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091" y="3069700"/>
            <a:ext cx="7776864" cy="258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US" altLang="zh-CN" dirty="0"/>
              <a:t>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34078" y="1412777"/>
            <a:ext cx="920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arithmetic operators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E511F0-8AD6-47E7-B1A3-CDDC4884B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70887"/>
              </p:ext>
            </p:extLst>
          </p:nvPr>
        </p:nvGraphicFramePr>
        <p:xfrm>
          <a:off x="2090505" y="2204864"/>
          <a:ext cx="823516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791">
                  <a:extLst>
                    <a:ext uri="{9D8B030D-6E8A-4147-A177-3AD203B41FA5}">
                      <a16:colId xmlns:a16="http://schemas.microsoft.com/office/drawing/2014/main" val="1727021468"/>
                    </a:ext>
                  </a:extLst>
                </a:gridCol>
                <a:gridCol w="2058791">
                  <a:extLst>
                    <a:ext uri="{9D8B030D-6E8A-4147-A177-3AD203B41FA5}">
                      <a16:colId xmlns:a16="http://schemas.microsoft.com/office/drawing/2014/main" val="1309352073"/>
                    </a:ext>
                  </a:extLst>
                </a:gridCol>
                <a:gridCol w="2058791">
                  <a:extLst>
                    <a:ext uri="{9D8B030D-6E8A-4147-A177-3AD203B41FA5}">
                      <a16:colId xmlns:a16="http://schemas.microsoft.com/office/drawing/2014/main" val="2470804574"/>
                    </a:ext>
                  </a:extLst>
                </a:gridCol>
                <a:gridCol w="2058791">
                  <a:extLst>
                    <a:ext uri="{9D8B030D-6E8A-4147-A177-3AD203B41FA5}">
                      <a16:colId xmlns:a16="http://schemas.microsoft.com/office/drawing/2014/main" val="2201915098"/>
                    </a:ext>
                  </a:extLst>
                </a:gridCol>
              </a:tblGrid>
              <a:tr h="316933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Addition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Subtraction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709854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Multiplication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Division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748301"/>
                  </a:ext>
                </a:extLst>
              </a:tr>
              <a:tr h="316933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Modulus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8149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CD3491C-A440-4F89-A208-5C1E07FA6D45}"/>
              </a:ext>
            </a:extLst>
          </p:cNvPr>
          <p:cNvSpPr txBox="1"/>
          <p:nvPr/>
        </p:nvSpPr>
        <p:spPr>
          <a:xfrm>
            <a:off x="1630974" y="3573017"/>
            <a:ext cx="560823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Integer type:    +    -    *    /    %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Floating-point type:    +    -    *    /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endParaRPr lang="en-US" altLang="zh-CN" sz="2400" dirty="0">
              <a:solidFill>
                <a:srgbClr val="333399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sz="2400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Character type: like integers (ASCII)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80" y="3717032"/>
            <a:ext cx="3331768" cy="25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8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US" altLang="zh-CN" dirty="0"/>
              <a:t>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72756" y="1412777"/>
            <a:ext cx="920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   /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E8DAE1-226E-46E6-BAA7-F599CB15F9FD}"/>
              </a:ext>
            </a:extLst>
          </p:cNvPr>
          <p:cNvSpPr txBox="1"/>
          <p:nvPr/>
        </p:nvSpPr>
        <p:spPr>
          <a:xfrm>
            <a:off x="3173428" y="200641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Example: 5 / 2 = ?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071871-D852-459E-AFE0-DC79A7F77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291" y="2525141"/>
            <a:ext cx="8115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1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US" altLang="zh-CN" dirty="0"/>
              <a:t>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43001" y="1412777"/>
            <a:ext cx="92014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Modulus    % 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4BC87C-5680-47D7-822B-5B5DEAC9D6B2}"/>
                  </a:ext>
                </a:extLst>
              </p:cNvPr>
              <p:cNvSpPr txBox="1"/>
              <p:nvPr/>
            </p:nvSpPr>
            <p:spPr>
              <a:xfrm>
                <a:off x="1552700" y="2060848"/>
                <a:ext cx="9001000" cy="4049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</a:pPr>
                <a:r>
                  <a:rPr lang="en-US" altLang="zh-CN" sz="2400" dirty="0">
                    <a:solidFill>
                      <a:srgbClr val="33339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Note that the operands of modulus must be integers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1" dirty="0"/>
              </a:p>
              <a:p>
                <a:pPr algn="ctr"/>
                <a:r>
                  <a:rPr lang="en-US" altLang="zh-CN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Dividend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Divisor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*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CN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Remainder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an integer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b="1" dirty="0"/>
              </a:p>
              <a:p>
                <a:pPr marL="742950" lvl="1" indent="-285750"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</a:pPr>
                <a:r>
                  <a:rPr lang="en-US" altLang="zh-CN" sz="2400" dirty="0">
                    <a:solidFill>
                      <a:srgbClr val="333399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Negative operands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5∗2+4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% 5=</m:t>
                    </m:r>
                    <m:r>
                      <a:rPr lang="en-US" altLang="zh-CN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(−5)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%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−5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  <a:p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% 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5∗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e>
                        </m:d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% 5=</m:t>
                    </m:r>
                    <m:r>
                      <a:rPr lang="en-US" altLang="zh-CN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C4BC87C-5680-47D7-822B-5B5DEAC9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00" y="2060848"/>
                <a:ext cx="9001000" cy="4049570"/>
              </a:xfrm>
              <a:prstGeom prst="rect">
                <a:avLst/>
              </a:prstGeom>
              <a:blipFill>
                <a:blip r:embed="rId3"/>
                <a:stretch>
                  <a:fillRect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04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Assignment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43001" y="1432599"/>
            <a:ext cx="920147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Simple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Multiple assignment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Compound assignment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E51A8C-C2BD-41D7-9FE6-B32AEBE1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1648623"/>
            <a:ext cx="1368152" cy="802021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9309EA1-40D5-46BC-AF3E-C597D3F3A2D4}"/>
              </a:ext>
            </a:extLst>
          </p:cNvPr>
          <p:cNvGrpSpPr/>
          <p:nvPr/>
        </p:nvGrpSpPr>
        <p:grpSpPr>
          <a:xfrm>
            <a:off x="4765806" y="3018332"/>
            <a:ext cx="2316494" cy="1080120"/>
            <a:chOff x="1300991" y="3300433"/>
            <a:chExt cx="1768216" cy="74196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E08F7F9-B5DB-409E-B2BE-D4A45C389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0991" y="3300433"/>
              <a:ext cx="1457336" cy="476253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ACA8576-9907-4D2A-AAC9-7AA27C0EB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35644" y="3780463"/>
              <a:ext cx="1733563" cy="261939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CB634D3-4A62-4EF5-9C54-3C796E3C3DD1}"/>
              </a:ext>
            </a:extLst>
          </p:cNvPr>
          <p:cNvSpPr txBox="1"/>
          <p:nvPr/>
        </p:nvSpPr>
        <p:spPr>
          <a:xfrm>
            <a:off x="7296049" y="3711636"/>
            <a:ext cx="28256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Associativity: right-to-left 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0FC483-671F-4382-BC5B-671412530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8042" y="4707289"/>
            <a:ext cx="1708714" cy="79307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2FA624-64B0-4F21-93E5-6D211834A6A1}"/>
              </a:ext>
            </a:extLst>
          </p:cNvPr>
          <p:cNvSpPr txBox="1"/>
          <p:nvPr/>
        </p:nvSpPr>
        <p:spPr>
          <a:xfrm>
            <a:off x="5648818" y="5847494"/>
            <a:ext cx="3294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Shorthand assignment operator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F721D6-7B2C-4119-B045-F12082A1226D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682399" y="5500363"/>
            <a:ext cx="651166" cy="4146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D05322D4-70F3-4754-91D1-98D2C9A60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9642" y="4711231"/>
            <a:ext cx="1734604" cy="789133"/>
          </a:xfrm>
          <a:prstGeom prst="rect">
            <a:avLst/>
          </a:prstGeom>
        </p:spPr>
      </p:pic>
      <p:sp>
        <p:nvSpPr>
          <p:cNvPr id="3" name="箭头: 左右 2">
            <a:extLst>
              <a:ext uri="{FF2B5EF4-FFF2-40B4-BE49-F238E27FC236}">
                <a16:creationId xmlns:a16="http://schemas.microsoft.com/office/drawing/2014/main" id="{DAA4E1A4-F884-4E1C-9044-AB5238633A78}"/>
              </a:ext>
            </a:extLst>
          </p:cNvPr>
          <p:cNvSpPr/>
          <p:nvPr/>
        </p:nvSpPr>
        <p:spPr>
          <a:xfrm>
            <a:off x="6814200" y="4960990"/>
            <a:ext cx="792088" cy="216024"/>
          </a:xfrm>
          <a:prstGeom prst="left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2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8163CAB-DB09-43C3-AC9E-B9F36467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Assignment Operators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F983D1-BF1B-45F5-92AB-AF3CD41794FC}"/>
              </a:ext>
            </a:extLst>
          </p:cNvPr>
          <p:cNvSpPr txBox="1"/>
          <p:nvPr/>
        </p:nvSpPr>
        <p:spPr>
          <a:xfrm>
            <a:off x="1174771" y="1412776"/>
            <a:ext cx="92014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Compound assignment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5ACC260-C63C-4563-969B-5F2FF2CFE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04262"/>
              </p:ext>
            </p:extLst>
          </p:nvPr>
        </p:nvGraphicFramePr>
        <p:xfrm>
          <a:off x="1879298" y="2140064"/>
          <a:ext cx="5319942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198">
                  <a:extLst>
                    <a:ext uri="{9D8B030D-6E8A-4147-A177-3AD203B41FA5}">
                      <a16:colId xmlns:a16="http://schemas.microsoft.com/office/drawing/2014/main" val="285194023"/>
                    </a:ext>
                  </a:extLst>
                </a:gridCol>
                <a:gridCol w="3167744">
                  <a:extLst>
                    <a:ext uri="{9D8B030D-6E8A-4147-A177-3AD203B41FA5}">
                      <a16:colId xmlns:a16="http://schemas.microsoft.com/office/drawing/2014/main" val="3107293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Compound operator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Equivalent arithmetic operation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63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+=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a +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0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-=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a -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45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*=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a *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88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/=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a /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%=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a % b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703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CB80B61-3BA4-44D1-954F-33C86EA5803B}"/>
              </a:ext>
            </a:extLst>
          </p:cNvPr>
          <p:cNvSpPr txBox="1"/>
          <p:nvPr/>
        </p:nvSpPr>
        <p:spPr>
          <a:xfrm>
            <a:off x="1174770" y="4649361"/>
            <a:ext cx="9457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Note that </a:t>
            </a:r>
            <a:r>
              <a:rPr lang="en-US" altLang="zh-CN" b="1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 space is allowed</a:t>
            </a:r>
            <a:r>
              <a:rPr lang="en-US" altLang="zh-CN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between the two symbols of a compound operator (for example, no space between ‘+’ and ‘=’ )</a:t>
            </a:r>
          </a:p>
          <a:p>
            <a:pPr marL="742950" lvl="1" indent="-2857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</a:pPr>
            <a:r>
              <a:rPr lang="en-US" altLang="zh-CN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Using compound operator to improve code </a:t>
            </a:r>
            <a:r>
              <a:rPr lang="en-US" altLang="zh-CN" b="1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readability</a:t>
            </a:r>
            <a:r>
              <a:rPr lang="en-US" altLang="zh-CN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compile </a:t>
            </a:r>
            <a:r>
              <a:rPr lang="en-US" altLang="zh-CN" b="1" dirty="0">
                <a:solidFill>
                  <a:srgbClr val="333399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3064081630"/>
      </p:ext>
    </p:extLst>
  </p:cSld>
  <p:clrMapOvr>
    <a:masterClrMapping/>
  </p:clrMapOvr>
</p:sld>
</file>

<file path=ppt/theme/theme1.xml><?xml version="1.0" encoding="utf-8"?>
<a:theme xmlns:a="http://schemas.openxmlformats.org/drawingml/2006/main" name="暗香扑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917</Words>
  <Application>Microsoft Office PowerPoint</Application>
  <PresentationFormat>宽屏</PresentationFormat>
  <Paragraphs>227</Paragraphs>
  <Slides>26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 Unicode MS</vt:lpstr>
      <vt:lpstr>Monotype Sorts</vt:lpstr>
      <vt:lpstr>Arial</vt:lpstr>
      <vt:lpstr>Brush Script MT</vt:lpstr>
      <vt:lpstr>Calibri</vt:lpstr>
      <vt:lpstr>Calibri Light</vt:lpstr>
      <vt:lpstr>Cambria Math</vt:lpstr>
      <vt:lpstr>Monotype Corsiva</vt:lpstr>
      <vt:lpstr>Times New Roman</vt:lpstr>
      <vt:lpstr>Wingdings</vt:lpstr>
      <vt:lpstr>Wingdings 2</vt:lpstr>
      <vt:lpstr>暗香扑面</vt:lpstr>
      <vt:lpstr>PowerPoint 演示文稿</vt:lpstr>
      <vt:lpstr>Overview</vt:lpstr>
      <vt:lpstr>Background</vt:lpstr>
      <vt:lpstr>Background</vt:lpstr>
      <vt:lpstr>3.1 Arithmetic Operators</vt:lpstr>
      <vt:lpstr>3.1 Arithmetic Operators</vt:lpstr>
      <vt:lpstr>3.1 Arithmetic Operators</vt:lpstr>
      <vt:lpstr>3.2 Assignment Operators</vt:lpstr>
      <vt:lpstr>3.2 Assignment Operators</vt:lpstr>
      <vt:lpstr>3.2 Assignment Operators</vt:lpstr>
      <vt:lpstr>3.2 Assignment Operators</vt:lpstr>
      <vt:lpstr>3.3 Operator precedence</vt:lpstr>
      <vt:lpstr>3.3 Operator precedence</vt:lpstr>
      <vt:lpstr>3.3 Operator precedence</vt:lpstr>
      <vt:lpstr>3.3 Operator precedence</vt:lpstr>
      <vt:lpstr>3.3 Operator precedence</vt:lpstr>
      <vt:lpstr>3.3 Operator precedence</vt:lpstr>
      <vt:lpstr>3.4 Constants</vt:lpstr>
      <vt:lpstr>3.4 Constants</vt:lpstr>
      <vt:lpstr>3.4 Constants</vt:lpstr>
      <vt:lpstr>3.4 Constants</vt:lpstr>
      <vt:lpstr>3.4 Constants</vt:lpstr>
      <vt:lpstr>PowerPoint 演示文稿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2025-09-07T04:23:29Z</dcterms:created>
  <dcterms:modified xsi:type="dcterms:W3CDTF">2025-09-07T04:23:36Z</dcterms:modified>
</cp:coreProperties>
</file>