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1"/>
  </p:sldMasterIdLst>
  <p:notesMasterIdLst>
    <p:notesMasterId r:id="rId53"/>
  </p:notesMasterIdLst>
  <p:handoutMasterIdLst>
    <p:handoutMasterId r:id="rId54"/>
  </p:handoutMasterIdLst>
  <p:sldIdLst>
    <p:sldId id="1005" r:id="rId2"/>
    <p:sldId id="921" r:id="rId3"/>
    <p:sldId id="1041" r:id="rId4"/>
    <p:sldId id="948" r:id="rId5"/>
    <p:sldId id="1042" r:id="rId6"/>
    <p:sldId id="990" r:id="rId7"/>
    <p:sldId id="1057" r:id="rId8"/>
    <p:sldId id="1058" r:id="rId9"/>
    <p:sldId id="1059" r:id="rId10"/>
    <p:sldId id="999" r:id="rId11"/>
    <p:sldId id="1000" r:id="rId12"/>
    <p:sldId id="1001" r:id="rId13"/>
    <p:sldId id="1002" r:id="rId14"/>
    <p:sldId id="1043" r:id="rId15"/>
    <p:sldId id="995" r:id="rId16"/>
    <p:sldId id="1044" r:id="rId17"/>
    <p:sldId id="991" r:id="rId18"/>
    <p:sldId id="1045" r:id="rId19"/>
    <p:sldId id="953" r:id="rId20"/>
    <p:sldId id="996" r:id="rId21"/>
    <p:sldId id="992" r:id="rId22"/>
    <p:sldId id="997" r:id="rId23"/>
    <p:sldId id="998" r:id="rId24"/>
    <p:sldId id="1046" r:id="rId25"/>
    <p:sldId id="1047" r:id="rId26"/>
    <p:sldId id="924" r:id="rId27"/>
    <p:sldId id="925" r:id="rId28"/>
    <p:sldId id="960" r:id="rId29"/>
    <p:sldId id="962" r:id="rId30"/>
    <p:sldId id="964" r:id="rId31"/>
    <p:sldId id="928" r:id="rId32"/>
    <p:sldId id="1003" r:id="rId33"/>
    <p:sldId id="1004" r:id="rId34"/>
    <p:sldId id="966" r:id="rId35"/>
    <p:sldId id="1012" r:id="rId36"/>
    <p:sldId id="967" r:id="rId37"/>
    <p:sldId id="1048" r:id="rId38"/>
    <p:sldId id="985" r:id="rId39"/>
    <p:sldId id="1007" r:id="rId40"/>
    <p:sldId id="1050" r:id="rId41"/>
    <p:sldId id="1008" r:id="rId42"/>
    <p:sldId id="934" r:id="rId43"/>
    <p:sldId id="1010" r:id="rId44"/>
    <p:sldId id="1013" r:id="rId45"/>
    <p:sldId id="977" r:id="rId46"/>
    <p:sldId id="1051" r:id="rId47"/>
    <p:sldId id="974" r:id="rId48"/>
    <p:sldId id="1038" r:id="rId49"/>
    <p:sldId id="1052" r:id="rId50"/>
    <p:sldId id="1053" r:id="rId51"/>
    <p:sldId id="1055" r:id="rId52"/>
  </p:sldIdLst>
  <p:sldSz cx="12192000" cy="6858000"/>
  <p:notesSz cx="6757988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5916" autoAdjust="0"/>
  </p:normalViewPr>
  <p:slideViewPr>
    <p:cSldViewPr>
      <p:cViewPr varScale="1">
        <p:scale>
          <a:sx n="85" d="100"/>
          <a:sy n="85" d="100"/>
        </p:scale>
        <p:origin x="1302" y="90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D3E9827-2C39-485A-A3D1-AADA2DB037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08D873D-5DC5-4422-857E-DBBF6D771B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16BDB4FB-EDC6-4CBB-A2BD-2E880AA45B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34B806C6-B8E5-4A8B-B2B8-2CF239F35AB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F480F6-4C19-4E8C-8B3D-DCD673AB2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DE2468E7-EE19-411B-A269-533E12853D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BD7CDF84-E7D7-451B-BBC5-BDA3BC82B2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53BE911-AB8A-4EC1-80B6-6B37B3BB433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20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E084048-33F2-4D68-8BD0-E64FD56D64B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724400"/>
            <a:ext cx="4951413" cy="44180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1398" name="Rectangle 6">
            <a:extLst>
              <a:ext uri="{FF2B5EF4-FFF2-40B4-BE49-F238E27FC236}">
                <a16:creationId xmlns:a16="http://schemas.microsoft.com/office/drawing/2014/main" id="{D0A6DFC4-930D-41C8-BE1E-F3FF1394FE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9" name="Rectangle 7">
            <a:extLst>
              <a:ext uri="{FF2B5EF4-FFF2-40B4-BE49-F238E27FC236}">
                <a16:creationId xmlns:a16="http://schemas.microsoft.com/office/drawing/2014/main" id="{5EE0C26C-0382-439E-B841-DF3596433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710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66343C-245F-4869-8791-5AAF19314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7B5176-0FBA-4569-A6E5-654ECA8A780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88900" y="739775"/>
            <a:ext cx="6580188" cy="37020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28BB46-7767-4F00-8B60-CEC4014695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7863" y="4686300"/>
            <a:ext cx="5405437" cy="4440238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431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543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059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00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360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946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927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103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417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0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938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29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000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4416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154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8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760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037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6881D1C4-3190-4B98-9420-2E33E0290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2EB9A3DC-E7D7-41AC-9EE0-93430A396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7DEF7AC-7C0E-45C1-A28A-9A763F66E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C907DD-0078-4BE2-9793-14DBEC86E1A9}" type="slidenum">
              <a:rPr lang="zh-CN" altLang="en-US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F2D1CD0E-99EF-4FA7-AE21-CBB3B7D8E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5F48E803-A081-4231-AF87-E4805844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8750F7A7-F692-4A2E-A928-8A6F138DF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38C6DA-6B9C-46F2-B830-4F10BB77B5B1}" type="slidenum">
              <a:rPr lang="zh-CN" altLang="en-US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99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545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908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626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9466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77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992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8374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8009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4416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799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976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973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0286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197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2523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917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0486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4577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8909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1301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78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2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145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817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371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65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4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3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5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E1443C-1C74-4400-B047-769A853B885D}"/>
              </a:ext>
            </a:extLst>
          </p:cNvPr>
          <p:cNvSpPr/>
          <p:nvPr/>
        </p:nvSpPr>
        <p:spPr>
          <a:xfrm>
            <a:off x="914400" y="3197226"/>
            <a:ext cx="103632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00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9792F77F-C398-4FAD-A551-45EC93FFAB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7128" y="3414168"/>
            <a:ext cx="10410092" cy="1463675"/>
            <a:chOff x="336" y="1824"/>
            <a:chExt cx="5328" cy="922"/>
          </a:xfrm>
        </p:grpSpPr>
        <p:pic>
          <p:nvPicPr>
            <p:cNvPr id="5" name="Picture 8" descr="ANABNR2">
              <a:extLst>
                <a:ext uri="{FF2B5EF4-FFF2-40B4-BE49-F238E27FC236}">
                  <a16:creationId xmlns:a16="http://schemas.microsoft.com/office/drawing/2014/main" id="{C323787C-069C-4C45-B9EB-239F412978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" t="-1314" r="-2" b="-36961"/>
            <a:stretch>
              <a:fillRect/>
            </a:stretch>
          </p:blipFill>
          <p:spPr bwMode="auto">
            <a:xfrm>
              <a:off x="336" y="2016"/>
              <a:ext cx="5328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12ED7E94-339A-4C06-ACF5-2D39696B52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1" y="1824"/>
              <a:ext cx="192" cy="62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1" lang="zh-CN" altLang="en-US" sz="200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29F4024A-C8C8-4CE8-856A-ACE514E0B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D0E7-F339-4093-9E1E-D7C84953CC56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425B3A-CD34-4CA2-BF02-7A720278E0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0825"/>
            <a:ext cx="12192000" cy="12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6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FEB3-48F0-4D8E-82E9-E9BD4E91E7A7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0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9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4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6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AE01C-575F-422D-8597-72189CC9C00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8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547B-D0C4-4CEB-A113-396BF07E222C}" type="datetime1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BC7-1D34-447C-A744-7D4D39737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5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73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2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6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5.png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1">
            <a:extLst>
              <a:ext uri="{FF2B5EF4-FFF2-40B4-BE49-F238E27FC236}">
                <a16:creationId xmlns:a16="http://schemas.microsoft.com/office/drawing/2014/main" id="{4AD99DBC-D992-4B4A-8F58-0DBA1BFF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4411621"/>
            <a:ext cx="9057456" cy="206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Harbin Institute of Technology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Shenzhen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School of Computer Science and Technology</a:t>
            </a:r>
            <a:b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Zhang </a:t>
            </a:r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Meishan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(mason.zms@gmail.com)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Copyright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Harbin Institute of Technology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Su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Xiaohong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sxh@hit.edu.cn</a:t>
            </a:r>
            <a:endParaRPr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3ECB8C7D-F3F9-4912-AF24-EDAF7E92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704" y="2417392"/>
            <a:ext cx="963295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588"/>
              </a:spcAft>
              <a:buSzPct val="80000"/>
              <a:buNone/>
            </a:pPr>
            <a:r>
              <a:rPr lang="en-US" altLang="zh-CN" sz="5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Lecture 5: Selection and Iteration</a:t>
            </a:r>
            <a:endParaRPr lang="zh-CN" altLang="en-US" sz="5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2E991FAA-ECCD-4672-863F-3B7EB6AA8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5.2 Logical Operators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8D337-D3BF-4A12-8505-1067C671B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436512"/>
            <a:ext cx="8915400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precedence</a:t>
            </a:r>
          </a:p>
          <a:p>
            <a:pPr lvl="1" eaLnBrk="1" hangingPunct="1">
              <a:defRPr/>
            </a:pPr>
            <a:r>
              <a:rPr lang="en-US" altLang="zh-CN" sz="227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&amp;&amp;</a:t>
            </a:r>
            <a:r>
              <a:rPr lang="en-US" altLang="zh-CN" dirty="0"/>
              <a:t> (AND) and </a:t>
            </a:r>
            <a:r>
              <a:rPr lang="en-US" altLang="zh-CN" sz="227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||</a:t>
            </a:r>
            <a:r>
              <a:rPr lang="en-US" altLang="zh-CN" dirty="0"/>
              <a:t> (OR) joins two simple conditions.</a:t>
            </a:r>
          </a:p>
          <a:p>
            <a:pPr lvl="2" eaLnBrk="1" hangingPunct="1">
              <a:defRPr/>
            </a:pPr>
            <a:r>
              <a:rPr lang="en-US" altLang="zh-CN" dirty="0"/>
              <a:t>&amp;&amp;: The result is only true when </a:t>
            </a:r>
            <a:r>
              <a:rPr lang="en-US" altLang="zh-CN" i="1" dirty="0"/>
              <a:t>both simple conditions are true.</a:t>
            </a:r>
          </a:p>
          <a:p>
            <a:pPr lvl="2" eaLnBrk="1" hangingPunct="1">
              <a:defRPr/>
            </a:pPr>
            <a:r>
              <a:rPr lang="en-US" altLang="zh-CN" dirty="0"/>
              <a:t>||: The result is true if </a:t>
            </a:r>
            <a:r>
              <a:rPr lang="en-US" altLang="zh-CN" i="1" dirty="0"/>
              <a:t>either or both are true.</a:t>
            </a:r>
          </a:p>
          <a:p>
            <a:pPr lvl="1" eaLnBrk="1" hangingPunct="1">
              <a:defRPr/>
            </a:pPr>
            <a:r>
              <a:rPr lang="en-US" altLang="zh-CN" sz="227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en-US" altLang="zh-CN" dirty="0"/>
              <a:t> (NOT) : reverse a given condition</a:t>
            </a:r>
          </a:p>
          <a:p>
            <a:pPr lvl="2" eaLnBrk="1" hangingPunct="1">
              <a:defRPr/>
            </a:pPr>
            <a:r>
              <a:rPr lang="en-US" altLang="zh-CN" dirty="0"/>
              <a:t>If the result is true, then it becomes false,</a:t>
            </a:r>
          </a:p>
          <a:p>
            <a:pPr lvl="2" eaLnBrk="1" hangingPunct="1">
              <a:defRPr/>
            </a:pPr>
            <a:r>
              <a:rPr lang="en-US" altLang="zh-CN" dirty="0"/>
              <a:t>If it is false, then it becomes true.</a:t>
            </a:r>
          </a:p>
          <a:p>
            <a:pPr eaLnBrk="1" hangingPunct="1">
              <a:defRPr/>
            </a:pPr>
            <a:endParaRPr lang="en-US" altLang="zh-CN" b="1" dirty="0"/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2C167731-F145-4D30-B80F-0729384F4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5.2 Logical Operators</a:t>
            </a:r>
            <a:endParaRPr lang="zh-CN" altLang="en-US" dirty="0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2ABD92CE-5EF2-4851-867A-47A38F75E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5480" y="1436512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/>
              <a:t>Logical operators</a:t>
            </a:r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86A894-C206-4548-A3FB-66BC20DA3DC2}"/>
              </a:ext>
            </a:extLst>
          </p:cNvPr>
          <p:cNvSpPr txBox="1">
            <a:spLocks/>
          </p:cNvSpPr>
          <p:nvPr/>
        </p:nvSpPr>
        <p:spPr bwMode="auto">
          <a:xfrm>
            <a:off x="1957797" y="2036952"/>
            <a:ext cx="4404940" cy="1692274"/>
          </a:xfrm>
          <a:prstGeom prst="rect">
            <a:avLst/>
          </a:prstGeom>
          <a:noFill/>
          <a:ln>
            <a:noFill/>
          </a:ln>
        </p:spPr>
        <p:txBody>
          <a:bodyPr lIns="73277" tIns="36639" rIns="73277" bIns="36639"/>
          <a:lstStyle>
            <a:lvl1pPr marL="342900" indent="-342900" algn="l" rtl="0" eaLnBrk="0" fontAlgn="base" hangingPunct="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8000" indent="-279400" algn="l" rtl="0" eaLnBrk="0" fontAlgn="base" hangingPunct="0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bg1"/>
                </a:solidFill>
                <a:latin typeface="+mn-lt"/>
                <a:ea typeface="+mn-ea"/>
              </a:defRPr>
            </a:lvl2pPr>
            <a:lvl3pPr marL="1028700" indent="-285750" algn="l" rtl="0" eaLnBrk="0" fontAlgn="base" hangingPunct="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400">
                <a:solidFill>
                  <a:srgbClr val="7030A0"/>
                </a:solidFill>
                <a:latin typeface="+mn-lt"/>
                <a:ea typeface="+mn-ea"/>
              </a:defRPr>
            </a:lvl3pPr>
            <a:lvl4pPr marL="1371600" indent="-228600" algn="l" rtl="0" eaLnBrk="0" fontAlgn="base" hangingPunct="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4500" indent="-228600" algn="l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+mn-lt"/>
                <a:ea typeface="+mn-ea"/>
              </a:defRPr>
            </a:lvl5pPr>
            <a:lvl6pPr marL="2171700" indent="-228600" algn="l" rtl="0" eaLnBrk="1" fontAlgn="base" hangingPunct="1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  <a:ea typeface="+mn-ea"/>
              </a:defRPr>
            </a:lvl6pPr>
            <a:lvl7pPr marL="2628900" indent="-228600" algn="l" rtl="0" eaLnBrk="1" fontAlgn="base" hangingPunct="1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  <a:ea typeface="+mn-ea"/>
              </a:defRPr>
            </a:lvl7pPr>
            <a:lvl8pPr marL="3086100" indent="-228600" algn="l" rtl="0" eaLnBrk="1" fontAlgn="base" hangingPunct="1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  <a:ea typeface="+mn-ea"/>
              </a:defRPr>
            </a:lvl8pPr>
            <a:lvl9pPr marL="3543300" indent="-228600" algn="l" rtl="0" eaLnBrk="1" fontAlgn="base" hangingPunct="1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>
                <a:solidFill>
                  <a:srgbClr val="FFFFFF"/>
                </a:solidFill>
                <a:latin typeface="+mn-lt"/>
                <a:ea typeface="+mn-ea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altLang="zh-CN" sz="1950" kern="0" dirty="0">
                <a:solidFill>
                  <a:srgbClr val="333399"/>
                </a:solidFill>
                <a:cs typeface="Arial" panose="020B0604020202020204" pitchFamily="34" charset="0"/>
              </a:rPr>
              <a:t>Symbol        Description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1950" kern="0" dirty="0"/>
              <a:t>  </a:t>
            </a:r>
            <a:r>
              <a:rPr lang="en-US" altLang="zh-CN" sz="1950" b="1" kern="0" dirty="0">
                <a:cs typeface="Arial" panose="020B0604020202020204" pitchFamily="34" charset="0"/>
              </a:rPr>
              <a:t>&amp;&amp;	         AND: both are true</a:t>
            </a:r>
            <a:endParaRPr lang="en-US" altLang="zh-CN" sz="1950" b="1" kern="0" dirty="0">
              <a:latin typeface="黑体" panose="02010609060101010101" pitchFamily="49" charset="-122"/>
              <a:cs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1950" b="1" kern="0" dirty="0">
                <a:cs typeface="Arial" panose="020B0604020202020204" pitchFamily="34" charset="0"/>
              </a:rPr>
              <a:t>  ||	         OR</a:t>
            </a:r>
            <a:r>
              <a:rPr lang="zh-CN" altLang="en-US" sz="1950" b="1" kern="0" dirty="0">
                <a:cs typeface="Arial" panose="020B0604020202020204" pitchFamily="34" charset="0"/>
              </a:rPr>
              <a:t> </a:t>
            </a:r>
            <a:r>
              <a:rPr lang="en-US" altLang="zh-CN" sz="1950" b="1" kern="0" dirty="0">
                <a:cs typeface="Arial" panose="020B0604020202020204" pitchFamily="34" charset="0"/>
              </a:rPr>
              <a:t>: one of the two is true</a:t>
            </a:r>
            <a:endParaRPr lang="en-US" altLang="zh-CN" sz="1950" b="1" kern="0" dirty="0">
              <a:latin typeface="黑体" panose="02010609060101010101" pitchFamily="49" charset="-122"/>
              <a:cs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1950" b="1" kern="0" dirty="0">
                <a:cs typeface="Arial" panose="020B0604020202020204" pitchFamily="34" charset="0"/>
              </a:rPr>
              <a:t>    !                   NOT</a:t>
            </a:r>
            <a:endParaRPr lang="zh-CN" altLang="en-US" sz="1950" b="1" kern="0" dirty="0">
              <a:cs typeface="Arial" panose="020B0604020202020204" pitchFamily="34" charset="0"/>
            </a:endParaRPr>
          </a:p>
        </p:txBody>
      </p:sp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6ADA32D7-3763-4891-8976-540895431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225366"/>
              </p:ext>
            </p:extLst>
          </p:nvPr>
        </p:nvGraphicFramePr>
        <p:xfrm>
          <a:off x="2128764" y="3824054"/>
          <a:ext cx="7042548" cy="1601498"/>
        </p:xfrm>
        <a:graphic>
          <a:graphicData uri="http://schemas.openxmlformats.org/drawingml/2006/table">
            <a:tbl>
              <a:tblPr/>
              <a:tblGrid>
                <a:gridCol w="1173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7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4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b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 &amp;&amp; 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a || b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!a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!b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CC66"/>
                        </a:buClr>
                        <a:buSzPct val="80000"/>
                        <a:buFont typeface="Monotype Sorts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80486" marR="80486" marT="37087" marB="37087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4625" name="Picture 54">
            <a:extLst>
              <a:ext uri="{FF2B5EF4-FFF2-40B4-BE49-F238E27FC236}">
                <a16:creationId xmlns:a16="http://schemas.microsoft.com/office/drawing/2014/main" id="{E41FA818-5536-4DC5-9192-54B21B80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2175172"/>
            <a:ext cx="1274366" cy="47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26" name="Picture 55">
            <a:extLst>
              <a:ext uri="{FF2B5EF4-FFF2-40B4-BE49-F238E27FC236}">
                <a16:creationId xmlns:a16="http://schemas.microsoft.com/office/drawing/2014/main" id="{078380A4-7343-42E6-942A-02E15A51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01" y="2787848"/>
            <a:ext cx="1240830" cy="54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27" name="图片 1">
            <a:extLst>
              <a:ext uri="{FF2B5EF4-FFF2-40B4-BE49-F238E27FC236}">
                <a16:creationId xmlns:a16="http://schemas.microsoft.com/office/drawing/2014/main" id="{F800DE46-20A3-4322-BF25-A4C06F31F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926" y="5551102"/>
            <a:ext cx="2432369" cy="5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EE3BCAF-D07E-4FC1-A065-C2CA9402A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5.2 Logical Operators</a:t>
            </a:r>
            <a:endParaRPr lang="zh-CN" altLang="en-US" dirty="0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8713B451-7604-4888-BC91-3B03E06BC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5480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/>
              <a:t>Logical operators</a:t>
            </a:r>
            <a:endParaRPr lang="zh-CN" altLang="en-US"/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738160AF-C28D-4AF6-9A77-7DE09B22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461" y="3774899"/>
            <a:ext cx="4905275" cy="237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>
            <a:extLst>
              <a:ext uri="{FF2B5EF4-FFF2-40B4-BE49-F238E27FC236}">
                <a16:creationId xmlns:a16="http://schemas.microsoft.com/office/drawing/2014/main" id="{B1F99ADB-7459-438A-995C-669570249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04864"/>
            <a:ext cx="5610820" cy="13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21AEA43C-3A2A-4703-A2CC-C75C883AB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5.2 Logical Operators</a:t>
            </a:r>
            <a:endParaRPr lang="zh-CN" altLang="en-US" dirty="0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6A2B00F8-7DEC-4CE0-871C-C2C818108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0542" y="1436512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/>
              <a:t>Logical operators</a:t>
            </a:r>
            <a:endParaRPr lang="zh-CN" altLang="en-US"/>
          </a:p>
        </p:txBody>
      </p:sp>
      <p:sp>
        <p:nvSpPr>
          <p:cNvPr id="26628" name="文本框 1">
            <a:extLst>
              <a:ext uri="{FF2B5EF4-FFF2-40B4-BE49-F238E27FC236}">
                <a16:creationId xmlns:a16="http://schemas.microsoft.com/office/drawing/2014/main" id="{37701685-9E5F-4491-BFC4-CE630A0C2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9810" y="2113184"/>
            <a:ext cx="8496944" cy="382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1950" b="1" dirty="0">
                <a:solidFill>
                  <a:srgbClr val="0000CC"/>
                </a:solidFill>
              </a:rPr>
              <a:t>1.i &gt; j &gt; k</a:t>
            </a:r>
          </a:p>
          <a:p>
            <a:pPr lvl="1">
              <a:lnSpc>
                <a:spcPct val="140000"/>
              </a:lnSpc>
            </a:pPr>
            <a:r>
              <a:rPr lang="en-US" altLang="zh-CN" sz="1950" dirty="0"/>
              <a:t>* It's legal in C++, but it's probably not what you expect it to say</a:t>
            </a:r>
          </a:p>
          <a:p>
            <a:pPr lvl="1">
              <a:lnSpc>
                <a:spcPct val="140000"/>
              </a:lnSpc>
            </a:pPr>
            <a:r>
              <a:rPr lang="en-US" altLang="zh-CN" sz="1950" dirty="0"/>
              <a:t>* Equivalent to </a:t>
            </a:r>
            <a:r>
              <a:rPr lang="en-US" altLang="zh-CN" sz="1950" dirty="0">
                <a:solidFill>
                  <a:srgbClr val="FF0000"/>
                </a:solidFill>
              </a:rPr>
              <a:t>(</a:t>
            </a:r>
            <a:r>
              <a:rPr lang="en-US" altLang="zh-CN" sz="1950" dirty="0" err="1">
                <a:solidFill>
                  <a:srgbClr val="FF0000"/>
                </a:solidFill>
              </a:rPr>
              <a:t>i</a:t>
            </a:r>
            <a:r>
              <a:rPr lang="en-US" altLang="zh-CN" sz="1950" dirty="0">
                <a:solidFill>
                  <a:srgbClr val="FF0000"/>
                </a:solidFill>
              </a:rPr>
              <a:t> &gt; j) &gt; k</a:t>
            </a:r>
            <a:r>
              <a:rPr lang="en-US" altLang="zh-CN" sz="1950" dirty="0"/>
              <a:t>, does not test whether j is between </a:t>
            </a:r>
            <a:r>
              <a:rPr lang="en-US" altLang="zh-CN" sz="1950" dirty="0" err="1"/>
              <a:t>i</a:t>
            </a:r>
            <a:r>
              <a:rPr lang="en-US" altLang="zh-CN" sz="1950" dirty="0"/>
              <a:t> and k</a:t>
            </a:r>
          </a:p>
          <a:p>
            <a:pPr lvl="1">
              <a:lnSpc>
                <a:spcPct val="140000"/>
              </a:lnSpc>
            </a:pPr>
            <a:r>
              <a:rPr lang="en-US" altLang="zh-CN" sz="1950" dirty="0"/>
              <a:t>* Different from </a:t>
            </a:r>
            <a:r>
              <a:rPr lang="en-US" altLang="zh-CN" sz="1950" dirty="0">
                <a:solidFill>
                  <a:srgbClr val="FF0000"/>
                </a:solidFill>
              </a:rPr>
              <a:t>(</a:t>
            </a:r>
            <a:r>
              <a:rPr lang="en-US" altLang="zh-CN" sz="1950" dirty="0" err="1">
                <a:solidFill>
                  <a:srgbClr val="FF0000"/>
                </a:solidFill>
              </a:rPr>
              <a:t>i</a:t>
            </a:r>
            <a:r>
              <a:rPr lang="en-US" altLang="zh-CN" sz="1950" dirty="0">
                <a:solidFill>
                  <a:srgbClr val="FF0000"/>
                </a:solidFill>
              </a:rPr>
              <a:t> &gt; j) &amp;&amp; (j &gt; k)</a:t>
            </a:r>
          </a:p>
          <a:p>
            <a:pPr>
              <a:lnSpc>
                <a:spcPct val="140000"/>
              </a:lnSpc>
            </a:pPr>
            <a:r>
              <a:rPr lang="en-US" altLang="zh-CN" sz="1950" b="1" dirty="0">
                <a:solidFill>
                  <a:srgbClr val="0000CC"/>
                </a:solidFill>
              </a:rPr>
              <a:t>2.Judgment ‘</a:t>
            </a:r>
            <a:r>
              <a:rPr lang="en-US" altLang="zh-CN" sz="1950" b="1" dirty="0" err="1">
                <a:solidFill>
                  <a:srgbClr val="0000CC"/>
                </a:solidFill>
              </a:rPr>
              <a:t>ch</a:t>
            </a:r>
            <a:r>
              <a:rPr lang="en-US" altLang="zh-CN" sz="1950" b="1" dirty="0">
                <a:solidFill>
                  <a:srgbClr val="0000CC"/>
                </a:solidFill>
              </a:rPr>
              <a:t>’ is an uppercase English letter</a:t>
            </a:r>
          </a:p>
          <a:p>
            <a:pPr>
              <a:lnSpc>
                <a:spcPct val="140000"/>
              </a:lnSpc>
            </a:pPr>
            <a:r>
              <a:rPr lang="en-US" altLang="zh-CN" sz="1950" dirty="0"/>
              <a:t>	'Z' &gt;= </a:t>
            </a:r>
            <a:r>
              <a:rPr lang="en-US" altLang="zh-CN" sz="1950" dirty="0" err="1"/>
              <a:t>ch</a:t>
            </a:r>
            <a:r>
              <a:rPr lang="en-US" altLang="zh-CN" sz="1950" dirty="0"/>
              <a:t> &gt;= 'A'  </a:t>
            </a:r>
            <a:r>
              <a:rPr lang="en-US" altLang="zh-CN" sz="1950" dirty="0">
                <a:solidFill>
                  <a:srgbClr val="FF0000"/>
                </a:solidFill>
              </a:rPr>
              <a:t>false</a:t>
            </a:r>
          </a:p>
          <a:p>
            <a:pPr>
              <a:lnSpc>
                <a:spcPct val="140000"/>
              </a:lnSpc>
            </a:pPr>
            <a:r>
              <a:rPr lang="en-US" altLang="zh-CN" sz="1950" dirty="0"/>
              <a:t>	(</a:t>
            </a:r>
            <a:r>
              <a:rPr lang="en-US" altLang="zh-CN" sz="1950" dirty="0" err="1"/>
              <a:t>ch</a:t>
            </a:r>
            <a:r>
              <a:rPr lang="en-US" altLang="zh-CN" sz="1950" dirty="0"/>
              <a:t> &gt;= 'A')  &amp;&amp;  (</a:t>
            </a:r>
            <a:r>
              <a:rPr lang="en-US" altLang="zh-CN" sz="1950" dirty="0" err="1"/>
              <a:t>ch</a:t>
            </a:r>
            <a:r>
              <a:rPr lang="en-US" altLang="zh-CN" sz="1950" dirty="0"/>
              <a:t> &lt;= 'Z')</a:t>
            </a:r>
          </a:p>
          <a:p>
            <a:pPr>
              <a:lnSpc>
                <a:spcPct val="140000"/>
              </a:lnSpc>
            </a:pPr>
            <a:r>
              <a:rPr lang="en-US" altLang="zh-CN" sz="1950" b="1" dirty="0">
                <a:solidFill>
                  <a:srgbClr val="0000CC"/>
                </a:solidFill>
              </a:rPr>
              <a:t>3.Judgment CH is a numeric character</a:t>
            </a:r>
          </a:p>
          <a:p>
            <a:pPr>
              <a:lnSpc>
                <a:spcPct val="140000"/>
              </a:lnSpc>
            </a:pPr>
            <a:r>
              <a:rPr lang="en-US" altLang="zh-CN" sz="1950" dirty="0"/>
              <a:t>	(</a:t>
            </a:r>
            <a:r>
              <a:rPr lang="en-US" altLang="zh-CN" sz="1950" dirty="0" err="1"/>
              <a:t>ch</a:t>
            </a:r>
            <a:r>
              <a:rPr lang="en-US" altLang="zh-CN" sz="1950" dirty="0"/>
              <a:t> &gt;= '0')  &amp;&amp;  (</a:t>
            </a:r>
            <a:r>
              <a:rPr lang="en-US" altLang="zh-CN" sz="1950" dirty="0" err="1"/>
              <a:t>ch</a:t>
            </a:r>
            <a:r>
              <a:rPr lang="en-US" altLang="zh-CN" sz="1950" dirty="0"/>
              <a:t> &lt;= '9’)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6736D0B6-6193-40D4-9952-F0C20539B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AE693-C2D8-4149-8E40-DBEEB1D5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412776"/>
            <a:ext cx="9410700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  <a:p>
            <a:pPr lvl="1" eaLnBrk="1" hangingPunct="1">
              <a:defRPr/>
            </a:pPr>
            <a:r>
              <a:rPr lang="en-US" altLang="zh-CN" dirty="0"/>
              <a:t>starts with the keyword if followed by an expression in parentheses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en-US" altLang="zh-CN" dirty="0"/>
          </a:p>
          <a:p>
            <a:pPr marL="603647" lvl="2" indent="0" eaLnBrk="1" hangingPunct="1">
              <a:buNone/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56D9B-E945-4E8B-975B-D6176CCD3BEF}"/>
              </a:ext>
            </a:extLst>
          </p:cNvPr>
          <p:cNvSpPr txBox="1"/>
          <p:nvPr/>
        </p:nvSpPr>
        <p:spPr>
          <a:xfrm>
            <a:off x="1847528" y="4055696"/>
            <a:ext cx="8534176" cy="77457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expression is true, then the statement following the if is executed. 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expression is untrue, then the statement following the if is not executed.</a:t>
            </a:r>
          </a:p>
        </p:txBody>
      </p:sp>
      <p:pic>
        <p:nvPicPr>
          <p:cNvPr id="27653" name="图片 1">
            <a:extLst>
              <a:ext uri="{FF2B5EF4-FFF2-40B4-BE49-F238E27FC236}">
                <a16:creationId xmlns:a16="http://schemas.microsoft.com/office/drawing/2014/main" id="{8F908C48-504A-40ED-ACAD-9CA70D6D5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9" y="2996953"/>
            <a:ext cx="655885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DD7250F3-D650-4AA4-8F3B-F3985E094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BAF09-7C17-4AB7-8DE6-F7D740002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412776"/>
            <a:ext cx="8915400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  <a:p>
            <a:pPr lvl="1" eaLnBrk="1" hangingPunct="1">
              <a:defRPr/>
            </a:pPr>
            <a:r>
              <a:rPr lang="en-US" altLang="zh-CN" dirty="0"/>
              <a:t>If you want to include more than a single statement to be executed when the condition is fulfilled, these statements shall be enclosed in braces ({}), forming a block: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marL="603647" lvl="2" indent="0" eaLnBrk="1" hangingPunct="1">
              <a:buNone/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48AB6-E6E3-45EF-B877-689A6F1D6D0B}"/>
              </a:ext>
            </a:extLst>
          </p:cNvPr>
          <p:cNvSpPr txBox="1"/>
          <p:nvPr/>
        </p:nvSpPr>
        <p:spPr>
          <a:xfrm>
            <a:off x="4072982" y="3794066"/>
            <a:ext cx="6624735" cy="146373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2400" dirty="0"/>
              <a:t>As usual, indentation and line breaks in the code have no effect, so the above code is equivalent to: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endParaRPr lang="en-US" altLang="zh-CN" sz="1625" dirty="0"/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endParaRPr lang="en-US" altLang="zh-CN" sz="1625" dirty="0"/>
          </a:p>
        </p:txBody>
      </p:sp>
      <p:pic>
        <p:nvPicPr>
          <p:cNvPr id="28677" name="图片 1">
            <a:extLst>
              <a:ext uri="{FF2B5EF4-FFF2-40B4-BE49-F238E27FC236}">
                <a16:creationId xmlns:a16="http://schemas.microsoft.com/office/drawing/2014/main" id="{F13F7F1E-2237-4F64-BE77-93C07539F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38" y="3904794"/>
            <a:ext cx="240439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图片 3">
            <a:extLst>
              <a:ext uri="{FF2B5EF4-FFF2-40B4-BE49-F238E27FC236}">
                <a16:creationId xmlns:a16="http://schemas.microsoft.com/office/drawing/2014/main" id="{86ED9878-1D58-4020-869B-1CF3AC9BA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51" y="4645126"/>
            <a:ext cx="5808247" cy="3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DF75C36B-58B0-4CB3-A409-399EAE15B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2411F-5C2F-42CA-B3E9-B83D91A7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422870"/>
            <a:ext cx="9410700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  <a:p>
            <a:pPr lvl="1" eaLnBrk="1" hangingPunct="1">
              <a:defRPr/>
            </a:pPr>
            <a:r>
              <a:rPr lang="en-US" altLang="zh-CN" dirty="0"/>
              <a:t>starts with the keyword if followed by an expression in parentheses</a:t>
            </a:r>
          </a:p>
          <a:p>
            <a:pPr marL="457200" lvl="1" indent="0" eaLnBrk="1" hangingPunct="1">
              <a:buNone/>
              <a:defRPr/>
            </a:pPr>
            <a:endParaRPr lang="en-US" altLang="zh-CN" sz="3600" dirty="0"/>
          </a:p>
          <a:p>
            <a:pPr marL="457200" lvl="1" indent="0" eaLnBrk="1" hangingPunct="1">
              <a:buNone/>
              <a:defRPr/>
            </a:pPr>
            <a:endParaRPr lang="en-US" altLang="zh-CN" sz="3600" dirty="0"/>
          </a:p>
          <a:p>
            <a:pPr lvl="1" eaLnBrk="1" hangingPunct="1">
              <a:defRPr/>
            </a:pPr>
            <a:r>
              <a:rPr lang="en-US" altLang="zh-CN" i="1" dirty="0">
                <a:solidFill>
                  <a:srgbClr val="FF0000"/>
                </a:solidFill>
              </a:rPr>
              <a:t>relational operator</a:t>
            </a:r>
          </a:p>
          <a:p>
            <a:pPr lvl="2"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8B4B0CDA-9EF8-4711-9573-CE14C933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4221088"/>
            <a:ext cx="6696744" cy="2132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图片 1">
            <a:extLst>
              <a:ext uri="{FF2B5EF4-FFF2-40B4-BE49-F238E27FC236}">
                <a16:creationId xmlns:a16="http://schemas.microsoft.com/office/drawing/2014/main" id="{28FBC67E-B5BF-4F69-899A-7E1023864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2564904"/>
            <a:ext cx="6593681" cy="64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E0E9FC48-5A3D-467D-A5B6-70DDF449C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C0222-DC04-4798-BA16-AB0173E7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1" y="1412777"/>
            <a:ext cx="7208937" cy="63202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30724" name="Text Box 36">
            <a:extLst>
              <a:ext uri="{FF2B5EF4-FFF2-40B4-BE49-F238E27FC236}">
                <a16:creationId xmlns:a16="http://schemas.microsoft.com/office/drawing/2014/main" id="{C33F3620-2647-45A7-B6E6-C90353F06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616" y="2420888"/>
            <a:ext cx="3041452" cy="2983408"/>
          </a:xfrm>
          <a:prstGeom prst="rect">
            <a:avLst/>
          </a:prstGeom>
          <a:solidFill>
            <a:srgbClr val="E5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69863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950" b="1" dirty="0">
                <a:cs typeface="Times New Roman" panose="02020603050405020304" pitchFamily="18" charset="0"/>
              </a:rPr>
              <a:t>step a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950" b="1" dirty="0">
                <a:cs typeface="Times New Roman" panose="02020603050405020304" pitchFamily="18" charset="0"/>
              </a:rPr>
              <a:t>if (</a:t>
            </a:r>
            <a:r>
              <a:rPr lang="en-US" altLang="zh-CN" sz="195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condition is true</a:t>
            </a:r>
            <a:r>
              <a:rPr lang="en-US" altLang="zh-CN" sz="1950" b="1" dirty="0"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950" b="1" dirty="0"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950" b="1" dirty="0"/>
              <a:t>	step m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950" b="1" dirty="0"/>
              <a:t>	step 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950" b="1" dirty="0"/>
              <a:t>  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950" b="1" dirty="0"/>
              <a:t>  step b</a:t>
            </a:r>
            <a:endParaRPr lang="zh-CN" altLang="en-US" sz="1625" b="1" dirty="0"/>
          </a:p>
        </p:txBody>
      </p:sp>
      <p:pic>
        <p:nvPicPr>
          <p:cNvPr id="30725" name="图片 1">
            <a:extLst>
              <a:ext uri="{FF2B5EF4-FFF2-40B4-BE49-F238E27FC236}">
                <a16:creationId xmlns:a16="http://schemas.microsoft.com/office/drawing/2014/main" id="{56756B0C-221A-41A4-B222-844D1E4AB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9" y="2547294"/>
            <a:ext cx="3289102" cy="273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标题 1">
            <a:extLst>
              <a:ext uri="{FF2B5EF4-FFF2-40B4-BE49-F238E27FC236}">
                <a16:creationId xmlns:a16="http://schemas.microsoft.com/office/drawing/2014/main" id="{7262A9E5-85D2-4A4B-819F-D13581735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3AD54-F242-4CC5-BD5F-17F587850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367" y="1399501"/>
            <a:ext cx="7208937" cy="63202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889D6756-7A20-4629-9651-682CF024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751" y="4098694"/>
            <a:ext cx="3772793" cy="60235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1752" name="文本框 8">
            <a:extLst>
              <a:ext uri="{FF2B5EF4-FFF2-40B4-BE49-F238E27FC236}">
                <a16:creationId xmlns:a16="http://schemas.microsoft.com/office/drawing/2014/main" id="{2DFEBA03-3724-41A4-876E-ABC366074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899" y="3368444"/>
            <a:ext cx="1697434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 dirty="0">
                <a:solidFill>
                  <a:srgbClr val="FF0000"/>
                </a:solidFill>
              </a:rPr>
              <a:t>Running Results</a:t>
            </a:r>
            <a:endParaRPr lang="zh-CN" altLang="en-US" sz="1625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D86D92-37C5-4AC3-926E-651CCF957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996" y="2276872"/>
            <a:ext cx="5753060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41A855C-B47F-442B-999E-2BFA8B2D2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A10D2-FFC4-4BC8-A66F-EC0DBEC4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412776"/>
            <a:ext cx="9433048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The 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if-else</a:t>
            </a:r>
            <a:r>
              <a:rPr lang="en-US" altLang="zh-CN" b="1" dirty="0"/>
              <a:t> statement</a:t>
            </a:r>
          </a:p>
          <a:p>
            <a:pPr lvl="1" eaLnBrk="1" hangingPunct="1">
              <a:defRPr/>
            </a:pPr>
            <a:r>
              <a:rPr lang="en-US" altLang="zh-CN" dirty="0"/>
              <a:t>With an if-else there is choice of executing one or other of two statements.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B17681-402C-4352-9374-EE42C15EA7D6}"/>
              </a:ext>
            </a:extLst>
          </p:cNvPr>
          <p:cNvSpPr/>
          <p:nvPr/>
        </p:nvSpPr>
        <p:spPr bwMode="auto">
          <a:xfrm>
            <a:off x="4698357" y="2809528"/>
            <a:ext cx="2321719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if </a:t>
            </a:r>
            <a:r>
              <a:rPr lang="zh-CN" altLang="en-US" sz="1625" dirty="0"/>
              <a:t> （</a:t>
            </a:r>
            <a:r>
              <a:rPr lang="en-US" altLang="zh-CN" sz="1625" dirty="0"/>
              <a:t>expression</a:t>
            </a:r>
            <a:r>
              <a:rPr lang="zh-CN" altLang="en-US" sz="1625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CC1F0F-55AA-46A1-AE15-95C250DF0568}"/>
              </a:ext>
            </a:extLst>
          </p:cNvPr>
          <p:cNvSpPr/>
          <p:nvPr/>
        </p:nvSpPr>
        <p:spPr bwMode="auto">
          <a:xfrm>
            <a:off x="4988571" y="3680173"/>
            <a:ext cx="1743869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F4DAC2-918E-4DB0-AB2B-F44364D37066}"/>
              </a:ext>
            </a:extLst>
          </p:cNvPr>
          <p:cNvSpPr/>
          <p:nvPr/>
        </p:nvSpPr>
        <p:spPr bwMode="auto">
          <a:xfrm>
            <a:off x="4988571" y="4434731"/>
            <a:ext cx="1743869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else</a:t>
            </a:r>
            <a:endParaRPr lang="zh-CN" altLang="en-US" sz="1625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3E9E49-F74B-4225-91EF-2DBD531C69A4}"/>
              </a:ext>
            </a:extLst>
          </p:cNvPr>
          <p:cNvSpPr/>
          <p:nvPr/>
        </p:nvSpPr>
        <p:spPr bwMode="auto">
          <a:xfrm>
            <a:off x="4988571" y="5073204"/>
            <a:ext cx="1743869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2</a:t>
            </a:r>
            <a:endParaRPr lang="zh-CN" altLang="en-US" sz="162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4073B9-2E6E-47CF-A962-6AE9144C1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754" y="3506046"/>
            <a:ext cx="1057672" cy="31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25" dirty="0"/>
              <a:t>false</a:t>
            </a:r>
            <a:endParaRPr lang="zh-CN" altLang="en-US" sz="1625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863BC1-BB95-4193-8712-D1D16063BF27}"/>
              </a:ext>
            </a:extLst>
          </p:cNvPr>
          <p:cNvSpPr/>
          <p:nvPr/>
        </p:nvSpPr>
        <p:spPr bwMode="auto">
          <a:xfrm>
            <a:off x="4988571" y="5709097"/>
            <a:ext cx="1743869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…</a:t>
            </a:r>
            <a:endParaRPr lang="zh-CN" altLang="en-US" sz="1625" dirty="0"/>
          </a:p>
        </p:txBody>
      </p:sp>
      <p:cxnSp>
        <p:nvCxnSpPr>
          <p:cNvPr id="32778" name="肘形连接符 40">
            <a:extLst>
              <a:ext uri="{FF2B5EF4-FFF2-40B4-BE49-F238E27FC236}">
                <a16:creationId xmlns:a16="http://schemas.microsoft.com/office/drawing/2014/main" id="{A09B0A38-231C-43FB-84FC-E172C82F37E0}"/>
              </a:ext>
            </a:extLst>
          </p:cNvPr>
          <p:cNvCxnSpPr>
            <a:cxnSpLocks noChangeShapeType="1"/>
            <a:stCxn id="4" idx="1"/>
            <a:endCxn id="6" idx="1"/>
          </p:cNvCxnSpPr>
          <p:nvPr/>
        </p:nvCxnSpPr>
        <p:spPr bwMode="auto">
          <a:xfrm rot="10800000" flipH="1" flipV="1">
            <a:off x="4698357" y="2984948"/>
            <a:ext cx="290214" cy="1625203"/>
          </a:xfrm>
          <a:prstGeom prst="bentConnector3">
            <a:avLst>
              <a:gd name="adj1" fmla="val -64000"/>
            </a:avLst>
          </a:prstGeom>
          <a:noFill/>
          <a:ln w="952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直接箭头连接符 42">
            <a:extLst>
              <a:ext uri="{FF2B5EF4-FFF2-40B4-BE49-F238E27FC236}">
                <a16:creationId xmlns:a16="http://schemas.microsoft.com/office/drawing/2014/main" id="{8CE5FE8C-BDEB-478A-8626-5E4ACCACBFA0}"/>
              </a:ext>
            </a:extLst>
          </p:cNvPr>
          <p:cNvCxnSpPr>
            <a:cxnSpLocks noChangeShapeType="1"/>
            <a:stCxn id="6" idx="2"/>
            <a:endCxn id="13" idx="0"/>
          </p:cNvCxnSpPr>
          <p:nvPr/>
        </p:nvCxnSpPr>
        <p:spPr bwMode="auto">
          <a:xfrm rot="5400000">
            <a:off x="5717333" y="4930032"/>
            <a:ext cx="287635" cy="1290"/>
          </a:xfrm>
          <a:prstGeom prst="straightConnector1">
            <a:avLst/>
          </a:prstGeom>
          <a:noFill/>
          <a:ln w="952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直接箭头连接符 44">
            <a:extLst>
              <a:ext uri="{FF2B5EF4-FFF2-40B4-BE49-F238E27FC236}">
                <a16:creationId xmlns:a16="http://schemas.microsoft.com/office/drawing/2014/main" id="{F1A5EE8F-8635-416F-8660-6C8D9E9BF47F}"/>
              </a:ext>
            </a:extLst>
          </p:cNvPr>
          <p:cNvCxnSpPr>
            <a:cxnSpLocks noChangeShapeType="1"/>
            <a:stCxn id="13" idx="2"/>
            <a:endCxn id="26" idx="0"/>
          </p:cNvCxnSpPr>
          <p:nvPr/>
        </p:nvCxnSpPr>
        <p:spPr bwMode="auto">
          <a:xfrm rot="5400000">
            <a:off x="5718622" y="5567214"/>
            <a:ext cx="285056" cy="1290"/>
          </a:xfrm>
          <a:prstGeom prst="straightConnector1">
            <a:avLst/>
          </a:prstGeom>
          <a:noFill/>
          <a:ln w="952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直接箭头连接符 38">
            <a:extLst>
              <a:ext uri="{FF2B5EF4-FFF2-40B4-BE49-F238E27FC236}">
                <a16:creationId xmlns:a16="http://schemas.microsoft.com/office/drawing/2014/main" id="{362F85BE-1ED7-49F8-B2B6-E1CA6D90F70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599958" y="3419627"/>
            <a:ext cx="519807" cy="1289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23">
            <a:extLst>
              <a:ext uri="{FF2B5EF4-FFF2-40B4-BE49-F238E27FC236}">
                <a16:creationId xmlns:a16="http://schemas.microsoft.com/office/drawing/2014/main" id="{FF15EF00-E555-4F6A-8179-2F3F2CE18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462" y="3273874"/>
            <a:ext cx="865485" cy="31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25">
                <a:solidFill>
                  <a:srgbClr val="FF0000"/>
                </a:solidFill>
              </a:rPr>
              <a:t>true</a:t>
            </a:r>
            <a:endParaRPr lang="zh-CN" altLang="en-US" sz="1625">
              <a:solidFill>
                <a:srgbClr val="FF0000"/>
              </a:solidFill>
            </a:endParaRPr>
          </a:p>
        </p:txBody>
      </p:sp>
      <p:cxnSp>
        <p:nvCxnSpPr>
          <p:cNvPr id="32783" name="肘形连接符 27">
            <a:extLst>
              <a:ext uri="{FF2B5EF4-FFF2-40B4-BE49-F238E27FC236}">
                <a16:creationId xmlns:a16="http://schemas.microsoft.com/office/drawing/2014/main" id="{287E3919-6708-41B8-A13D-A623092A11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2439" y="3855592"/>
            <a:ext cx="1290" cy="2028924"/>
          </a:xfrm>
          <a:prstGeom prst="bentConnector3">
            <a:avLst>
              <a:gd name="adj1" fmla="val 14395468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BA8F296-7D2B-439C-8CAF-2A8F9776C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E3847AF-E3D3-4975-8AEB-298E6EBEA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2" y="1427000"/>
            <a:ext cx="9777536" cy="3456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Relational Operators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Logical Operators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Selection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Iteration</a:t>
            </a:r>
          </a:p>
        </p:txBody>
      </p:sp>
    </p:spTree>
  </p:cSld>
  <p:clrMapOvr>
    <a:masterClrMapping/>
  </p:clrMapOvr>
  <p:transition>
    <p:newsfla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B0B902F4-1BC2-4380-BB1A-D10BBF231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710C8-E2AD-4D60-9325-0B099DA99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1412776"/>
            <a:ext cx="9505056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if-else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  <a:p>
            <a:pPr lvl="1" eaLnBrk="1" hangingPunct="1">
              <a:defRPr/>
            </a:pPr>
            <a:r>
              <a:rPr lang="en-US" altLang="zh-CN" dirty="0"/>
              <a:t>Selection statements with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en-US" altLang="zh-CN" dirty="0"/>
              <a:t> can also specify what happens when the condition is not fulfilled, by using the </a:t>
            </a:r>
            <a:r>
              <a:rPr lang="en-US" altLang="zh-CN" b="1" dirty="0">
                <a:solidFill>
                  <a:srgbClr val="FF0000"/>
                </a:solidFill>
              </a:rPr>
              <a:t>else</a:t>
            </a:r>
            <a:r>
              <a:rPr lang="en-US" altLang="zh-CN" dirty="0"/>
              <a:t> keyword to introduce an alternative statement. Its syntax is:</a:t>
            </a:r>
          </a:p>
          <a:p>
            <a:pPr marL="457200" lvl="1" indent="457200" eaLnBrk="1" hangingPunct="1">
              <a:buNone/>
              <a:defRPr/>
            </a:pPr>
            <a:endParaRPr lang="en-US" altLang="zh-CN" sz="4000" dirty="0"/>
          </a:p>
          <a:p>
            <a:pPr marL="792000" lvl="1" indent="0" eaLnBrk="1" hangingPunct="1">
              <a:buNone/>
              <a:defRPr/>
            </a:pPr>
            <a:r>
              <a:rPr lang="en-US" altLang="zh-CN" dirty="0"/>
              <a:t>where statement1 is executed in case condition is true, and in case it is not, statement2 is executed.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marL="603647" lvl="2" indent="0" eaLnBrk="1" hangingPunct="1">
              <a:buNone/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33796" name="图片 1">
            <a:extLst>
              <a:ext uri="{FF2B5EF4-FFF2-40B4-BE49-F238E27FC236}">
                <a16:creationId xmlns:a16="http://schemas.microsoft.com/office/drawing/2014/main" id="{76A27586-1BA4-4BD7-BCF3-71143589F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733" y="2996952"/>
            <a:ext cx="5936534" cy="50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5C7D157-91E1-4807-A2F3-F88385E57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8C30E-82B8-49AC-A9A4-59A07944A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541" y="1412777"/>
            <a:ext cx="7208937" cy="63202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if-else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96278BFD-CAE7-412E-BEFF-F6455F158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8" y="2531225"/>
            <a:ext cx="2707382" cy="3477419"/>
          </a:xfrm>
          <a:prstGeom prst="rect">
            <a:avLst/>
          </a:prstGeom>
          <a:solidFill>
            <a:srgbClr val="E5FF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indent="55563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69863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788" b="1" dirty="0">
                <a:cs typeface="Times New Roman" panose="02020603050405020304" pitchFamily="18" charset="0"/>
              </a:rPr>
              <a:t>Step a</a:t>
            </a:r>
          </a:p>
          <a:p>
            <a:pPr lvl="1">
              <a:lnSpc>
                <a:spcPct val="85000"/>
              </a:lnSpc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788" b="1" dirty="0">
                <a:cs typeface="Times New Roman" panose="02020603050405020304" pitchFamily="18" charset="0"/>
              </a:rPr>
              <a:t>if (</a:t>
            </a:r>
            <a:r>
              <a:rPr lang="en-US" altLang="zh-CN" sz="1788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condition is true</a:t>
            </a:r>
            <a:r>
              <a:rPr lang="en-US" altLang="zh-CN" sz="1788" b="1" dirty="0"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8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788" b="1" dirty="0"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788" b="1" dirty="0"/>
              <a:t>	Step m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788" b="1" dirty="0"/>
              <a:t>	Step 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788" b="1" dirty="0"/>
              <a:t>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788" b="1" dirty="0"/>
              <a:t>  else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788" b="1" dirty="0"/>
              <a:t> 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788" b="1" dirty="0"/>
              <a:t>	Step x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788" b="1" dirty="0"/>
              <a:t>	Step y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788" b="1" dirty="0"/>
              <a:t> 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788" b="1" dirty="0"/>
              <a:t>  Step z</a:t>
            </a:r>
            <a:endParaRPr lang="zh-CN" altLang="en-US" sz="1788" b="1" dirty="0"/>
          </a:p>
        </p:txBody>
      </p:sp>
      <p:pic>
        <p:nvPicPr>
          <p:cNvPr id="34821" name="图片 9">
            <a:extLst>
              <a:ext uri="{FF2B5EF4-FFF2-40B4-BE49-F238E27FC236}">
                <a16:creationId xmlns:a16="http://schemas.microsoft.com/office/drawing/2014/main" id="{59CE65F0-3FEF-4DF2-954B-0BEDCFE91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64" y="2649890"/>
            <a:ext cx="3325217" cy="31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D2AB48B0-35BD-42E9-9934-E9BEFF8B0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2F10D-6CEC-4392-A0EA-F7225226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436512"/>
            <a:ext cx="8915400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if-else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  <a:p>
            <a:pPr marL="0" indent="0" eaLnBrk="1" hangingPunct="1"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This prints x is 100, if indeed x has a value of 100; but if it does not, and only if it does not, it prints x is not 100 instead.</a:t>
            </a:r>
          </a:p>
          <a:p>
            <a:pPr marL="603647" lvl="2" indent="0" eaLnBrk="1" hangingPunct="1">
              <a:buNone/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35844" name="图片 1">
            <a:extLst>
              <a:ext uri="{FF2B5EF4-FFF2-40B4-BE49-F238E27FC236}">
                <a16:creationId xmlns:a16="http://schemas.microsoft.com/office/drawing/2014/main" id="{34236A69-7A3B-4F6E-8A5E-BB9A5FE12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060848"/>
            <a:ext cx="3139480" cy="111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6288E928-EC68-4D93-9013-07A7155B3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A18B2-73BC-4484-8AA8-227B5A72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422870"/>
            <a:ext cx="9433048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if-else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  <a:p>
            <a:pPr marL="0" indent="0" eaLnBrk="1" hangingPunct="1"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defRPr/>
            </a:pPr>
            <a:r>
              <a:rPr lang="en-US" altLang="zh-CN" sz="2000" dirty="0"/>
              <a:t>Several if + else structures can be concatenated with the intention of checking a range of values. For example:</a:t>
            </a:r>
          </a:p>
          <a:p>
            <a:pPr lvl="1" eaLnBrk="1" hangingPunct="1">
              <a:defRPr/>
            </a:pPr>
            <a:r>
              <a:rPr lang="en-US" altLang="zh-CN" sz="2000" dirty="0"/>
              <a:t>This prints whether x is positive, negative, or zero by concatenating two if-else structures. </a:t>
            </a:r>
          </a:p>
          <a:p>
            <a:pPr lvl="1" eaLnBrk="1" hangingPunct="1">
              <a:defRPr/>
            </a:pPr>
            <a:r>
              <a:rPr lang="en-US" altLang="zh-CN" sz="2000" dirty="0"/>
              <a:t>Again, it would have also been possible to execute more than a single statement per case by grouping them into blocks enclosed in braces: {}.</a:t>
            </a:r>
          </a:p>
          <a:p>
            <a:pPr marL="603647" lvl="2" indent="0" eaLnBrk="1" hangingPunct="1">
              <a:buNone/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36868" name="图片 1">
            <a:extLst>
              <a:ext uri="{FF2B5EF4-FFF2-40B4-BE49-F238E27FC236}">
                <a16:creationId xmlns:a16="http://schemas.microsoft.com/office/drawing/2014/main" id="{711584EA-1E35-497C-81BF-D231597A8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2204864"/>
            <a:ext cx="321528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F7EAE4-2A9E-48B5-BE7D-E3B75673B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1" y="2356098"/>
            <a:ext cx="5553075" cy="3009900"/>
          </a:xfrm>
          <a:prstGeom prst="rect">
            <a:avLst/>
          </a:prstGeom>
        </p:spPr>
      </p:pic>
      <p:sp>
        <p:nvSpPr>
          <p:cNvPr id="37891" name="标题 1">
            <a:extLst>
              <a:ext uri="{FF2B5EF4-FFF2-40B4-BE49-F238E27FC236}">
                <a16:creationId xmlns:a16="http://schemas.microsoft.com/office/drawing/2014/main" id="{6BF52517-2855-4C7B-A867-D16DBB616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37892" name="内容占位符 2">
            <a:extLst>
              <a:ext uri="{FF2B5EF4-FFF2-40B4-BE49-F238E27FC236}">
                <a16:creationId xmlns:a16="http://schemas.microsoft.com/office/drawing/2014/main" id="{EBD3AB75-79A3-4D8E-90AA-CB1EEB16F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5480" y="1407670"/>
            <a:ext cx="7208936" cy="508198"/>
          </a:xfrm>
        </p:spPr>
        <p:txBody>
          <a:bodyPr/>
          <a:lstStyle/>
          <a:p>
            <a:pPr eaLnBrk="1" hangingPunct="1"/>
            <a:r>
              <a:rPr lang="en-US" altLang="zh-CN" dirty="0"/>
              <a:t>Program Example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83F868-D02F-48DF-92B0-DC12CD7E7A3E}"/>
              </a:ext>
            </a:extLst>
          </p:cNvPr>
          <p:cNvSpPr/>
          <p:nvPr/>
        </p:nvSpPr>
        <p:spPr bwMode="auto">
          <a:xfrm>
            <a:off x="7320136" y="2865078"/>
            <a:ext cx="3600400" cy="99597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value of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account_balance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less than 0,line 16 is executed; 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the line 19 is executed.</a:t>
            </a:r>
          </a:p>
        </p:txBody>
      </p:sp>
      <p:cxnSp>
        <p:nvCxnSpPr>
          <p:cNvPr id="37895" name="直接箭头连接符 8">
            <a:extLst>
              <a:ext uri="{FF2B5EF4-FFF2-40B4-BE49-F238E27FC236}">
                <a16:creationId xmlns:a16="http://schemas.microsoft.com/office/drawing/2014/main" id="{C21BC907-24A2-4B2C-A3E4-62F7DD8B12E3}"/>
              </a:ext>
            </a:extLst>
          </p:cNvPr>
          <p:cNvCxnSpPr>
            <a:cxnSpLocks noChangeShapeType="1"/>
            <a:stCxn id="7" idx="1"/>
          </p:cNvCxnSpPr>
          <p:nvPr/>
        </p:nvCxnSpPr>
        <p:spPr bwMode="auto">
          <a:xfrm flipH="1">
            <a:off x="5375920" y="3363064"/>
            <a:ext cx="1944216" cy="78601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BB7F4D1-44CD-42BF-B975-DD700BDC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22" y="1632098"/>
            <a:ext cx="5629275" cy="4524375"/>
          </a:xfrm>
          <a:prstGeom prst="rect">
            <a:avLst/>
          </a:prstGeom>
        </p:spPr>
      </p:pic>
      <p:sp>
        <p:nvSpPr>
          <p:cNvPr id="38915" name="标题 1">
            <a:extLst>
              <a:ext uri="{FF2B5EF4-FFF2-40B4-BE49-F238E27FC236}">
                <a16:creationId xmlns:a16="http://schemas.microsoft.com/office/drawing/2014/main" id="{8FBEAB0B-D333-4A75-9363-1820B6B0C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26628" name="内容占位符 2">
            <a:extLst>
              <a:ext uri="{FF2B5EF4-FFF2-40B4-BE49-F238E27FC236}">
                <a16:creationId xmlns:a16="http://schemas.microsoft.com/office/drawing/2014/main" id="{CDD96DC8-75A2-4870-B567-4450E6789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68306" y="1839536"/>
            <a:ext cx="4115891" cy="1265859"/>
          </a:xfrm>
          <a:solidFill>
            <a:schemeClr val="accent2">
              <a:lumMod val="40000"/>
              <a:lumOff val="60000"/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Compound statements</a:t>
            </a:r>
            <a:r>
              <a:rPr lang="zh-CN" altLang="en-US" sz="2000" dirty="0"/>
              <a:t>：</a:t>
            </a:r>
            <a:r>
              <a:rPr lang="en-US" altLang="zh-CN" sz="2000" dirty="0"/>
              <a:t>A compound statement is one or more statements enclosed in braces { and }.</a:t>
            </a:r>
            <a:endParaRPr lang="zh-CN" altLang="en-US" sz="1625" dirty="0"/>
          </a:p>
        </p:txBody>
      </p:sp>
      <p:cxnSp>
        <p:nvCxnSpPr>
          <p:cNvPr id="38918" name="直接箭头连接符 6">
            <a:extLst>
              <a:ext uri="{FF2B5EF4-FFF2-40B4-BE49-F238E27FC236}">
                <a16:creationId xmlns:a16="http://schemas.microsoft.com/office/drawing/2014/main" id="{19BB272A-FC3C-45D1-A5EE-07EE46156AEE}"/>
              </a:ext>
            </a:extLst>
          </p:cNvPr>
          <p:cNvCxnSpPr>
            <a:cxnSpLocks noChangeShapeType="1"/>
            <a:stCxn id="6" idx="1"/>
          </p:cNvCxnSpPr>
          <p:nvPr/>
        </p:nvCxnSpPr>
        <p:spPr bwMode="auto">
          <a:xfrm flipH="1">
            <a:off x="6312024" y="5555543"/>
            <a:ext cx="767416" cy="0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4FA8AF0-076D-4288-A9F9-017218E9A8DC}"/>
              </a:ext>
            </a:extLst>
          </p:cNvPr>
          <p:cNvSpPr/>
          <p:nvPr/>
        </p:nvSpPr>
        <p:spPr bwMode="auto">
          <a:xfrm>
            <a:off x="6911580" y="3726779"/>
            <a:ext cx="3864940" cy="1043850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zh-CN" altLang="en-US" sz="1625">
              <a:solidFill>
                <a:schemeClr val="tx1"/>
              </a:solidFill>
            </a:endParaRPr>
          </a:p>
        </p:txBody>
      </p:sp>
      <p:pic>
        <p:nvPicPr>
          <p:cNvPr id="38921" name="Picture 3">
            <a:extLst>
              <a:ext uri="{FF2B5EF4-FFF2-40B4-BE49-F238E27FC236}">
                <a16:creationId xmlns:a16="http://schemas.microsoft.com/office/drawing/2014/main" id="{A99B0052-3648-4D94-BF18-23B4FAB72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389" y="3834762"/>
            <a:ext cx="3598426" cy="84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DF5FAF-E88E-4276-8BEF-BF482F6F940E}"/>
              </a:ext>
            </a:extLst>
          </p:cNvPr>
          <p:cNvSpPr/>
          <p:nvPr/>
        </p:nvSpPr>
        <p:spPr bwMode="auto">
          <a:xfrm>
            <a:off x="7079441" y="5099732"/>
            <a:ext cx="3872879" cy="91162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statements within a compound statement are usually indented for appearance purposes.</a:t>
            </a:r>
          </a:p>
        </p:txBody>
      </p:sp>
      <p:sp>
        <p:nvSpPr>
          <p:cNvPr id="38923" name="文本框 10">
            <a:extLst>
              <a:ext uri="{FF2B5EF4-FFF2-40B4-BE49-F238E27FC236}">
                <a16:creationId xmlns:a16="http://schemas.microsoft.com/office/drawing/2014/main" id="{DF2C3BF7-3532-48AC-B19A-B8E53C2D5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275" y="3284985"/>
            <a:ext cx="1697434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 dirty="0">
                <a:solidFill>
                  <a:srgbClr val="FF0000"/>
                </a:solidFill>
              </a:rPr>
              <a:t>Running Results</a:t>
            </a:r>
            <a:endParaRPr lang="zh-CN" altLang="en-US" sz="162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A15C7AE4-0D3A-4692-A972-43775717A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586A2-8895-481D-85E2-0B59D207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412776"/>
            <a:ext cx="8915400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</a:t>
            </a:r>
            <a:r>
              <a:rPr lang="en-US" altLang="zh-CN" b="1" dirty="0"/>
              <a:t> statements</a:t>
            </a:r>
          </a:p>
          <a:p>
            <a:pPr lvl="1" eaLnBrk="1" hangingPunct="1">
              <a:defRPr/>
            </a:pPr>
            <a:r>
              <a:rPr lang="en-US" altLang="zh-CN" dirty="0"/>
              <a:t>When an if statement occurs within another if statement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EC926216-1D12-446A-B0B7-EAA73CFCC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3" y="4705947"/>
            <a:ext cx="4320977" cy="870645"/>
          </a:xfrm>
          <a:prstGeom prst="rect">
            <a:avLst/>
          </a:prstGeom>
          <a:noFill/>
          <a:ln w="9525">
            <a:solidFill>
              <a:schemeClr val="bg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1747" name="Picture 3">
            <a:extLst>
              <a:ext uri="{FF2B5EF4-FFF2-40B4-BE49-F238E27FC236}">
                <a16:creationId xmlns:a16="http://schemas.microsoft.com/office/drawing/2014/main" id="{8331371E-8412-4D96-83A7-1205443BB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1520" y="2886010"/>
            <a:ext cx="3750866" cy="638472"/>
          </a:xfrm>
          <a:prstGeom prst="rect">
            <a:avLst/>
          </a:prstGeom>
          <a:noFill/>
          <a:ln w="9525">
            <a:solidFill>
              <a:schemeClr val="bg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上下箭头 5">
            <a:extLst>
              <a:ext uri="{FF2B5EF4-FFF2-40B4-BE49-F238E27FC236}">
                <a16:creationId xmlns:a16="http://schemas.microsoft.com/office/drawing/2014/main" id="{472EBFFD-1F01-4207-91AA-BA3841E3EC0F}"/>
              </a:ext>
            </a:extLst>
          </p:cNvPr>
          <p:cNvSpPr/>
          <p:nvPr/>
        </p:nvSpPr>
        <p:spPr bwMode="auto">
          <a:xfrm>
            <a:off x="5640253" y="3588963"/>
            <a:ext cx="393403" cy="988020"/>
          </a:xfrm>
          <a:prstGeom prst="upDownArrow">
            <a:avLst/>
          </a:prstGeom>
          <a:solidFill>
            <a:schemeClr val="bg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73277" tIns="36639" rIns="73277" bIns="36639"/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zh-CN" altLang="en-US" sz="1625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1">
            <a:extLst>
              <a:ext uri="{FF2B5EF4-FFF2-40B4-BE49-F238E27FC236}">
                <a16:creationId xmlns:a16="http://schemas.microsoft.com/office/drawing/2014/main" id="{777B31EA-8135-4F9B-A494-FC151325D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880" y="2852936"/>
            <a:ext cx="5256584" cy="301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标题 1">
            <a:extLst>
              <a:ext uri="{FF2B5EF4-FFF2-40B4-BE49-F238E27FC236}">
                <a16:creationId xmlns:a16="http://schemas.microsoft.com/office/drawing/2014/main" id="{81E6D61A-B7B9-4F35-81CF-6C51F9320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40964" name="内容占位符 2">
            <a:extLst>
              <a:ext uri="{FF2B5EF4-FFF2-40B4-BE49-F238E27FC236}">
                <a16:creationId xmlns:a16="http://schemas.microsoft.com/office/drawing/2014/main" id="{9D99C55C-B511-4137-8F8C-89F8F398E1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2" y="1446240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switch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statement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/>
              <a:t>equivalent to a series of if-else statements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/>
              <a:t>keyword : switch,  case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标题 1">
            <a:extLst>
              <a:ext uri="{FF2B5EF4-FFF2-40B4-BE49-F238E27FC236}">
                <a16:creationId xmlns:a16="http://schemas.microsoft.com/office/drawing/2014/main" id="{1939CDD4-2E37-423F-9B1E-B6BA630A0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F2F97F9-8A1B-4C1F-8D41-F3AB57A012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7751" y="1391830"/>
            <a:ext cx="4796160" cy="761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Switch </a:t>
            </a:r>
            <a:r>
              <a:rPr lang="zh-CN" altLang="en-US" dirty="0"/>
              <a:t> </a:t>
            </a:r>
            <a:r>
              <a:rPr lang="en-US" altLang="zh-CN" dirty="0"/>
              <a:t>statement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0B6F1D-644A-43AE-A139-A2569FFA7895}"/>
              </a:ext>
            </a:extLst>
          </p:cNvPr>
          <p:cNvSpPr/>
          <p:nvPr/>
        </p:nvSpPr>
        <p:spPr bwMode="auto">
          <a:xfrm>
            <a:off x="1559497" y="2420888"/>
            <a:ext cx="3053061" cy="4617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 anchor="ctr" anchorCtr="0"/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“op” must be of type char or int.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D9B1A3-6756-4A1A-9391-C0A49B0DEAA2}"/>
              </a:ext>
            </a:extLst>
          </p:cNvPr>
          <p:cNvSpPr/>
          <p:nvPr/>
        </p:nvSpPr>
        <p:spPr bwMode="auto">
          <a:xfrm>
            <a:off x="1327996" y="3467598"/>
            <a:ext cx="3903908" cy="204963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“ op”  is compared with each “case” value in turn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 following “case” will be executed if matched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“break” statement terminates the switch statement.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50F127-31B4-4376-AB6C-5933BAC34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73" y="2132856"/>
            <a:ext cx="5479466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1">
            <a:extLst>
              <a:ext uri="{FF2B5EF4-FFF2-40B4-BE49-F238E27FC236}">
                <a16:creationId xmlns:a16="http://schemas.microsoft.com/office/drawing/2014/main" id="{B78A64A1-CE42-4FE4-A4F6-D0AB6A21FF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56064" y="1760266"/>
            <a:ext cx="4752528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标题 1">
            <a:extLst>
              <a:ext uri="{FF2B5EF4-FFF2-40B4-BE49-F238E27FC236}">
                <a16:creationId xmlns:a16="http://schemas.microsoft.com/office/drawing/2014/main" id="{F0EA6CDD-4CB5-49F7-8E1D-98D54CB5C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8A2BBA22-7D01-4124-A146-898789D753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7386" y="1379279"/>
            <a:ext cx="4796160" cy="761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Switch </a:t>
            </a:r>
            <a:r>
              <a:rPr lang="zh-CN" altLang="en-US" dirty="0"/>
              <a:t> </a:t>
            </a:r>
            <a:r>
              <a:rPr lang="en-US" altLang="zh-CN" dirty="0"/>
              <a:t>statement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4899B84-75C9-4337-879D-2110B11D4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718" y="5387307"/>
            <a:ext cx="870644" cy="233461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277" tIns="36639" rIns="73277" bIns="36639"/>
          <a:lstStyle>
            <a:lvl1pPr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625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4C5103-F057-4AF6-AC0C-E751AA20E624}"/>
              </a:ext>
            </a:extLst>
          </p:cNvPr>
          <p:cNvSpPr/>
          <p:nvPr/>
        </p:nvSpPr>
        <p:spPr bwMode="auto">
          <a:xfrm>
            <a:off x="1271464" y="3429000"/>
            <a:ext cx="3296605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If no case matches the value of “OP”, the default case is executed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zh-CN" altLang="en-US" sz="1625" dirty="0"/>
          </a:p>
        </p:txBody>
      </p:sp>
      <p:cxnSp>
        <p:nvCxnSpPr>
          <p:cNvPr id="45063" name="直接连接符 8">
            <a:extLst>
              <a:ext uri="{FF2B5EF4-FFF2-40B4-BE49-F238E27FC236}">
                <a16:creationId xmlns:a16="http://schemas.microsoft.com/office/drawing/2014/main" id="{9B4D9F6A-9F78-4016-A3E7-47FF320EDAAA}"/>
              </a:ext>
            </a:extLst>
          </p:cNvPr>
          <p:cNvCxnSpPr>
            <a:cxnSpLocks noChangeShapeType="1"/>
            <a:endCxn id="6" idx="0"/>
          </p:cNvCxnSpPr>
          <p:nvPr/>
        </p:nvCxnSpPr>
        <p:spPr bwMode="auto">
          <a:xfrm>
            <a:off x="5269633" y="4618560"/>
            <a:ext cx="552053" cy="768747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111E0AD-B46A-42B3-B787-FEDE06783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FC0CBFA1-D0AB-4DDA-B8FB-F259A0389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1464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Sequence program construct</a:t>
            </a:r>
          </a:p>
          <a:p>
            <a:pPr lvl="1" eaLnBrk="1" hangingPunct="1"/>
            <a:r>
              <a:rPr lang="en-US" altLang="zh-CN" sz="2000" dirty="0"/>
              <a:t>Top-to-bottom: execute one statement after the other</a:t>
            </a:r>
          </a:p>
          <a:p>
            <a:pPr lvl="1" eaLnBrk="1" hangingPunct="1"/>
            <a:r>
              <a:rPr lang="en-US" altLang="zh-CN" sz="2000" dirty="0"/>
              <a:t>Only the simplest of problems can be solved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FE18F0-D5DC-4C98-88A3-412F4FD6CC7A}"/>
              </a:ext>
            </a:extLst>
          </p:cNvPr>
          <p:cNvSpPr/>
          <p:nvPr/>
        </p:nvSpPr>
        <p:spPr bwMode="auto">
          <a:xfrm>
            <a:off x="4079776" y="2950958"/>
            <a:ext cx="1288554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 </a:t>
            </a:r>
            <a:r>
              <a:rPr lang="en-US" altLang="zh-CN" sz="1625" i="1" dirty="0">
                <a:solidFill>
                  <a:schemeClr val="tx1"/>
                </a:solidFill>
              </a:rPr>
              <a:t>1</a:t>
            </a:r>
            <a:endParaRPr lang="zh-CN" altLang="en-US" sz="1625" i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1AEB60-AB4F-4353-A009-C14CF0AB5250}"/>
              </a:ext>
            </a:extLst>
          </p:cNvPr>
          <p:cNvSpPr/>
          <p:nvPr/>
        </p:nvSpPr>
        <p:spPr bwMode="auto">
          <a:xfrm>
            <a:off x="4079776" y="4094680"/>
            <a:ext cx="1288554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 </a:t>
            </a:r>
            <a:r>
              <a:rPr lang="en-US" altLang="zh-CN" sz="1625" i="1" dirty="0" err="1"/>
              <a:t>i</a:t>
            </a:r>
            <a:endParaRPr lang="zh-CN" altLang="en-US" sz="1625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3A8B4A-A858-4882-8909-499187F792CB}"/>
              </a:ext>
            </a:extLst>
          </p:cNvPr>
          <p:cNvSpPr/>
          <p:nvPr/>
        </p:nvSpPr>
        <p:spPr bwMode="auto">
          <a:xfrm>
            <a:off x="4082356" y="4666541"/>
            <a:ext cx="1285975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2DE4C7-E29F-4877-87DC-7499F393DB37}"/>
              </a:ext>
            </a:extLst>
          </p:cNvPr>
          <p:cNvSpPr/>
          <p:nvPr/>
        </p:nvSpPr>
        <p:spPr bwMode="auto">
          <a:xfrm>
            <a:off x="4079776" y="5238402"/>
            <a:ext cx="1288554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 </a:t>
            </a:r>
            <a:r>
              <a:rPr lang="en-US" altLang="zh-CN" sz="1625" i="1" dirty="0"/>
              <a:t>n</a:t>
            </a:r>
            <a:endParaRPr lang="zh-CN" altLang="en-US" sz="1625" i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F48D7A-F0A0-40A8-B6AF-12A13D423B51}"/>
              </a:ext>
            </a:extLst>
          </p:cNvPr>
          <p:cNvSpPr/>
          <p:nvPr/>
        </p:nvSpPr>
        <p:spPr bwMode="auto">
          <a:xfrm>
            <a:off x="6273975" y="3862508"/>
            <a:ext cx="2147589" cy="464344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73277" tIns="36639" rIns="73277" bIns="36639" anchor="ctr" anchorCtr="0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construct</a:t>
            </a:r>
          </a:p>
        </p:txBody>
      </p:sp>
      <p:cxnSp>
        <p:nvCxnSpPr>
          <p:cNvPr id="19465" name="直接箭头连接符 8">
            <a:extLst>
              <a:ext uri="{FF2B5EF4-FFF2-40B4-BE49-F238E27FC236}">
                <a16:creationId xmlns:a16="http://schemas.microsoft.com/office/drawing/2014/main" id="{2626CE44-2C7E-4F85-801C-A89986807CFC}"/>
              </a:ext>
            </a:extLst>
          </p:cNvPr>
          <p:cNvCxnSpPr>
            <a:cxnSpLocks noChangeShapeType="1"/>
            <a:stCxn id="13" idx="2"/>
            <a:endCxn id="5" idx="0"/>
          </p:cNvCxnSpPr>
          <p:nvPr/>
        </p:nvCxnSpPr>
        <p:spPr bwMode="auto">
          <a:xfrm flipH="1">
            <a:off x="4724054" y="3873658"/>
            <a:ext cx="645" cy="221023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直接箭头连接符 9">
            <a:extLst>
              <a:ext uri="{FF2B5EF4-FFF2-40B4-BE49-F238E27FC236}">
                <a16:creationId xmlns:a16="http://schemas.microsoft.com/office/drawing/2014/main" id="{48A2995E-2F5B-4326-92D9-B89010643A7B}"/>
              </a:ext>
            </a:extLst>
          </p:cNvPr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4724053" y="4445519"/>
            <a:ext cx="1290" cy="221023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直接箭头连接符 10">
            <a:extLst>
              <a:ext uri="{FF2B5EF4-FFF2-40B4-BE49-F238E27FC236}">
                <a16:creationId xmlns:a16="http://schemas.microsoft.com/office/drawing/2014/main" id="{78F9E488-61DF-44D8-A677-474DF73D8EF2}"/>
              </a:ext>
            </a:extLst>
          </p:cNvPr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4724053" y="5017380"/>
            <a:ext cx="1290" cy="221023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29AF997-AF38-4C54-ABFB-3EA7B2F47BE6}"/>
              </a:ext>
            </a:extLst>
          </p:cNvPr>
          <p:cNvSpPr/>
          <p:nvPr/>
        </p:nvSpPr>
        <p:spPr bwMode="auto">
          <a:xfrm>
            <a:off x="4081066" y="3522819"/>
            <a:ext cx="1287264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…</a:t>
            </a:r>
            <a:endParaRPr lang="zh-CN" altLang="en-US" sz="1625" dirty="0"/>
          </a:p>
        </p:txBody>
      </p:sp>
      <p:cxnSp>
        <p:nvCxnSpPr>
          <p:cNvPr id="19469" name="直接箭头连接符 13">
            <a:extLst>
              <a:ext uri="{FF2B5EF4-FFF2-40B4-BE49-F238E27FC236}">
                <a16:creationId xmlns:a16="http://schemas.microsoft.com/office/drawing/2014/main" id="{454F89EA-2612-42C9-B352-2F48CEEA01A2}"/>
              </a:ext>
            </a:extLst>
          </p:cNvPr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4724054" y="3301797"/>
            <a:ext cx="645" cy="221023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标题 1">
            <a:extLst>
              <a:ext uri="{FF2B5EF4-FFF2-40B4-BE49-F238E27FC236}">
                <a16:creationId xmlns:a16="http://schemas.microsoft.com/office/drawing/2014/main" id="{EB21B230-0500-48F0-ABEE-9A559AAB6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5.3 Selection</a:t>
            </a:r>
            <a:endParaRPr lang="zh-CN" altLang="en-US" dirty="0"/>
          </a:p>
        </p:txBody>
      </p:sp>
      <p:sp>
        <p:nvSpPr>
          <p:cNvPr id="46084" name="内容占位符 2">
            <a:extLst>
              <a:ext uri="{FF2B5EF4-FFF2-40B4-BE49-F238E27FC236}">
                <a16:creationId xmlns:a16="http://schemas.microsoft.com/office/drawing/2014/main" id="{791C33A9-3D03-496C-9378-BBF3A1747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0273" y="1412776"/>
            <a:ext cx="5663948" cy="82937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b="1" dirty="0"/>
              <a:t>The conditional operator </a:t>
            </a:r>
            <a:r>
              <a:rPr lang="en-US" altLang="zh-CN" b="1" dirty="0">
                <a:solidFill>
                  <a:srgbClr val="FF0000"/>
                </a:solidFill>
              </a:rPr>
              <a:t>?: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/>
              <a:t>a short form of if-else.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CC431F-CDEC-4A97-BF69-8A95715CE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1" y="2302460"/>
            <a:ext cx="4287441" cy="82034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46090" name="图片 3">
            <a:extLst>
              <a:ext uri="{FF2B5EF4-FFF2-40B4-BE49-F238E27FC236}">
                <a16:creationId xmlns:a16="http://schemas.microsoft.com/office/drawing/2014/main" id="{93467E01-B0FA-4FA6-AFC9-DFEA7F0F6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705" y="4778424"/>
            <a:ext cx="1960736" cy="110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D3C6711-2710-43BE-BE51-1ACCA3339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274" y="3284985"/>
            <a:ext cx="6159195" cy="2587897"/>
          </a:xfrm>
          <a:prstGeom prst="rect">
            <a:avLst/>
          </a:prstGeom>
        </p:spPr>
      </p:pic>
      <p:sp>
        <p:nvSpPr>
          <p:cNvPr id="4" name="箭头: 左右 3">
            <a:extLst>
              <a:ext uri="{FF2B5EF4-FFF2-40B4-BE49-F238E27FC236}">
                <a16:creationId xmlns:a16="http://schemas.microsoft.com/office/drawing/2014/main" id="{A0898966-350E-4B1F-8E12-BE9CD5B114D8}"/>
              </a:ext>
            </a:extLst>
          </p:cNvPr>
          <p:cNvSpPr/>
          <p:nvPr/>
        </p:nvSpPr>
        <p:spPr>
          <a:xfrm>
            <a:off x="5031282" y="5311224"/>
            <a:ext cx="3152950" cy="134000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B3BE7C4B-F58F-4F9F-8DDD-4B078072C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120A7FEF-3550-4E2D-8A64-4A827122A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2" y="1436512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iterative control statements</a:t>
            </a:r>
          </a:p>
          <a:p>
            <a:pPr lvl="1" eaLnBrk="1" hangingPunct="1"/>
            <a:r>
              <a:rPr lang="en-US" altLang="zh-CN" dirty="0"/>
              <a:t>the while statement</a:t>
            </a:r>
          </a:p>
          <a:p>
            <a:pPr lvl="1" eaLnBrk="1" hangingPunct="1"/>
            <a:r>
              <a:rPr lang="en-US" altLang="zh-CN" dirty="0"/>
              <a:t>the do-while statement</a:t>
            </a:r>
          </a:p>
          <a:p>
            <a:pPr lvl="1" eaLnBrk="1" hangingPunct="1"/>
            <a:r>
              <a:rPr lang="en-US" altLang="zh-CN" dirty="0"/>
              <a:t>the for statement</a:t>
            </a:r>
          </a:p>
          <a:p>
            <a:pPr eaLnBrk="1" hangingPunct="1"/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while</a:t>
            </a:r>
            <a:r>
              <a:rPr lang="en-US" altLang="zh-CN" b="1" dirty="0"/>
              <a:t> statement</a:t>
            </a:r>
          </a:p>
          <a:p>
            <a:pPr lvl="1" eaLnBrk="1" hangingPunct="1"/>
            <a:endParaRPr lang="en-US" altLang="zh-CN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F72D1E-D4DC-4B1D-AC6D-52C194B49EAF}"/>
              </a:ext>
            </a:extLst>
          </p:cNvPr>
          <p:cNvSpPr/>
          <p:nvPr/>
        </p:nvSpPr>
        <p:spPr bwMode="auto">
          <a:xfrm>
            <a:off x="6676431" y="2384226"/>
            <a:ext cx="2205633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>
                <a:solidFill>
                  <a:schemeClr val="tx1"/>
                </a:solidFill>
              </a:rPr>
              <a:t>while (expression)</a:t>
            </a:r>
            <a:endParaRPr lang="zh-CN" altLang="en-US" sz="1625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240E37-0F59-4683-8E2D-F688752088D9}"/>
              </a:ext>
            </a:extLst>
          </p:cNvPr>
          <p:cNvSpPr/>
          <p:nvPr/>
        </p:nvSpPr>
        <p:spPr bwMode="auto">
          <a:xfrm>
            <a:off x="6676431" y="3447473"/>
            <a:ext cx="2205633" cy="16252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/>
              <a:t>{</a:t>
            </a:r>
          </a:p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/>
              <a:t>statement 1;</a:t>
            </a:r>
          </a:p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/>
              <a:t>…</a:t>
            </a:r>
          </a:p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/>
              <a:t>statement n;</a:t>
            </a:r>
          </a:p>
          <a:p>
            <a:pPr algn="just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/>
              <a:t>}</a:t>
            </a:r>
            <a:endParaRPr lang="zh-CN" altLang="en-US" sz="1625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5E607F-C942-4895-B94E-FE7D9C07B06F}"/>
              </a:ext>
            </a:extLst>
          </p:cNvPr>
          <p:cNvSpPr/>
          <p:nvPr/>
        </p:nvSpPr>
        <p:spPr bwMode="auto">
          <a:xfrm>
            <a:off x="6676431" y="5574010"/>
            <a:ext cx="2205633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>
                <a:solidFill>
                  <a:schemeClr val="tx1"/>
                </a:solidFill>
              </a:rPr>
              <a:t>other statements;</a:t>
            </a:r>
            <a:endParaRPr lang="zh-CN" altLang="en-US" sz="1625" dirty="0">
              <a:solidFill>
                <a:schemeClr val="tx1"/>
              </a:solidFill>
            </a:endParaRPr>
          </a:p>
        </p:txBody>
      </p:sp>
      <p:cxnSp>
        <p:nvCxnSpPr>
          <p:cNvPr id="47111" name="直接箭头连接符 8">
            <a:extLst>
              <a:ext uri="{FF2B5EF4-FFF2-40B4-BE49-F238E27FC236}">
                <a16:creationId xmlns:a16="http://schemas.microsoft.com/office/drawing/2014/main" id="{A5B6A066-A332-4DC1-99FE-8075555B409A}"/>
              </a:ext>
            </a:extLst>
          </p:cNvPr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7779247" y="2735064"/>
            <a:ext cx="0" cy="71240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2" name="形状 10">
            <a:extLst>
              <a:ext uri="{FF2B5EF4-FFF2-40B4-BE49-F238E27FC236}">
                <a16:creationId xmlns:a16="http://schemas.microsoft.com/office/drawing/2014/main" id="{D09F1B11-5B03-4451-AAA1-B2C4B8B87D76}"/>
              </a:ext>
            </a:extLst>
          </p:cNvPr>
          <p:cNvCxnSpPr>
            <a:cxnSpLocks noChangeShapeType="1"/>
            <a:stCxn id="6" idx="2"/>
            <a:endCxn id="5" idx="0"/>
          </p:cNvCxnSpPr>
          <p:nvPr/>
        </p:nvCxnSpPr>
        <p:spPr bwMode="auto">
          <a:xfrm rot="5400000" flipH="1">
            <a:off x="6435023" y="3728451"/>
            <a:ext cx="2688449" cy="12700"/>
          </a:xfrm>
          <a:prstGeom prst="bentConnector5">
            <a:avLst>
              <a:gd name="adj1" fmla="val -8503"/>
              <a:gd name="adj2" fmla="val -16934606"/>
              <a:gd name="adj3" fmla="val 108503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A7E93E-FD11-4BDB-9C29-59B0C3228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918" y="2906615"/>
            <a:ext cx="3524522" cy="31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25" b="1" dirty="0">
                <a:solidFill>
                  <a:srgbClr val="FF0000"/>
                </a:solidFill>
              </a:rPr>
              <a:t>if value of the expression is true</a:t>
            </a:r>
            <a:endParaRPr lang="zh-CN" altLang="en-US" sz="1625" b="1" dirty="0">
              <a:solidFill>
                <a:srgbClr val="FF0000"/>
              </a:solidFill>
            </a:endParaRPr>
          </a:p>
        </p:txBody>
      </p:sp>
      <p:cxnSp>
        <p:nvCxnSpPr>
          <p:cNvPr id="47114" name="形状 15">
            <a:extLst>
              <a:ext uri="{FF2B5EF4-FFF2-40B4-BE49-F238E27FC236}">
                <a16:creationId xmlns:a16="http://schemas.microsoft.com/office/drawing/2014/main" id="{B5272554-0526-4587-B9A3-8B809CBD4A71}"/>
              </a:ext>
            </a:extLst>
          </p:cNvPr>
          <p:cNvCxnSpPr>
            <a:cxnSpLocks noChangeShapeType="1"/>
            <a:stCxn id="5" idx="1"/>
            <a:endCxn id="7" idx="0"/>
          </p:cNvCxnSpPr>
          <p:nvPr/>
        </p:nvCxnSpPr>
        <p:spPr bwMode="auto">
          <a:xfrm rot="10800000" flipH="1" flipV="1">
            <a:off x="6676431" y="2559646"/>
            <a:ext cx="1102817" cy="3014365"/>
          </a:xfrm>
          <a:prstGeom prst="bentConnector4">
            <a:avLst>
              <a:gd name="adj1" fmla="val -16843"/>
              <a:gd name="adj2" fmla="val 92421"/>
            </a:avLst>
          </a:prstGeom>
          <a:noFill/>
          <a:ln w="952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1" name="TextBox 17">
            <a:extLst>
              <a:ext uri="{FF2B5EF4-FFF2-40B4-BE49-F238E27FC236}">
                <a16:creationId xmlns:a16="http://schemas.microsoft.com/office/drawing/2014/main" id="{4A00208A-8A9B-4282-A623-4DE179D09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486" y="4009431"/>
            <a:ext cx="1276945" cy="3173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25" b="1" dirty="0">
                <a:solidFill>
                  <a:srgbClr val="0B02BE"/>
                </a:solidFill>
              </a:rPr>
              <a:t>otherwise</a:t>
            </a:r>
            <a:endParaRPr lang="zh-CN" altLang="en-US" sz="1625" b="1" dirty="0">
              <a:solidFill>
                <a:srgbClr val="0B02BE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9394C0DE-E8B2-4C5B-85BB-8683BD0C4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9525C8C4-CA59-4471-9776-7498FADC2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1464" y="1440483"/>
            <a:ext cx="9505056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while</a:t>
            </a:r>
            <a:r>
              <a:rPr lang="en-US" altLang="zh-CN" b="1" dirty="0"/>
              <a:t> statement</a:t>
            </a:r>
          </a:p>
          <a:p>
            <a:pPr lvl="1" eaLnBrk="1" hangingPunct="1">
              <a:defRPr/>
            </a:pPr>
            <a:r>
              <a:rPr lang="en-US" altLang="zh-CN" dirty="0"/>
              <a:t>The while-loop simply repeats statement while expression is true. If, after any execution of statement, expression is no longer true, the loop ends, and the program continues right after the loop.</a:t>
            </a:r>
          </a:p>
          <a:p>
            <a:pPr marL="185738" lvl="1" indent="0" eaLnBrk="1" hangingPunct="1">
              <a:buNone/>
              <a:defRPr/>
            </a:pPr>
            <a:endParaRPr lang="en-US" altLang="zh-CN" b="1" dirty="0"/>
          </a:p>
        </p:txBody>
      </p:sp>
      <p:pic>
        <p:nvPicPr>
          <p:cNvPr id="48132" name="图片 1">
            <a:extLst>
              <a:ext uri="{FF2B5EF4-FFF2-40B4-BE49-F238E27FC236}">
                <a16:creationId xmlns:a16="http://schemas.microsoft.com/office/drawing/2014/main" id="{BE9DC0E4-A7B7-44D6-AD83-65BDDB1DB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74" y="3783634"/>
            <a:ext cx="7523659" cy="2165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1">
            <a:extLst>
              <a:ext uri="{FF2B5EF4-FFF2-40B4-BE49-F238E27FC236}">
                <a16:creationId xmlns:a16="http://schemas.microsoft.com/office/drawing/2014/main" id="{39E93E50-0082-481D-A0D6-9B34E1A78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9" y="2852936"/>
            <a:ext cx="4864001" cy="280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矩形 4">
            <a:extLst>
              <a:ext uri="{FF2B5EF4-FFF2-40B4-BE49-F238E27FC236}">
                <a16:creationId xmlns:a16="http://schemas.microsoft.com/office/drawing/2014/main" id="{98C156CA-297A-40B3-965E-A205C4769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286" y="3037236"/>
            <a:ext cx="5382195" cy="26240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277" tIns="36639" rIns="73277" bIns="36639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</a:pPr>
            <a:endParaRPr lang="zh-CN" altLang="en-US" sz="1625"/>
          </a:p>
        </p:txBody>
      </p:sp>
      <p:sp>
        <p:nvSpPr>
          <p:cNvPr id="49156" name="标题 1">
            <a:extLst>
              <a:ext uri="{FF2B5EF4-FFF2-40B4-BE49-F238E27FC236}">
                <a16:creationId xmlns:a16="http://schemas.microsoft.com/office/drawing/2014/main" id="{3483263D-A936-46AD-8632-290705CC6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49157" name="内容占位符 2">
            <a:extLst>
              <a:ext uri="{FF2B5EF4-FFF2-40B4-BE49-F238E27FC236}">
                <a16:creationId xmlns:a16="http://schemas.microsoft.com/office/drawing/2014/main" id="{82020FA4-1CFC-4AD5-86C3-4C67A9196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2" y="1446240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while</a:t>
            </a:r>
            <a:r>
              <a:rPr lang="en-US" altLang="zh-CN" b="1" dirty="0"/>
              <a:t> statement</a:t>
            </a:r>
          </a:p>
          <a:p>
            <a:pPr marL="185738" lvl="1" indent="0" eaLnBrk="1" hangingPunct="1">
              <a:buNone/>
            </a:pPr>
            <a:endParaRPr lang="en-US" altLang="zh-CN" b="1" dirty="0"/>
          </a:p>
        </p:txBody>
      </p:sp>
      <p:pic>
        <p:nvPicPr>
          <p:cNvPr id="49158" name="图片 3">
            <a:extLst>
              <a:ext uri="{FF2B5EF4-FFF2-40B4-BE49-F238E27FC236}">
                <a16:creationId xmlns:a16="http://schemas.microsoft.com/office/drawing/2014/main" id="{5E690232-8907-4349-9E52-374A577ED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685" y="3087432"/>
            <a:ext cx="5279805" cy="24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标题 1">
            <a:extLst>
              <a:ext uri="{FF2B5EF4-FFF2-40B4-BE49-F238E27FC236}">
                <a16:creationId xmlns:a16="http://schemas.microsoft.com/office/drawing/2014/main" id="{A667CF20-B216-4E7E-83F2-ABAB853C3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C56878-983C-42F2-A428-B03B4E36E3FA}"/>
              </a:ext>
            </a:extLst>
          </p:cNvPr>
          <p:cNvSpPr/>
          <p:nvPr/>
        </p:nvSpPr>
        <p:spPr bwMode="auto">
          <a:xfrm>
            <a:off x="2351584" y="5301209"/>
            <a:ext cx="7133670" cy="1108583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marL="342900" indent="-342900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statements 16~19 enclosed within { } are executed  repeatedly if the control expression “num != 0” is true.</a:t>
            </a:r>
          </a:p>
          <a:p>
            <a:pPr marL="342900" indent="-342900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repeated execution statements is called a program loop.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52F5A1-4C08-414E-AB5C-9EA2B1B31DDC}"/>
              </a:ext>
            </a:extLst>
          </p:cNvPr>
          <p:cNvSpPr/>
          <p:nvPr/>
        </p:nvSpPr>
        <p:spPr bwMode="auto">
          <a:xfrm>
            <a:off x="6694123" y="2023151"/>
            <a:ext cx="4235821" cy="2667683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marL="0" lvl="1" algn="just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in a while loop:</a:t>
            </a:r>
          </a:p>
          <a:p>
            <a:pPr marL="0" lvl="1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Evaluate the control expression.</a:t>
            </a:r>
          </a:p>
          <a:p>
            <a:pPr marL="0" lvl="1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the control expression is true, execute the statements in the loop and go back to 1.</a:t>
            </a:r>
          </a:p>
          <a:p>
            <a:pPr marL="0" lvl="1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the control expression is false, exit the loop and execute the next statement after the loop.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en-US" altLang="zh-CN" sz="1625" b="1" dirty="0"/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zh-CN" altLang="en-US" sz="1625" dirty="0"/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>
                <a:solidFill>
                  <a:schemeClr val="tx1"/>
                </a:solidFill>
              </a:rPr>
              <a:t> </a:t>
            </a:r>
            <a:endParaRPr lang="zh-CN" altLang="en-US" sz="1625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8D6886-103B-432C-B0C2-75EBDDFD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26" y="1700808"/>
            <a:ext cx="5339539" cy="309634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852F8A-CE30-4F74-ABB6-10BFC044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2497011"/>
            <a:ext cx="4901314" cy="352427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6B9C109-0085-4416-AC70-4AF80D4D761A}"/>
              </a:ext>
            </a:extLst>
          </p:cNvPr>
          <p:cNvSpPr/>
          <p:nvPr/>
        </p:nvSpPr>
        <p:spPr bwMode="auto">
          <a:xfrm>
            <a:off x="6888089" y="3068960"/>
            <a:ext cx="3080147" cy="564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3277" tIns="36639" rIns="73277" bIns="36639"/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zh-CN" altLang="en-US" sz="1625"/>
          </a:p>
        </p:txBody>
      </p:sp>
      <p:sp>
        <p:nvSpPr>
          <p:cNvPr id="51204" name="标题 1">
            <a:extLst>
              <a:ext uri="{FF2B5EF4-FFF2-40B4-BE49-F238E27FC236}">
                <a16:creationId xmlns:a16="http://schemas.microsoft.com/office/drawing/2014/main" id="{7478A867-06F7-4042-8966-B10926638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51205" name="内容占位符 2">
            <a:extLst>
              <a:ext uri="{FF2B5EF4-FFF2-40B4-BE49-F238E27FC236}">
                <a16:creationId xmlns:a16="http://schemas.microsoft.com/office/drawing/2014/main" id="{6D4056B8-5A66-439A-98F7-1CE126C851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76677" y="1440866"/>
            <a:ext cx="7440885" cy="700908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Program Example: Factorial calculation</a:t>
            </a:r>
            <a:endParaRPr lang="zh-CN" altLang="en-US" sz="2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2EA3344-616B-4875-A0BA-397C5BA662EE}"/>
              </a:ext>
            </a:extLst>
          </p:cNvPr>
          <p:cNvCxnSpPr>
            <a:cxnSpLocks/>
          </p:cNvCxnSpPr>
          <p:nvPr/>
        </p:nvCxnSpPr>
        <p:spPr bwMode="auto">
          <a:xfrm flipH="1">
            <a:off x="3359697" y="4768656"/>
            <a:ext cx="3674847" cy="244521"/>
          </a:xfrm>
          <a:prstGeom prst="straightConnector1">
            <a:avLst/>
          </a:prstGeom>
          <a:noFill/>
          <a:ln w="28575" cap="flat" cmpd="sng" algn="ctr">
            <a:solidFill>
              <a:srgbClr val="0B02BE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208" name="文本框 4">
            <a:extLst>
              <a:ext uri="{FF2B5EF4-FFF2-40B4-BE49-F238E27FC236}">
                <a16:creationId xmlns:a16="http://schemas.microsoft.com/office/drawing/2014/main" id="{A74230B4-3F8C-429C-B1A1-9356ED3C3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644" y="4475860"/>
            <a:ext cx="2314717" cy="8425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 dirty="0"/>
              <a:t>factorial *= </a:t>
            </a:r>
            <a:r>
              <a:rPr lang="en-US" altLang="zh-CN" sz="1625" dirty="0" err="1"/>
              <a:t>i</a:t>
            </a:r>
            <a:r>
              <a:rPr lang="en-US" altLang="zh-CN" sz="1625" dirty="0"/>
              <a:t> </a:t>
            </a:r>
          </a:p>
          <a:p>
            <a:r>
              <a:rPr lang="en-US" altLang="zh-CN" sz="1625" dirty="0">
                <a:solidFill>
                  <a:srgbClr val="FF0000"/>
                </a:solidFill>
              </a:rPr>
              <a:t>equals to</a:t>
            </a:r>
          </a:p>
          <a:p>
            <a:r>
              <a:rPr lang="en-US" altLang="zh-CN" sz="1625" dirty="0"/>
              <a:t>factorial = factorial *</a:t>
            </a:r>
            <a:r>
              <a:rPr lang="en-US" altLang="zh-CN" sz="1625" dirty="0" err="1"/>
              <a:t>i</a:t>
            </a:r>
            <a:r>
              <a:rPr lang="en-US" altLang="zh-CN" sz="1625" dirty="0"/>
              <a:t> </a:t>
            </a:r>
          </a:p>
        </p:txBody>
      </p:sp>
      <p:pic>
        <p:nvPicPr>
          <p:cNvPr id="51209" name="图片 6">
            <a:extLst>
              <a:ext uri="{FF2B5EF4-FFF2-40B4-BE49-F238E27FC236}">
                <a16:creationId xmlns:a16="http://schemas.microsoft.com/office/drawing/2014/main" id="{5AECA4CE-7605-4D48-BC8A-7C9D6C257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17" y="3186338"/>
            <a:ext cx="2640310" cy="33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4BAC3C53-D452-49A3-9ECA-17C0034B2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888A6-F351-4B97-9F1E-C26A28BC7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3325" y="1822605"/>
            <a:ext cx="4408686" cy="2502357"/>
          </a:xfrm>
        </p:spPr>
        <p:txBody>
          <a:bodyPr/>
          <a:lstStyle/>
          <a:p>
            <a:pPr eaLnBrk="1" hangingPunct="1"/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do-while</a:t>
            </a:r>
            <a:r>
              <a:rPr lang="en-US" altLang="zh-CN" sz="2000" dirty="0"/>
              <a:t> loop</a:t>
            </a:r>
          </a:p>
          <a:p>
            <a:pPr lvl="1" eaLnBrk="1" hangingPunct="1"/>
            <a:r>
              <a:rPr lang="en-US" altLang="zh-CN" sz="1800" dirty="0"/>
              <a:t>1. Execute the statements in the loop.</a:t>
            </a:r>
          </a:p>
          <a:p>
            <a:pPr lvl="1" eaLnBrk="1" hangingPunct="1"/>
            <a:r>
              <a:rPr lang="en-US" altLang="zh-CN" sz="1800" dirty="0"/>
              <a:t>2. Evaluate the control expression.</a:t>
            </a:r>
          </a:p>
          <a:p>
            <a:pPr lvl="1" eaLnBrk="1" hangingPunct="1"/>
            <a:r>
              <a:rPr lang="en-US" altLang="zh-CN" sz="1800" dirty="0"/>
              <a:t>3. If the control expression is true then go back to 1.</a:t>
            </a:r>
          </a:p>
          <a:p>
            <a:pPr lvl="1" eaLnBrk="1" hangingPunct="1"/>
            <a:r>
              <a:rPr lang="en-US" altLang="zh-CN" sz="1800" dirty="0"/>
              <a:t>4. If the control expression is false then exit the loop and execute the next statement after the loop.</a:t>
            </a: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4E80F38C-9915-467A-9702-3CD348A05C91}"/>
              </a:ext>
            </a:extLst>
          </p:cNvPr>
          <p:cNvSpPr/>
          <p:nvPr/>
        </p:nvSpPr>
        <p:spPr bwMode="auto">
          <a:xfrm>
            <a:off x="5102820" y="1322685"/>
            <a:ext cx="5097636" cy="928688"/>
          </a:xfrm>
          <a:prstGeom prst="cloud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73277" tIns="36639" rIns="73277" bIns="36639"/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statements in a do-while loop are executed at least once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58FC5D-FC0A-49D0-8EA1-BEC29C8DE1DE}"/>
              </a:ext>
            </a:extLst>
          </p:cNvPr>
          <p:cNvSpPr/>
          <p:nvPr/>
        </p:nvSpPr>
        <p:spPr bwMode="auto">
          <a:xfrm>
            <a:off x="6734474" y="2384226"/>
            <a:ext cx="2205633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>
                <a:solidFill>
                  <a:schemeClr val="tx1"/>
                </a:solidFill>
              </a:rPr>
              <a:t>do</a:t>
            </a:r>
            <a:endParaRPr lang="zh-CN" altLang="en-US" sz="1625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DAA2CD-AFB7-4B9A-90ED-3CA89E2C31CF}"/>
              </a:ext>
            </a:extLst>
          </p:cNvPr>
          <p:cNvSpPr/>
          <p:nvPr/>
        </p:nvSpPr>
        <p:spPr bwMode="auto">
          <a:xfrm>
            <a:off x="6734474" y="3001714"/>
            <a:ext cx="2205633" cy="1651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 anchor="ctr" anchorCtr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1;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n;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4A3B62-D410-49EF-B622-ACBD12EBEC29}"/>
              </a:ext>
            </a:extLst>
          </p:cNvPr>
          <p:cNvSpPr/>
          <p:nvPr/>
        </p:nvSpPr>
        <p:spPr bwMode="auto">
          <a:xfrm>
            <a:off x="6734474" y="5750719"/>
            <a:ext cx="2205633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>
                <a:solidFill>
                  <a:schemeClr val="tx1"/>
                </a:solidFill>
              </a:rPr>
              <a:t>other statements;</a:t>
            </a:r>
            <a:endParaRPr lang="zh-CN" altLang="en-US" sz="1625" dirty="0">
              <a:solidFill>
                <a:schemeClr val="tx1"/>
              </a:solidFill>
            </a:endParaRPr>
          </a:p>
        </p:txBody>
      </p:sp>
      <p:cxnSp>
        <p:nvCxnSpPr>
          <p:cNvPr id="52232" name="直接箭头连接符 8">
            <a:extLst>
              <a:ext uri="{FF2B5EF4-FFF2-40B4-BE49-F238E27FC236}">
                <a16:creationId xmlns:a16="http://schemas.microsoft.com/office/drawing/2014/main" id="{C65966A5-57EA-4EA3-BBF9-38A060D90494}"/>
              </a:ext>
            </a:extLst>
          </p:cNvPr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7837290" y="2735064"/>
            <a:ext cx="0" cy="2666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3" name="形状 9">
            <a:extLst>
              <a:ext uri="{FF2B5EF4-FFF2-40B4-BE49-F238E27FC236}">
                <a16:creationId xmlns:a16="http://schemas.microsoft.com/office/drawing/2014/main" id="{A0EE14A8-B479-4BC5-9CBE-7BC76886F825}"/>
              </a:ext>
            </a:extLst>
          </p:cNvPr>
          <p:cNvCxnSpPr>
            <a:cxnSpLocks noChangeShapeType="1"/>
            <a:stCxn id="14" idx="3"/>
            <a:endCxn id="6" idx="0"/>
          </p:cNvCxnSpPr>
          <p:nvPr/>
        </p:nvCxnSpPr>
        <p:spPr bwMode="auto">
          <a:xfrm flipH="1" flipV="1">
            <a:off x="7837290" y="2384227"/>
            <a:ext cx="1102817" cy="2787353"/>
          </a:xfrm>
          <a:prstGeom prst="bentConnector4">
            <a:avLst>
              <a:gd name="adj1" fmla="val -79029"/>
              <a:gd name="adj2" fmla="val 106662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658BF2-9994-47C0-9FD3-C9BCA1CC6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8711" y="3506674"/>
            <a:ext cx="1908422" cy="54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25" dirty="0">
                <a:solidFill>
                  <a:srgbClr val="FF0000"/>
                </a:solidFill>
              </a:rPr>
              <a:t>if value of the expression is true</a:t>
            </a:r>
            <a:endParaRPr lang="zh-CN" altLang="en-US" sz="1625" dirty="0">
              <a:solidFill>
                <a:srgbClr val="FF0000"/>
              </a:solidFill>
            </a:endParaRPr>
          </a:p>
        </p:txBody>
      </p:sp>
      <p:sp>
        <p:nvSpPr>
          <p:cNvPr id="52235" name="TextBox 12">
            <a:extLst>
              <a:ext uri="{FF2B5EF4-FFF2-40B4-BE49-F238E27FC236}">
                <a16:creationId xmlns:a16="http://schemas.microsoft.com/office/drawing/2014/main" id="{47A01338-137D-4785-BE4A-F54BFBE3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561" y="5402463"/>
            <a:ext cx="1276945" cy="31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25"/>
              <a:t>otherwise</a:t>
            </a:r>
            <a:endParaRPr lang="zh-CN" altLang="en-US" sz="1625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DD1864-6A9E-4254-B57D-81863CBBFD16}"/>
              </a:ext>
            </a:extLst>
          </p:cNvPr>
          <p:cNvSpPr/>
          <p:nvPr/>
        </p:nvSpPr>
        <p:spPr bwMode="auto">
          <a:xfrm>
            <a:off x="6734474" y="4996160"/>
            <a:ext cx="2205633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>
                <a:solidFill>
                  <a:schemeClr val="tx1"/>
                </a:solidFill>
              </a:rPr>
              <a:t> while (expression)</a:t>
            </a:r>
            <a:endParaRPr lang="zh-CN" altLang="en-US" sz="1625" dirty="0">
              <a:solidFill>
                <a:schemeClr val="tx1"/>
              </a:solidFill>
            </a:endParaRPr>
          </a:p>
        </p:txBody>
      </p:sp>
      <p:cxnSp>
        <p:nvCxnSpPr>
          <p:cNvPr id="52237" name="直接箭头连接符 17">
            <a:extLst>
              <a:ext uri="{FF2B5EF4-FFF2-40B4-BE49-F238E27FC236}">
                <a16:creationId xmlns:a16="http://schemas.microsoft.com/office/drawing/2014/main" id="{01DB622B-05A1-4BE9-8059-D29749456203}"/>
              </a:ext>
            </a:extLst>
          </p:cNvPr>
          <p:cNvCxnSpPr>
            <a:cxnSpLocks noChangeShapeType="1"/>
            <a:stCxn id="14" idx="2"/>
            <a:endCxn id="8" idx="0"/>
          </p:cNvCxnSpPr>
          <p:nvPr/>
        </p:nvCxnSpPr>
        <p:spPr bwMode="auto">
          <a:xfrm rot="5400000">
            <a:off x="7636073" y="5549503"/>
            <a:ext cx="403722" cy="129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直接箭头连接符 19">
            <a:extLst>
              <a:ext uri="{FF2B5EF4-FFF2-40B4-BE49-F238E27FC236}">
                <a16:creationId xmlns:a16="http://schemas.microsoft.com/office/drawing/2014/main" id="{304EF36F-E622-475E-B4AA-3237B645F644}"/>
              </a:ext>
            </a:extLst>
          </p:cNvPr>
          <p:cNvCxnSpPr>
            <a:cxnSpLocks noChangeShapeType="1"/>
            <a:stCxn id="7" idx="2"/>
            <a:endCxn id="14" idx="0"/>
          </p:cNvCxnSpPr>
          <p:nvPr/>
        </p:nvCxnSpPr>
        <p:spPr bwMode="auto">
          <a:xfrm>
            <a:off x="7837290" y="4652962"/>
            <a:ext cx="0" cy="34319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50C3240-75F5-490E-A884-7CF5CEA6DC23}"/>
              </a:ext>
            </a:extLst>
          </p:cNvPr>
          <p:cNvSpPr txBox="1"/>
          <p:nvPr/>
        </p:nvSpPr>
        <p:spPr>
          <a:xfrm>
            <a:off x="1100874" y="4550390"/>
            <a:ext cx="5322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behaves like a while-loop, except that condition is evaluated after the execution of statement instead of before, guaranteeing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execution of statement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 if condition is never fulfilled.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447B7C8A-08B0-4620-AC03-76249A1C8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68245BFA-2F03-4589-9804-B3A2B13C9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3713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do-while</a:t>
            </a:r>
            <a:r>
              <a:rPr lang="en-US" altLang="zh-CN" b="1" dirty="0"/>
              <a:t> statement</a:t>
            </a:r>
          </a:p>
          <a:p>
            <a:pPr lvl="1" eaLnBrk="1" hangingPunct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7390BC-F797-48DA-9F6C-B90A3873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805" y="2471714"/>
            <a:ext cx="4443609" cy="31175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4A89B8-D736-4CD6-B53A-83E9FF47C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050" y="2471713"/>
            <a:ext cx="4523147" cy="313265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E8F13B6D-2D8A-4789-AE09-EF00F6F63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B4E01338-7A6C-4343-842A-BCAF0229F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2911" y="1457011"/>
            <a:ext cx="5044318" cy="3373215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/>
              <a:t>The </a:t>
            </a:r>
            <a:r>
              <a:rPr lang="en-US" altLang="zh-CN" sz="2400" b="1" i="1" dirty="0">
                <a:solidFill>
                  <a:srgbClr val="FF0000"/>
                </a:solidFill>
              </a:rPr>
              <a:t>for</a:t>
            </a:r>
            <a:r>
              <a:rPr lang="en-US" altLang="zh-CN" sz="2400" b="1" dirty="0"/>
              <a:t> statement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initial expression;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executed once at the beginning of the loop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continue condition;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loop continues while the it is true;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loop terminates when it becomes false;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increment expression</a:t>
            </a:r>
          </a:p>
          <a:p>
            <a:pPr lvl="2"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executed at the end of every pass through the loop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</a:pPr>
            <a:endParaRPr lang="en-US" altLang="zh-CN" sz="2000" dirty="0"/>
          </a:p>
          <a:p>
            <a:pPr eaLnBrk="1" hangingPunct="1"/>
            <a:endParaRPr lang="en-US" altLang="zh-CN" sz="2400" b="1" dirty="0"/>
          </a:p>
          <a:p>
            <a:pPr eaLnBrk="1" hangingPunct="1"/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362D2F-2084-425D-BFED-C10415E874CD}"/>
              </a:ext>
            </a:extLst>
          </p:cNvPr>
          <p:cNvSpPr/>
          <p:nvPr/>
        </p:nvSpPr>
        <p:spPr bwMode="auto">
          <a:xfrm>
            <a:off x="6462634" y="1853579"/>
            <a:ext cx="3377782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>
                <a:solidFill>
                  <a:schemeClr val="tx1"/>
                </a:solidFill>
              </a:rPr>
              <a:t>for(“initial”; ”continue”; ”increment”)</a:t>
            </a:r>
            <a:endParaRPr lang="zh-CN" altLang="en-US" sz="1625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FA405C-5C83-4830-AF28-8842CEDD3F97}"/>
              </a:ext>
            </a:extLst>
          </p:cNvPr>
          <p:cNvSpPr/>
          <p:nvPr/>
        </p:nvSpPr>
        <p:spPr bwMode="auto">
          <a:xfrm>
            <a:off x="7019847" y="3420740"/>
            <a:ext cx="2205633" cy="17104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{</a:t>
            </a:r>
          </a:p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1;</a:t>
            </a:r>
          </a:p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…</a:t>
            </a:r>
          </a:p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n;</a:t>
            </a:r>
          </a:p>
          <a:p>
            <a:pPr algn="just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}</a:t>
            </a:r>
            <a:endParaRPr lang="zh-CN" altLang="en-US" sz="1625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1AC7BF-D238-4303-9484-00BA01126B53}"/>
              </a:ext>
            </a:extLst>
          </p:cNvPr>
          <p:cNvSpPr/>
          <p:nvPr/>
        </p:nvSpPr>
        <p:spPr bwMode="auto">
          <a:xfrm>
            <a:off x="7135933" y="5742458"/>
            <a:ext cx="2205633" cy="3508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>
                <a:solidFill>
                  <a:schemeClr val="tx1"/>
                </a:solidFill>
              </a:rPr>
              <a:t>other statements;</a:t>
            </a:r>
            <a:endParaRPr lang="zh-CN" altLang="en-US" sz="1625" dirty="0">
              <a:solidFill>
                <a:schemeClr val="tx1"/>
              </a:solidFill>
            </a:endParaRPr>
          </a:p>
        </p:txBody>
      </p:sp>
      <p:cxnSp>
        <p:nvCxnSpPr>
          <p:cNvPr id="57351" name="直接箭头连接符 7">
            <a:extLst>
              <a:ext uri="{FF2B5EF4-FFF2-40B4-BE49-F238E27FC236}">
                <a16:creationId xmlns:a16="http://schemas.microsoft.com/office/drawing/2014/main" id="{B3A5FCC3-9895-47D3-8308-A354AC1804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556148" y="2781622"/>
            <a:ext cx="1276945" cy="129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2" name="形状 8">
            <a:extLst>
              <a:ext uri="{FF2B5EF4-FFF2-40B4-BE49-F238E27FC236}">
                <a16:creationId xmlns:a16="http://schemas.microsoft.com/office/drawing/2014/main" id="{258DAFCF-CCBF-45AA-9AE1-BF6341138B24}"/>
              </a:ext>
            </a:extLst>
          </p:cNvPr>
          <p:cNvCxnSpPr>
            <a:cxnSpLocks noChangeShapeType="1"/>
            <a:stCxn id="6" idx="2"/>
          </p:cNvCxnSpPr>
          <p:nvPr/>
        </p:nvCxnSpPr>
        <p:spPr bwMode="auto">
          <a:xfrm rot="5400000" flipH="1" flipV="1">
            <a:off x="7064300" y="3202159"/>
            <a:ext cx="2987370" cy="870644"/>
          </a:xfrm>
          <a:prstGeom prst="bentConnector5">
            <a:avLst>
              <a:gd name="adj1" fmla="val -7652"/>
              <a:gd name="adj2" fmla="val 178929"/>
              <a:gd name="adj3" fmla="val 78628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732A3-AB75-43D7-B2B4-3D2A93BD18F0}"/>
              </a:ext>
            </a:extLst>
          </p:cNvPr>
          <p:cNvSpPr txBox="1"/>
          <p:nvPr/>
        </p:nvSpPr>
        <p:spPr>
          <a:xfrm>
            <a:off x="8064632" y="2317915"/>
            <a:ext cx="2495865" cy="5424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" charset="0"/>
              </a:rPr>
              <a:t>if value of “continue” is true</a:t>
            </a:r>
            <a:endParaRPr lang="zh-CN" altLang="en-US" sz="1625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7354" name="TextBox 10">
            <a:extLst>
              <a:ext uri="{FF2B5EF4-FFF2-40B4-BE49-F238E27FC236}">
                <a16:creationId xmlns:a16="http://schemas.microsoft.com/office/drawing/2014/main" id="{DD042F7D-8CB1-4607-9BF5-301931242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590" y="2492054"/>
            <a:ext cx="1276945" cy="31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25"/>
              <a:t>otherwise</a:t>
            </a:r>
            <a:endParaRPr lang="zh-CN" altLang="en-US" sz="1625"/>
          </a:p>
        </p:txBody>
      </p:sp>
      <p:cxnSp>
        <p:nvCxnSpPr>
          <p:cNvPr id="57355" name="肘形连接符 36">
            <a:extLst>
              <a:ext uri="{FF2B5EF4-FFF2-40B4-BE49-F238E27FC236}">
                <a16:creationId xmlns:a16="http://schemas.microsoft.com/office/drawing/2014/main" id="{F9251630-5761-4076-9195-12F7AF69A5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61135" y="3014438"/>
            <a:ext cx="742950" cy="742950"/>
          </a:xfrm>
          <a:prstGeom prst="bentConnector3">
            <a:avLst>
              <a:gd name="adj1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57356" name="直接箭头连接符 39">
            <a:extLst>
              <a:ext uri="{FF2B5EF4-FFF2-40B4-BE49-F238E27FC236}">
                <a16:creationId xmlns:a16="http://schemas.microsoft.com/office/drawing/2014/main" id="{2031F408-B991-41C2-B22F-46D16DDADB5F}"/>
              </a:ext>
            </a:extLst>
          </p:cNvPr>
          <p:cNvCxnSpPr>
            <a:cxnSpLocks noChangeShapeType="1"/>
            <a:endCxn id="6" idx="0"/>
          </p:cNvCxnSpPr>
          <p:nvPr/>
        </p:nvCxnSpPr>
        <p:spPr bwMode="auto">
          <a:xfrm>
            <a:off x="8065909" y="2143794"/>
            <a:ext cx="56754" cy="1276946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肘形连接符 43">
            <a:extLst>
              <a:ext uri="{FF2B5EF4-FFF2-40B4-BE49-F238E27FC236}">
                <a16:creationId xmlns:a16="http://schemas.microsoft.com/office/drawing/2014/main" id="{9FEFD78F-E07E-4A56-831E-473D2B87E95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8064621" y="1853580"/>
            <a:ext cx="913209" cy="58043"/>
          </a:xfrm>
          <a:prstGeom prst="bentConnector4">
            <a:avLst>
              <a:gd name="adj1" fmla="val 634"/>
              <a:gd name="adj2" fmla="val 485642"/>
            </a:avLst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形状 85">
            <a:extLst>
              <a:ext uri="{FF2B5EF4-FFF2-40B4-BE49-F238E27FC236}">
                <a16:creationId xmlns:a16="http://schemas.microsoft.com/office/drawing/2014/main" id="{429DC233-65DA-4D5C-B46B-9814AF42C83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95822" y="3545211"/>
            <a:ext cx="3772793" cy="964803"/>
          </a:xfrm>
          <a:prstGeom prst="bentConnector4">
            <a:avLst>
              <a:gd name="adj1" fmla="val 17736"/>
              <a:gd name="adj2" fmla="val 158416"/>
            </a:avLst>
          </a:prstGeom>
          <a:noFill/>
          <a:ln w="9525" algn="ctr">
            <a:solidFill>
              <a:srgbClr val="00206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9693DB97-AD88-4E4B-8425-D872F37AF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55D687C8-C02A-4CC8-BA3F-745316295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5480" y="1412776"/>
            <a:ext cx="9289032" cy="4032052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/>
              <a:t>The </a:t>
            </a:r>
            <a:r>
              <a:rPr lang="en-US" altLang="zh-CN" sz="2400" b="1" dirty="0">
                <a:solidFill>
                  <a:srgbClr val="FF0000"/>
                </a:solidFill>
              </a:rPr>
              <a:t>for</a:t>
            </a:r>
            <a:r>
              <a:rPr lang="en-US" altLang="zh-CN" sz="2400" b="1" dirty="0"/>
              <a:t> statement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The for loop is designed to iterate a number of times. Its syntax is: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Like the while-loop, this loop repeats statement while condition is true. 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But, in addition, the for loop provides </a:t>
            </a:r>
            <a:r>
              <a:rPr lang="en-US" altLang="zh-CN" sz="2000" dirty="0">
                <a:solidFill>
                  <a:srgbClr val="FF0000"/>
                </a:solidFill>
              </a:rPr>
              <a:t>specific locations </a:t>
            </a:r>
            <a:r>
              <a:rPr lang="en-US" altLang="zh-CN" sz="2000" dirty="0"/>
              <a:t>to contain an </a:t>
            </a:r>
            <a:r>
              <a:rPr lang="en-US" altLang="zh-CN" sz="2000" dirty="0">
                <a:solidFill>
                  <a:srgbClr val="FF0000"/>
                </a:solidFill>
              </a:rPr>
              <a:t>initialization</a:t>
            </a:r>
            <a:r>
              <a:rPr lang="en-US" altLang="zh-CN" sz="2000" dirty="0"/>
              <a:t> and an </a:t>
            </a:r>
            <a:r>
              <a:rPr lang="en-US" altLang="zh-CN" sz="2000" dirty="0">
                <a:solidFill>
                  <a:srgbClr val="FF0000"/>
                </a:solidFill>
              </a:rPr>
              <a:t>increase expression</a:t>
            </a:r>
            <a:r>
              <a:rPr lang="en-US" altLang="zh-CN" sz="2000" dirty="0"/>
              <a:t>, executed before the loop begins the first time, and after each iteration, respectively. </a:t>
            </a:r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/>
          </a:p>
          <a:p>
            <a:pPr lvl="1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/>
              <a:t>Therefore, it is especially useful to use counter variables as condition.</a:t>
            </a:r>
          </a:p>
          <a:p>
            <a:pPr marL="185738" lvl="1" indent="0" eaLnBrk="1" hangingPunct="1">
              <a:buNone/>
              <a:defRPr/>
            </a:pPr>
            <a:endParaRPr lang="en-US" altLang="zh-CN" dirty="0"/>
          </a:p>
        </p:txBody>
      </p:sp>
      <p:pic>
        <p:nvPicPr>
          <p:cNvPr id="58372" name="图片 1">
            <a:extLst>
              <a:ext uri="{FF2B5EF4-FFF2-40B4-BE49-F238E27FC236}">
                <a16:creationId xmlns:a16="http://schemas.microsoft.com/office/drawing/2014/main" id="{B16E4A3D-5E9A-416C-8C6E-973CBBFB4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328" y="2132856"/>
            <a:ext cx="4745336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BDD3023B-13AC-4838-88E1-F871CDA6E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CE5C3E47-3D93-483D-A1E0-EFA42458C3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2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dirty="0"/>
              <a:t>Selection and iteration program constructs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53E34D-809F-4053-A9E8-B173784C204D}"/>
              </a:ext>
            </a:extLst>
          </p:cNvPr>
          <p:cNvSpPr/>
          <p:nvPr/>
        </p:nvSpPr>
        <p:spPr bwMode="auto">
          <a:xfrm>
            <a:off x="4134695" y="2377480"/>
            <a:ext cx="1728000" cy="39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 anchor="ctr" anchorCtr="0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 </a:t>
            </a:r>
            <a:r>
              <a:rPr lang="en-US" altLang="zh-CN" sz="1625" i="1" dirty="0">
                <a:solidFill>
                  <a:schemeClr val="tx1"/>
                </a:solidFill>
              </a:rPr>
              <a:t>1</a:t>
            </a:r>
            <a:endParaRPr lang="zh-CN" altLang="en-US" sz="1625" i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FB3087-720B-4D7B-A973-E9AD684F834E}"/>
              </a:ext>
            </a:extLst>
          </p:cNvPr>
          <p:cNvSpPr/>
          <p:nvPr/>
        </p:nvSpPr>
        <p:spPr bwMode="auto">
          <a:xfrm>
            <a:off x="4134694" y="3750234"/>
            <a:ext cx="1728000" cy="39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 anchor="ctr" anchorCtr="0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 </a:t>
            </a:r>
            <a:r>
              <a:rPr lang="en-US" altLang="zh-CN" sz="1625" i="1" dirty="0" err="1"/>
              <a:t>i</a:t>
            </a:r>
            <a:endParaRPr lang="zh-CN" altLang="en-US" sz="1625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EA7268-03CA-4D8C-9157-9290BFB9CCA3}"/>
              </a:ext>
            </a:extLst>
          </p:cNvPr>
          <p:cNvSpPr/>
          <p:nvPr/>
        </p:nvSpPr>
        <p:spPr bwMode="auto">
          <a:xfrm>
            <a:off x="4137274" y="4436611"/>
            <a:ext cx="1728000" cy="39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en-US" altLang="zh-CN" sz="1625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CA3CB2-D642-4110-B769-8B36A1B75E00}"/>
              </a:ext>
            </a:extLst>
          </p:cNvPr>
          <p:cNvSpPr/>
          <p:nvPr/>
        </p:nvSpPr>
        <p:spPr bwMode="auto">
          <a:xfrm>
            <a:off x="4134695" y="5122986"/>
            <a:ext cx="1728000" cy="39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 anchor="ctr" anchorCtr="0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 </a:t>
            </a:r>
            <a:r>
              <a:rPr lang="en-US" altLang="zh-CN" sz="1625" i="1" dirty="0"/>
              <a:t>n</a:t>
            </a:r>
            <a:endParaRPr lang="zh-CN" altLang="en-US" sz="1625" i="1" dirty="0"/>
          </a:p>
        </p:txBody>
      </p:sp>
      <p:cxnSp>
        <p:nvCxnSpPr>
          <p:cNvPr id="20488" name="直接箭头连接符 8">
            <a:extLst>
              <a:ext uri="{FF2B5EF4-FFF2-40B4-BE49-F238E27FC236}">
                <a16:creationId xmlns:a16="http://schemas.microsoft.com/office/drawing/2014/main" id="{DF79FE58-7DF6-417E-B176-6CADA3BFF6F8}"/>
              </a:ext>
            </a:extLst>
          </p:cNvPr>
          <p:cNvCxnSpPr>
            <a:cxnSpLocks noChangeShapeType="1"/>
            <a:stCxn id="13" idx="2"/>
            <a:endCxn id="5" idx="0"/>
          </p:cNvCxnSpPr>
          <p:nvPr/>
        </p:nvCxnSpPr>
        <p:spPr bwMode="auto">
          <a:xfrm flipH="1">
            <a:off x="4998694" y="3459858"/>
            <a:ext cx="1290" cy="290377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直接箭头连接符 9">
            <a:extLst>
              <a:ext uri="{FF2B5EF4-FFF2-40B4-BE49-F238E27FC236}">
                <a16:creationId xmlns:a16="http://schemas.microsoft.com/office/drawing/2014/main" id="{F7A2CEE3-F259-42BA-9D81-11C558F702E5}"/>
              </a:ext>
            </a:extLst>
          </p:cNvPr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4998694" y="4146235"/>
            <a:ext cx="2580" cy="290377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直接箭头连接符 10">
            <a:extLst>
              <a:ext uri="{FF2B5EF4-FFF2-40B4-BE49-F238E27FC236}">
                <a16:creationId xmlns:a16="http://schemas.microsoft.com/office/drawing/2014/main" id="{129CEFBF-85F9-4EFA-B838-6AC392EB4966}"/>
              </a:ext>
            </a:extLst>
          </p:cNvPr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4998696" y="4832612"/>
            <a:ext cx="2579" cy="290375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063B51B-1C19-40A2-879E-CBA0A45CED2C}"/>
              </a:ext>
            </a:extLst>
          </p:cNvPr>
          <p:cNvSpPr/>
          <p:nvPr/>
        </p:nvSpPr>
        <p:spPr bwMode="auto">
          <a:xfrm>
            <a:off x="2056756" y="3771426"/>
            <a:ext cx="1516856" cy="35083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</a:t>
            </a:r>
            <a:r>
              <a:rPr lang="en-US" altLang="zh-CN" sz="1625" i="1" dirty="0"/>
              <a:t>i+1</a:t>
            </a:r>
            <a:endParaRPr lang="zh-CN" altLang="en-US" sz="1625" i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FA5B4E-D7D1-487F-8601-3968ABDC01FB}"/>
              </a:ext>
            </a:extLst>
          </p:cNvPr>
          <p:cNvSpPr/>
          <p:nvPr/>
        </p:nvSpPr>
        <p:spPr bwMode="auto">
          <a:xfrm>
            <a:off x="4135984" y="3063857"/>
            <a:ext cx="1728000" cy="39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zh-CN" altLang="en-US" sz="1625" dirty="0"/>
          </a:p>
        </p:txBody>
      </p:sp>
      <p:cxnSp>
        <p:nvCxnSpPr>
          <p:cNvPr id="20493" name="直接箭头连接符 13">
            <a:extLst>
              <a:ext uri="{FF2B5EF4-FFF2-40B4-BE49-F238E27FC236}">
                <a16:creationId xmlns:a16="http://schemas.microsoft.com/office/drawing/2014/main" id="{E9FC8F01-BAE8-43D0-A75A-831F7313DD53}"/>
              </a:ext>
            </a:extLst>
          </p:cNvPr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4998696" y="2773481"/>
            <a:ext cx="1289" cy="290377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直接箭头连接符 14">
            <a:extLst>
              <a:ext uri="{FF2B5EF4-FFF2-40B4-BE49-F238E27FC236}">
                <a16:creationId xmlns:a16="http://schemas.microsoft.com/office/drawing/2014/main" id="{BCE3F386-792E-4158-8627-0BDDA6B744A7}"/>
              </a:ext>
            </a:extLst>
          </p:cNvPr>
          <p:cNvCxnSpPr>
            <a:cxnSpLocks noChangeShapeType="1"/>
            <a:stCxn id="5" idx="1"/>
            <a:endCxn id="12" idx="3"/>
          </p:cNvCxnSpPr>
          <p:nvPr/>
        </p:nvCxnSpPr>
        <p:spPr bwMode="auto">
          <a:xfrm flipH="1" flipV="1">
            <a:off x="3573612" y="3946846"/>
            <a:ext cx="561082" cy="1389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D39EA0B-AC9B-4DA9-8D3B-E2D6679619AB}"/>
              </a:ext>
            </a:extLst>
          </p:cNvPr>
          <p:cNvSpPr/>
          <p:nvPr/>
        </p:nvSpPr>
        <p:spPr bwMode="auto">
          <a:xfrm>
            <a:off x="6986989" y="3692693"/>
            <a:ext cx="2147589" cy="464344"/>
          </a:xfrm>
          <a:prstGeom prst="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73277" tIns="36639" rIns="73277" bIns="36639" anchor="ctr" anchorCtr="0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construct</a:t>
            </a:r>
          </a:p>
        </p:txBody>
      </p:sp>
      <p:cxnSp>
        <p:nvCxnSpPr>
          <p:cNvPr id="20496" name="形状 18">
            <a:extLst>
              <a:ext uri="{FF2B5EF4-FFF2-40B4-BE49-F238E27FC236}">
                <a16:creationId xmlns:a16="http://schemas.microsoft.com/office/drawing/2014/main" id="{37BD9215-A4AB-48BF-BE9A-28455EEF90DD}"/>
              </a:ext>
            </a:extLst>
          </p:cNvPr>
          <p:cNvCxnSpPr>
            <a:cxnSpLocks noChangeShapeType="1"/>
            <a:stCxn id="12" idx="2"/>
            <a:endCxn id="7" idx="1"/>
          </p:cNvCxnSpPr>
          <p:nvPr/>
        </p:nvCxnSpPr>
        <p:spPr bwMode="auto">
          <a:xfrm rot="16200000" flipH="1">
            <a:off x="2875578" y="4061870"/>
            <a:ext cx="1198722" cy="1319511"/>
          </a:xfrm>
          <a:prstGeom prst="bentConnector2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7" name="文本框 1">
            <a:extLst>
              <a:ext uri="{FF2B5EF4-FFF2-40B4-BE49-F238E27FC236}">
                <a16:creationId xmlns:a16="http://schemas.microsoft.com/office/drawing/2014/main" id="{0A9718E1-42E4-46E8-AB81-2CEFCBCC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275" y="3472415"/>
            <a:ext cx="642342" cy="34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 dirty="0">
                <a:solidFill>
                  <a:srgbClr val="FF0000"/>
                </a:solidFill>
              </a:rPr>
              <a:t>True</a:t>
            </a:r>
            <a:endParaRPr lang="zh-CN" altLang="en-US" sz="1625" dirty="0">
              <a:solidFill>
                <a:srgbClr val="FF0000"/>
              </a:solidFill>
            </a:endParaRPr>
          </a:p>
        </p:txBody>
      </p:sp>
      <p:sp>
        <p:nvSpPr>
          <p:cNvPr id="20498" name="文本框 17">
            <a:extLst>
              <a:ext uri="{FF2B5EF4-FFF2-40B4-BE49-F238E27FC236}">
                <a16:creationId xmlns:a16="http://schemas.microsoft.com/office/drawing/2014/main" id="{2828BA3E-726E-42FE-B882-C1A43DB94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874" y="4123312"/>
            <a:ext cx="762298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>
                <a:solidFill>
                  <a:srgbClr val="FF0000"/>
                </a:solidFill>
              </a:rPr>
              <a:t>False</a:t>
            </a:r>
            <a:endParaRPr lang="zh-CN" altLang="en-US" sz="1625">
              <a:solidFill>
                <a:srgbClr val="FF0000"/>
              </a:solidFill>
            </a:endParaRPr>
          </a:p>
        </p:txBody>
      </p:sp>
      <p:sp>
        <p:nvSpPr>
          <p:cNvPr id="20499" name="文本框 7">
            <a:extLst>
              <a:ext uri="{FF2B5EF4-FFF2-40B4-BE49-F238E27FC236}">
                <a16:creationId xmlns:a16="http://schemas.microsoft.com/office/drawing/2014/main" id="{DF543B4F-63A8-4703-B2BD-74F7F5BD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929" y="4467405"/>
            <a:ext cx="168671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25" dirty="0"/>
              <a:t>statement  </a:t>
            </a:r>
            <a:r>
              <a:rPr lang="en-US" altLang="zh-CN" sz="1625" i="1" dirty="0"/>
              <a:t>i</a:t>
            </a:r>
            <a:r>
              <a:rPr lang="en-US" altLang="zh-CN" sz="1625" dirty="0"/>
              <a:t>+2</a:t>
            </a:r>
            <a:endParaRPr lang="zh-CN" altLang="en-US" sz="1625" i="1" dirty="0"/>
          </a:p>
        </p:txBody>
      </p:sp>
      <p:sp>
        <p:nvSpPr>
          <p:cNvPr id="20500" name="文本框 22">
            <a:extLst>
              <a:ext uri="{FF2B5EF4-FFF2-40B4-BE49-F238E27FC236}">
                <a16:creationId xmlns:a16="http://schemas.microsoft.com/office/drawing/2014/main" id="{3E130567-8A78-47D0-BCC0-0950D3EAC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27" y="3070376"/>
            <a:ext cx="1723714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25" dirty="0"/>
              <a:t>statement  2</a:t>
            </a:r>
            <a:endParaRPr lang="zh-CN" altLang="en-US" sz="1625" i="1" dirty="0"/>
          </a:p>
        </p:txBody>
      </p:sp>
      <p:sp>
        <p:nvSpPr>
          <p:cNvPr id="20501" name="文本框 8">
            <a:extLst>
              <a:ext uri="{FF2B5EF4-FFF2-40B4-BE49-F238E27FC236}">
                <a16:creationId xmlns:a16="http://schemas.microsoft.com/office/drawing/2014/main" id="{ACD08E27-914E-4102-A3AE-595A01A96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993" y="3346252"/>
            <a:ext cx="761008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 dirty="0"/>
              <a:t>…</a:t>
            </a:r>
            <a:endParaRPr lang="zh-CN" altLang="en-US" sz="1625" dirty="0"/>
          </a:p>
        </p:txBody>
      </p:sp>
      <p:sp>
        <p:nvSpPr>
          <p:cNvPr id="20502" name="文本框 24">
            <a:extLst>
              <a:ext uri="{FF2B5EF4-FFF2-40B4-BE49-F238E27FC236}">
                <a16:creationId xmlns:a16="http://schemas.microsoft.com/office/drawing/2014/main" id="{D71AD2F3-335D-420B-861B-228241D9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6723" y="4753745"/>
            <a:ext cx="759718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 dirty="0"/>
              <a:t>…</a:t>
            </a:r>
            <a:endParaRPr lang="zh-CN" altLang="en-US" sz="16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标题 1">
            <a:extLst>
              <a:ext uri="{FF2B5EF4-FFF2-40B4-BE49-F238E27FC236}">
                <a16:creationId xmlns:a16="http://schemas.microsoft.com/office/drawing/2014/main" id="{DDA704D9-498E-4297-8A7D-755424389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62468" name="内容占位符 2">
            <a:extLst>
              <a:ext uri="{FF2B5EF4-FFF2-40B4-BE49-F238E27FC236}">
                <a16:creationId xmlns:a16="http://schemas.microsoft.com/office/drawing/2014/main" id="{C3C7FCEB-4F01-468F-AB80-4265A0D62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4" y="1422364"/>
            <a:ext cx="7208937" cy="487561"/>
          </a:xfrm>
        </p:spPr>
        <p:txBody>
          <a:bodyPr/>
          <a:lstStyle/>
          <a:p>
            <a:pPr eaLnBrk="1" hangingPunct="1"/>
            <a:r>
              <a:rPr lang="en-US" altLang="zh-CN" dirty="0"/>
              <a:t>Program Example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35845" name="Picture 5">
            <a:extLst>
              <a:ext uri="{FF2B5EF4-FFF2-40B4-BE49-F238E27FC236}">
                <a16:creationId xmlns:a16="http://schemas.microsoft.com/office/drawing/2014/main" id="{6CCD9566-33D8-4125-86EC-60117E07B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0990" y="2442270"/>
            <a:ext cx="2379761" cy="169743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91EC3C5-911B-4AA6-BA28-C7CF73B312B1}"/>
              </a:ext>
            </a:extLst>
          </p:cNvPr>
          <p:cNvSpPr/>
          <p:nvPr/>
        </p:nvSpPr>
        <p:spPr bwMode="auto">
          <a:xfrm>
            <a:off x="6995021" y="4509295"/>
            <a:ext cx="3482578" cy="12769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Wingdings" pitchFamily="2" charset="2"/>
              <a:buChar char="•"/>
              <a:defRPr/>
            </a:pPr>
            <a:r>
              <a:rPr lang="en-US" altLang="zh-CN" sz="1625" dirty="0"/>
              <a:t>The statements 13~17 enclosed within { } are executed 5 times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Wingdings" pitchFamily="2" charset="2"/>
              <a:buChar char="•"/>
              <a:defRPr/>
            </a:pPr>
            <a:r>
              <a:rPr lang="en-US" altLang="zh-CN" sz="1625" dirty="0"/>
              <a:t>{ } is used to clearly show the body of the loop.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zh-CN" altLang="en-US" sz="1625" dirty="0"/>
          </a:p>
        </p:txBody>
      </p:sp>
      <p:sp>
        <p:nvSpPr>
          <p:cNvPr id="62472" name="文本框 1">
            <a:extLst>
              <a:ext uri="{FF2B5EF4-FFF2-40B4-BE49-F238E27FC236}">
                <a16:creationId xmlns:a16="http://schemas.microsoft.com/office/drawing/2014/main" id="{323F3CAB-2F0C-478D-8F63-67062754A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059" y="2035970"/>
            <a:ext cx="1696144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>
                <a:solidFill>
                  <a:srgbClr val="FF0000"/>
                </a:solidFill>
              </a:rPr>
              <a:t>Running Results</a:t>
            </a:r>
            <a:endParaRPr lang="zh-CN" altLang="en-US" sz="1625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CA4B43-05BF-4B98-B714-27B25DA1F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3" y="2407073"/>
            <a:ext cx="5327160" cy="332618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46DE16DD-0CB0-4EFE-B328-63291BB9D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77FD7824-A494-4C95-8FD4-08C40472CA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7488" y="1412776"/>
            <a:ext cx="9217024" cy="403205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en-US" altLang="zh-CN" b="1" dirty="0"/>
              <a:t> statement</a:t>
            </a:r>
          </a:p>
          <a:p>
            <a:pPr lvl="1" eaLnBrk="1" hangingPunct="1">
              <a:defRPr/>
            </a:pPr>
            <a:r>
              <a:rPr lang="en-US" altLang="zh-CN" dirty="0"/>
              <a:t>It works in the following way:</a:t>
            </a:r>
            <a:endParaRPr lang="en-US" altLang="zh-CN" b="1" dirty="0"/>
          </a:p>
          <a:p>
            <a:pPr marL="585788" lvl="2" indent="0" eaLnBrk="1" hangingPunct="1"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1.initialization is executed</a:t>
            </a:r>
            <a:r>
              <a:rPr lang="en-US" altLang="zh-CN" dirty="0">
                <a:solidFill>
                  <a:schemeClr val="tx1"/>
                </a:solidFill>
              </a:rPr>
              <a:t>. Generally, this declares a counter variable, and sets it to some initial value. This is executed a single time, at the beginning of the loop.</a:t>
            </a:r>
          </a:p>
          <a:p>
            <a:pPr marL="585788" lvl="2" indent="0" eaLnBrk="1" hangingPunct="1"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2.condition is checked. </a:t>
            </a:r>
            <a:r>
              <a:rPr lang="en-US" altLang="zh-CN" dirty="0">
                <a:solidFill>
                  <a:schemeClr val="tx1"/>
                </a:solidFill>
              </a:rPr>
              <a:t>If it is true, the loop continues; otherwise, the loop ends, and statement is skipped, going directly to step 5.</a:t>
            </a:r>
          </a:p>
          <a:p>
            <a:pPr marL="585788" lvl="2" indent="0" eaLnBrk="1" hangingPunct="1"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3.statement is executed. </a:t>
            </a:r>
            <a:r>
              <a:rPr lang="en-US" altLang="zh-CN" dirty="0">
                <a:solidFill>
                  <a:schemeClr val="tx1"/>
                </a:solidFill>
              </a:rPr>
              <a:t>As usual, it can be either a single statement or a block enclosed in curly braces { }.</a:t>
            </a:r>
          </a:p>
          <a:p>
            <a:pPr marL="585788" lvl="2" indent="0" eaLnBrk="1" hangingPunct="1"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4.increase is executed</a:t>
            </a:r>
            <a:r>
              <a:rPr lang="en-US" altLang="zh-CN" dirty="0">
                <a:solidFill>
                  <a:schemeClr val="tx1"/>
                </a:solidFill>
              </a:rPr>
              <a:t>, and the loop gets back to step 2.</a:t>
            </a:r>
          </a:p>
          <a:p>
            <a:pPr marL="585788" lvl="2" indent="0" eaLnBrk="1" hangingPunct="1">
              <a:buNone/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5.the loop ends: </a:t>
            </a:r>
            <a:r>
              <a:rPr lang="en-US" altLang="zh-CN" dirty="0">
                <a:solidFill>
                  <a:schemeClr val="tx1"/>
                </a:solidFill>
              </a:rPr>
              <a:t>execution continues by the next statement after it.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7992AF73-D9D8-4D4E-B26F-3E1F87F70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06F1BF9D-B934-4892-AB1B-7D6FE6A59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2" y="1426786"/>
            <a:ext cx="9361040" cy="4751659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Some specific features</a:t>
            </a:r>
          </a:p>
          <a:p>
            <a:pPr lvl="1" eaLnBrk="1" hangingPunct="1"/>
            <a:r>
              <a:rPr lang="en-US" altLang="zh-CN" sz="2000" dirty="0"/>
              <a:t>variable </a:t>
            </a:r>
            <a:r>
              <a:rPr lang="en-US" altLang="zh-CN" sz="2000" i="1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/>
              <a:t> could also be defined before the </a:t>
            </a:r>
            <a:r>
              <a:rPr lang="en-US" altLang="zh-CN" sz="2000" i="1" dirty="0"/>
              <a:t>for</a:t>
            </a:r>
            <a:r>
              <a:rPr lang="en-US" altLang="zh-CN" sz="2000" dirty="0"/>
              <a:t> statement</a:t>
            </a:r>
          </a:p>
          <a:p>
            <a:pPr marL="457200" lvl="1" indent="0" eaLnBrk="1" hangingPunct="1">
              <a:buNone/>
            </a:pPr>
            <a:endParaRPr lang="en-US" altLang="zh-CN" sz="2000" dirty="0"/>
          </a:p>
          <a:p>
            <a:pPr marL="457200" lvl="1" indent="0" eaLnBrk="1" hangingPunct="1">
              <a:buNone/>
            </a:pPr>
            <a:endParaRPr lang="en-US" altLang="zh-CN" sz="2000" dirty="0"/>
          </a:p>
          <a:p>
            <a:pPr lvl="1" eaLnBrk="1" hangingPunct="1"/>
            <a:r>
              <a:rPr lang="en-US" altLang="zh-CN" sz="2000" i="1" dirty="0" err="1">
                <a:solidFill>
                  <a:srgbClr val="FF0000"/>
                </a:solidFill>
              </a:rPr>
              <a:t>i</a:t>
            </a:r>
            <a:r>
              <a:rPr lang="en-US" altLang="zh-CN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starts at 10 and is decremented at the end of each pass</a:t>
            </a:r>
            <a:endParaRPr lang="en-US" altLang="zh-CN" sz="1800" dirty="0"/>
          </a:p>
          <a:p>
            <a:pPr lvl="1" eaLnBrk="1" hangingPunct="1"/>
            <a:endParaRPr lang="en-US" altLang="zh-CN" sz="900" dirty="0"/>
          </a:p>
          <a:p>
            <a:pPr lvl="1" eaLnBrk="1" hangingPunct="1"/>
            <a:endParaRPr lang="en-US" altLang="zh-CN" sz="900" dirty="0"/>
          </a:p>
          <a:p>
            <a:pPr lvl="1" eaLnBrk="1" hangingPunct="1"/>
            <a:r>
              <a:rPr lang="en-US" altLang="zh-CN" sz="2000" dirty="0"/>
              <a:t>multiple expressions  separated by commas in the </a:t>
            </a:r>
            <a:r>
              <a:rPr lang="en-US" altLang="zh-CN" sz="2000" i="1" dirty="0"/>
              <a:t>for</a:t>
            </a:r>
            <a:r>
              <a:rPr lang="en-US" altLang="zh-CN" sz="2000" dirty="0"/>
              <a:t> statement</a:t>
            </a:r>
          </a:p>
          <a:p>
            <a:pPr lvl="1" eaLnBrk="1" hangingPunct="1"/>
            <a:endParaRPr lang="en-US" altLang="zh-CN" sz="900" dirty="0"/>
          </a:p>
          <a:p>
            <a:pPr lvl="1" eaLnBrk="1" hangingPunct="1"/>
            <a:endParaRPr lang="en-US" altLang="zh-CN" sz="900" dirty="0"/>
          </a:p>
          <a:p>
            <a:pPr lvl="1" eaLnBrk="1" hangingPunct="1">
              <a:defRPr/>
            </a:pPr>
            <a:r>
              <a:rPr lang="en-US" altLang="zh-CN" sz="2000" dirty="0"/>
              <a:t>Any or all of the three expressions may be omitted from a </a:t>
            </a:r>
            <a:r>
              <a:rPr lang="en-US" altLang="zh-CN" sz="2000" i="1" dirty="0"/>
              <a:t>for</a:t>
            </a:r>
            <a:r>
              <a:rPr lang="en-US" altLang="zh-CN" sz="2000" dirty="0"/>
              <a:t> statement,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altLang="zh-CN" sz="2000" dirty="0"/>
              <a:t>must always be present</a:t>
            </a:r>
          </a:p>
          <a:p>
            <a:pPr marL="914400" lvl="2" indent="0" eaLnBrk="1" hangingPunct="1">
              <a:buNone/>
              <a:defRPr/>
            </a:pPr>
            <a:r>
              <a:rPr lang="en-US" altLang="zh-CN" sz="1600" dirty="0"/>
              <a:t>for(;;) {</a:t>
            </a:r>
            <a:r>
              <a:rPr lang="zh-CN" altLang="en-US" sz="1600" dirty="0"/>
              <a:t> </a:t>
            </a:r>
            <a:r>
              <a:rPr lang="en-US" altLang="zh-CN" sz="1600" dirty="0"/>
              <a:t>……}     </a:t>
            </a:r>
            <a:r>
              <a:rPr lang="en-US" altLang="zh-CN" sz="1600" dirty="0">
                <a:solidFill>
                  <a:schemeClr val="tx1"/>
                </a:solidFill>
              </a:rPr>
              <a:t>create an infinite loop because there is no condition to end the loop.</a:t>
            </a:r>
          </a:p>
          <a:p>
            <a:pPr lvl="2" eaLnBrk="1" hangingPunct="1"/>
            <a:endParaRPr lang="en-US" altLang="zh-CN" sz="1600" dirty="0"/>
          </a:p>
          <a:p>
            <a:pPr lvl="5"/>
            <a:endParaRPr lang="en-US" altLang="zh-CN" dirty="0"/>
          </a:p>
          <a:p>
            <a:pPr lvl="1" eaLnBrk="1" hangingPunct="1"/>
            <a:endParaRPr lang="en-US" altLang="zh-CN" b="1" dirty="0"/>
          </a:p>
          <a:p>
            <a:pPr eaLnBrk="1" hangingPunct="1"/>
            <a:endParaRPr lang="zh-CN" altLang="en-US" dirty="0"/>
          </a:p>
        </p:txBody>
      </p:sp>
      <p:pic>
        <p:nvPicPr>
          <p:cNvPr id="60420" name="图片 1">
            <a:extLst>
              <a:ext uri="{FF2B5EF4-FFF2-40B4-BE49-F238E27FC236}">
                <a16:creationId xmlns:a16="http://schemas.microsoft.com/office/drawing/2014/main" id="{D41C4FD5-132F-4C6B-BC63-6F6AA168B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161794"/>
            <a:ext cx="2160240" cy="59055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1" name="图片 3">
            <a:extLst>
              <a:ext uri="{FF2B5EF4-FFF2-40B4-BE49-F238E27FC236}">
                <a16:creationId xmlns:a16="http://schemas.microsoft.com/office/drawing/2014/main" id="{68D00573-6075-4E2C-8D49-D678437E3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3229212"/>
            <a:ext cx="2736304" cy="23657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2" name="图片 4">
            <a:extLst>
              <a:ext uri="{FF2B5EF4-FFF2-40B4-BE49-F238E27FC236}">
                <a16:creationId xmlns:a16="http://schemas.microsoft.com/office/drawing/2014/main" id="{BE404BB0-271F-4163-AF2F-5CEA7F702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3942647"/>
            <a:ext cx="4668136" cy="30411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标题 1">
            <a:extLst>
              <a:ext uri="{FF2B5EF4-FFF2-40B4-BE49-F238E27FC236}">
                <a16:creationId xmlns:a16="http://schemas.microsoft.com/office/drawing/2014/main" id="{66D1C2F4-A0DB-4371-A232-8498AEDB5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63492" name="内容占位符 2">
            <a:extLst>
              <a:ext uri="{FF2B5EF4-FFF2-40B4-BE49-F238E27FC236}">
                <a16:creationId xmlns:a16="http://schemas.microsoft.com/office/drawing/2014/main" id="{538CC622-568B-44A7-B474-446A91F967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23596" y="1445650"/>
            <a:ext cx="7208937" cy="487561"/>
          </a:xfrm>
        </p:spPr>
        <p:txBody>
          <a:bodyPr/>
          <a:lstStyle/>
          <a:p>
            <a:pPr eaLnBrk="1" hangingPunct="1"/>
            <a:r>
              <a:rPr lang="en-US" altLang="zh-CN" dirty="0"/>
              <a:t>Program Example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73AC70-7826-4FFA-8A6A-28B6C47B9182}"/>
              </a:ext>
            </a:extLst>
          </p:cNvPr>
          <p:cNvSpPr/>
          <p:nvPr/>
        </p:nvSpPr>
        <p:spPr bwMode="auto">
          <a:xfrm>
            <a:off x="7248128" y="4352533"/>
            <a:ext cx="3482578" cy="10206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Wingdings" pitchFamily="2" charset="2"/>
              <a:buChar char="•"/>
              <a:defRPr/>
            </a:pPr>
            <a:r>
              <a:rPr lang="en-US" altLang="zh-CN" sz="1625" dirty="0"/>
              <a:t>The statements 11~13 enclosed within { } are executed n times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Wingdings" pitchFamily="2" charset="2"/>
              <a:buChar char="•"/>
              <a:defRPr/>
            </a:pPr>
            <a:r>
              <a:rPr lang="en-US" altLang="zh-CN" sz="1625" dirty="0"/>
              <a:t>Why should sum = 0 ?</a:t>
            </a:r>
          </a:p>
        </p:txBody>
      </p:sp>
      <p:sp>
        <p:nvSpPr>
          <p:cNvPr id="63495" name="文本框 1">
            <a:extLst>
              <a:ext uri="{FF2B5EF4-FFF2-40B4-BE49-F238E27FC236}">
                <a16:creationId xmlns:a16="http://schemas.microsoft.com/office/drawing/2014/main" id="{2F8D0C0E-CBD6-40C5-ABDC-8FBE83CC2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059" y="1458120"/>
            <a:ext cx="1696144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>
                <a:solidFill>
                  <a:srgbClr val="FF0000"/>
                </a:solidFill>
              </a:rPr>
              <a:t>Running Results</a:t>
            </a:r>
            <a:endParaRPr lang="zh-CN" altLang="en-US" sz="1625">
              <a:solidFill>
                <a:srgbClr val="FF0000"/>
              </a:solidFill>
            </a:endParaRPr>
          </a:p>
        </p:txBody>
      </p:sp>
      <p:pic>
        <p:nvPicPr>
          <p:cNvPr id="63497" name="图片 4">
            <a:extLst>
              <a:ext uri="{FF2B5EF4-FFF2-40B4-BE49-F238E27FC236}">
                <a16:creationId xmlns:a16="http://schemas.microsoft.com/office/drawing/2014/main" id="{E13292A9-0006-4612-9DF5-F0B2A81EA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59" y="1847653"/>
            <a:ext cx="2001838" cy="228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5A986B-57FA-406E-8E82-2E69E5C79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2596576"/>
            <a:ext cx="5033764" cy="306819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A247BA-08E0-4072-984B-5F04498B92D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575720" y="4221089"/>
            <a:ext cx="3672408" cy="641786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7">
            <a:extLst>
              <a:ext uri="{FF2B5EF4-FFF2-40B4-BE49-F238E27FC236}">
                <a16:creationId xmlns:a16="http://schemas.microsoft.com/office/drawing/2014/main" id="{34A94FD4-D72E-434E-B0AB-AE0A11BAC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483" y="4884802"/>
            <a:ext cx="1212069" cy="188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标题 1">
            <a:extLst>
              <a:ext uri="{FF2B5EF4-FFF2-40B4-BE49-F238E27FC236}">
                <a16:creationId xmlns:a16="http://schemas.microsoft.com/office/drawing/2014/main" id="{1489B133-0A67-43AD-AA52-747687979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65541" name="内容占位符 2">
            <a:extLst>
              <a:ext uri="{FF2B5EF4-FFF2-40B4-BE49-F238E27FC236}">
                <a16:creationId xmlns:a16="http://schemas.microsoft.com/office/drawing/2014/main" id="{696CFE9A-F53B-4EF2-AD2A-1EF6A4E9A6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7489" y="1412776"/>
            <a:ext cx="7208937" cy="313432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zh-CN" dirty="0"/>
              <a:t>Program Example: Factorial calculation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7727A9-BF28-4710-8BFE-2542C127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1988840"/>
            <a:ext cx="5466755" cy="3572542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CBEA4D8C-F852-48B8-BF0A-8EEB473888A4}"/>
              </a:ext>
            </a:extLst>
          </p:cNvPr>
          <p:cNvSpPr/>
          <p:nvPr/>
        </p:nvSpPr>
        <p:spPr>
          <a:xfrm>
            <a:off x="3346995" y="4058022"/>
            <a:ext cx="2520280" cy="720080"/>
          </a:xfrm>
          <a:prstGeom prst="roundRect">
            <a:avLst/>
          </a:prstGeom>
          <a:noFill/>
          <a:ln>
            <a:solidFill>
              <a:srgbClr val="0B02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标题 1">
            <a:extLst>
              <a:ext uri="{FF2B5EF4-FFF2-40B4-BE49-F238E27FC236}">
                <a16:creationId xmlns:a16="http://schemas.microsoft.com/office/drawing/2014/main" id="{E8B1A250-ABAD-4E3D-9A81-E5CD32861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44D25-B55D-4012-B300-16DD444D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7" y="1422202"/>
            <a:ext cx="7208937" cy="870645"/>
          </a:xfrm>
        </p:spPr>
        <p:txBody>
          <a:bodyPr/>
          <a:lstStyle/>
          <a:p>
            <a:pPr marL="278606" lvl="2" indent="-278606" eaLnBrk="1" hangingPunct="1"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zh-CN" sz="2275" dirty="0">
                <a:solidFill>
                  <a:schemeClr val="tx1"/>
                </a:solidFill>
                <a:cs typeface="+mn-cs"/>
              </a:rPr>
              <a:t>Nested loops: </a:t>
            </a:r>
            <a:r>
              <a:rPr lang="en-US" altLang="zh-CN" dirty="0"/>
              <a:t>When a loop is contained within another loop</a:t>
            </a:r>
            <a:endParaRPr lang="en-US" altLang="zh-CN" i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E67474-FC92-4325-8ACC-9F090AE987F8}"/>
              </a:ext>
            </a:extLst>
          </p:cNvPr>
          <p:cNvSpPr/>
          <p:nvPr/>
        </p:nvSpPr>
        <p:spPr bwMode="auto">
          <a:xfrm>
            <a:off x="6744072" y="2940919"/>
            <a:ext cx="4392488" cy="2360289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73277" tIns="36639" rIns="73277" bIns="36639"/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outer loop (lines 26~35) starts with</a:t>
            </a:r>
            <a:r>
              <a:rPr lang="en-US" altLang="zh-CN" sz="1625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25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25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1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 28 displays a | at the left of the screen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inner loop (lines 29~32) is then executed with j starting at 1 and ending when j exceeds 12. 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iteration of the inner loop displays a number in the multiplication table.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inner loop is completed, the outer loop regains control, and </a:t>
            </a:r>
            <a:r>
              <a:rPr lang="en-US" altLang="zh-CN" sz="162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incremented to 2.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en-US" altLang="zh-CN" sz="16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endParaRPr lang="en-US" altLang="zh-CN" sz="1625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zh-CN" altLang="en-US" sz="1625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2D80E9-F702-4C76-B945-602DB982336B}"/>
              </a:ext>
            </a:extLst>
          </p:cNvPr>
          <p:cNvGrpSpPr/>
          <p:nvPr/>
        </p:nvGrpSpPr>
        <p:grpSpPr>
          <a:xfrm>
            <a:off x="1343472" y="2482017"/>
            <a:ext cx="5234880" cy="2737286"/>
            <a:chOff x="992560" y="2500075"/>
            <a:chExt cx="5234880" cy="2737286"/>
          </a:xfrm>
        </p:grpSpPr>
        <p:pic>
          <p:nvPicPr>
            <p:cNvPr id="67586" name="图片 1">
              <a:extLst>
                <a:ext uri="{FF2B5EF4-FFF2-40B4-BE49-F238E27FC236}">
                  <a16:creationId xmlns:a16="http://schemas.microsoft.com/office/drawing/2014/main" id="{F387C4B9-8B13-4CB7-A819-0E819F97B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60" y="2500075"/>
              <a:ext cx="5234880" cy="273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20FD404-8493-438F-90D5-DF1ACE852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648" y="2727325"/>
              <a:ext cx="4392488" cy="22858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77" tIns="36639" rIns="73277" bIns="36639"/>
            <a:lstStyle>
              <a:lvl1pPr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588"/>
                </a:spcBef>
                <a:spcAft>
                  <a:spcPts val="588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588"/>
                </a:spcBef>
                <a:spcAft>
                  <a:spcPts val="588"/>
                </a:spcAft>
                <a:buClr>
                  <a:srgbClr val="800080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en-US" sz="1625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21FA828-D263-4B22-8BEF-05479B0ED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696" y="3404094"/>
              <a:ext cx="3240360" cy="961010"/>
            </a:xfrm>
            <a:prstGeom prst="rect">
              <a:avLst/>
            </a:prstGeom>
            <a:noFill/>
            <a:ln w="28575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77" tIns="36639" rIns="73277" bIns="36639"/>
            <a:lstStyle>
              <a:lvl1pPr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588"/>
                </a:spcBef>
                <a:spcAft>
                  <a:spcPts val="588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588"/>
                </a:spcBef>
                <a:spcAft>
                  <a:spcPts val="588"/>
                </a:spcAft>
                <a:buClr>
                  <a:srgbClr val="800080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en-US" sz="1625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标题 1">
            <a:extLst>
              <a:ext uri="{FF2B5EF4-FFF2-40B4-BE49-F238E27FC236}">
                <a16:creationId xmlns:a16="http://schemas.microsoft.com/office/drawing/2014/main" id="{2F384DC3-6325-4AC6-87E8-417A0C0F1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5.4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AD237-A66C-42E3-89C7-FB600E4F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592" y="1426785"/>
            <a:ext cx="8915400" cy="4686300"/>
          </a:xfrm>
        </p:spPr>
        <p:txBody>
          <a:bodyPr/>
          <a:lstStyle/>
          <a:p>
            <a:pPr marL="278606" lvl="2" indent="-278606" eaLnBrk="1" hangingPunct="1"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zh-CN" sz="2275" dirty="0">
                <a:solidFill>
                  <a:schemeClr val="tx1"/>
                </a:solidFill>
                <a:cs typeface="+mn-cs"/>
              </a:rPr>
              <a:t>Nested loops: </a:t>
            </a:r>
            <a:r>
              <a:rPr lang="en-US" altLang="zh-CN" dirty="0"/>
              <a:t>When a loop is contained within another loop</a:t>
            </a:r>
            <a:endParaRPr lang="en-US" altLang="zh-CN" i="1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A5EA140C-492D-4D1A-AF70-BFEE0B90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4110" y="3114460"/>
            <a:ext cx="3684744" cy="204273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0667" name="文本框 12">
            <a:extLst>
              <a:ext uri="{FF2B5EF4-FFF2-40B4-BE49-F238E27FC236}">
                <a16:creationId xmlns:a16="http://schemas.microsoft.com/office/drawing/2014/main" id="{88F68B35-F30A-4A08-BD96-2125394FC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192" y="2709268"/>
            <a:ext cx="1696144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 dirty="0">
                <a:solidFill>
                  <a:srgbClr val="FF0000"/>
                </a:solidFill>
              </a:rPr>
              <a:t>Running Results</a:t>
            </a:r>
            <a:endParaRPr lang="zh-CN" altLang="en-US" sz="1625" dirty="0">
              <a:solidFill>
                <a:srgbClr val="FF00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A83FD2-7E3A-4EFA-A332-E622EB676518}"/>
              </a:ext>
            </a:extLst>
          </p:cNvPr>
          <p:cNvGrpSpPr/>
          <p:nvPr/>
        </p:nvGrpSpPr>
        <p:grpSpPr>
          <a:xfrm>
            <a:off x="1343472" y="2482017"/>
            <a:ext cx="5234880" cy="2737286"/>
            <a:chOff x="992560" y="2500075"/>
            <a:chExt cx="5234880" cy="2737286"/>
          </a:xfrm>
        </p:grpSpPr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000D767D-C659-4C08-BAF1-5DF2ADFDA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60" y="2500075"/>
              <a:ext cx="5234880" cy="273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986FFF-4615-4CFB-B3F2-B219737DF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648" y="2727325"/>
              <a:ext cx="4392488" cy="2285851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77" tIns="36639" rIns="73277" bIns="36639"/>
            <a:lstStyle>
              <a:lvl1pPr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588"/>
                </a:spcBef>
                <a:spcAft>
                  <a:spcPts val="588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588"/>
                </a:spcBef>
                <a:spcAft>
                  <a:spcPts val="588"/>
                </a:spcAft>
                <a:buClr>
                  <a:srgbClr val="800080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en-US" sz="1625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8EE131-6608-4581-A45E-82E1C864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696" y="3404094"/>
              <a:ext cx="3240360" cy="961010"/>
            </a:xfrm>
            <a:prstGeom prst="rect">
              <a:avLst/>
            </a:prstGeom>
            <a:noFill/>
            <a:ln w="28575" algn="ctr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3277" tIns="36639" rIns="73277" bIns="36639"/>
            <a:lstStyle>
              <a:lvl1pPr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588"/>
                </a:spcBef>
                <a:spcAft>
                  <a:spcPts val="588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588"/>
                </a:spcBef>
                <a:spcAft>
                  <a:spcPts val="588"/>
                </a:spcAft>
                <a:buClr>
                  <a:srgbClr val="800080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en-US" sz="1625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6">
            <a:extLst>
              <a:ext uri="{FF2B5EF4-FFF2-40B4-BE49-F238E27FC236}">
                <a16:creationId xmlns:a16="http://schemas.microsoft.com/office/drawing/2014/main" id="{E520FAEB-ADD9-4695-AF20-AF2C2908A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3493" name="灯片编号占位符 98">
            <a:extLst>
              <a:ext uri="{FF2B5EF4-FFF2-40B4-BE49-F238E27FC236}">
                <a16:creationId xmlns:a16="http://schemas.microsoft.com/office/drawing/2014/main" id="{C312448D-311B-4F18-88A2-38A8B1BA00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88"/>
              </a:spcBef>
              <a:buSzPct val="80000"/>
              <a:buNone/>
            </a:pPr>
            <a:fld id="{87D214E0-410F-4333-9053-8AECA3BCA647}" type="slidenum"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pPr>
                <a:spcBef>
                  <a:spcPts val="588"/>
                </a:spcBef>
                <a:buSzPct val="80000"/>
                <a:buNone/>
              </a:pPr>
              <a:t>47</a:t>
            </a:fld>
            <a:r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t>/37</a:t>
            </a:r>
            <a:endParaRPr lang="zh-CN" altLang="en-US" sz="1100">
              <a:solidFill>
                <a:srgbClr val="636363"/>
              </a:solidFill>
              <a:latin typeface="Arial" panose="020B0604020202020204" pitchFamily="34" charset="0"/>
            </a:endParaRPr>
          </a:p>
        </p:txBody>
      </p:sp>
      <p:grpSp>
        <p:nvGrpSpPr>
          <p:cNvPr id="63491" name="Group 6">
            <a:extLst>
              <a:ext uri="{FF2B5EF4-FFF2-40B4-BE49-F238E27FC236}">
                <a16:creationId xmlns:a16="http://schemas.microsoft.com/office/drawing/2014/main" id="{3352D2D8-6F66-4E57-9BEB-A95D000B9471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2205038"/>
            <a:ext cx="3511550" cy="3852862"/>
            <a:chOff x="204" y="1162"/>
            <a:chExt cx="2212" cy="2427"/>
          </a:xfrm>
        </p:grpSpPr>
        <p:grpSp>
          <p:nvGrpSpPr>
            <p:cNvPr id="63578" name="Group 7">
              <a:extLst>
                <a:ext uri="{FF2B5EF4-FFF2-40B4-BE49-F238E27FC236}">
                  <a16:creationId xmlns:a16="http://schemas.microsoft.com/office/drawing/2014/main" id="{0D68CE99-715E-4BCB-AB20-803E709E2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162"/>
              <a:ext cx="2212" cy="2427"/>
              <a:chOff x="418" y="1589"/>
              <a:chExt cx="2212" cy="2427"/>
            </a:xfrm>
          </p:grpSpPr>
          <p:sp>
            <p:nvSpPr>
              <p:cNvPr id="63582" name="Freeform 8">
                <a:extLst>
                  <a:ext uri="{FF2B5EF4-FFF2-40B4-BE49-F238E27FC236}">
                    <a16:creationId xmlns:a16="http://schemas.microsoft.com/office/drawing/2014/main" id="{8B5C2360-86F8-4167-A395-D0188615B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3779"/>
                <a:ext cx="394" cy="237"/>
              </a:xfrm>
              <a:custGeom>
                <a:avLst/>
                <a:gdLst>
                  <a:gd name="T0" fmla="*/ 252 w 394"/>
                  <a:gd name="T1" fmla="*/ 0 h 237"/>
                  <a:gd name="T2" fmla="*/ 51 w 394"/>
                  <a:gd name="T3" fmla="*/ 20 h 237"/>
                  <a:gd name="T4" fmla="*/ 31 w 394"/>
                  <a:gd name="T5" fmla="*/ 36 h 237"/>
                  <a:gd name="T6" fmla="*/ 19 w 394"/>
                  <a:gd name="T7" fmla="*/ 54 h 237"/>
                  <a:gd name="T8" fmla="*/ 8 w 394"/>
                  <a:gd name="T9" fmla="*/ 74 h 237"/>
                  <a:gd name="T10" fmla="*/ 0 w 394"/>
                  <a:gd name="T11" fmla="*/ 107 h 237"/>
                  <a:gd name="T12" fmla="*/ 1 w 394"/>
                  <a:gd name="T13" fmla="*/ 144 h 237"/>
                  <a:gd name="T14" fmla="*/ 8 w 394"/>
                  <a:gd name="T15" fmla="*/ 164 h 237"/>
                  <a:gd name="T16" fmla="*/ 19 w 394"/>
                  <a:gd name="T17" fmla="*/ 187 h 237"/>
                  <a:gd name="T18" fmla="*/ 40 w 394"/>
                  <a:gd name="T19" fmla="*/ 206 h 237"/>
                  <a:gd name="T20" fmla="*/ 65 w 394"/>
                  <a:gd name="T21" fmla="*/ 221 h 237"/>
                  <a:gd name="T22" fmla="*/ 90 w 394"/>
                  <a:gd name="T23" fmla="*/ 230 h 237"/>
                  <a:gd name="T24" fmla="*/ 112 w 394"/>
                  <a:gd name="T25" fmla="*/ 235 h 237"/>
                  <a:gd name="T26" fmla="*/ 141 w 394"/>
                  <a:gd name="T27" fmla="*/ 237 h 237"/>
                  <a:gd name="T28" fmla="*/ 138 w 394"/>
                  <a:gd name="T29" fmla="*/ 235 h 237"/>
                  <a:gd name="T30" fmla="*/ 295 w 394"/>
                  <a:gd name="T31" fmla="*/ 219 h 237"/>
                  <a:gd name="T32" fmla="*/ 394 w 394"/>
                  <a:gd name="T33" fmla="*/ 0 h 237"/>
                  <a:gd name="T34" fmla="*/ 252 w 394"/>
                  <a:gd name="T35" fmla="*/ 0 h 2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94" h="237">
                    <a:moveTo>
                      <a:pt x="252" y="0"/>
                    </a:moveTo>
                    <a:lnTo>
                      <a:pt x="51" y="20"/>
                    </a:lnTo>
                    <a:lnTo>
                      <a:pt x="31" y="36"/>
                    </a:lnTo>
                    <a:lnTo>
                      <a:pt x="19" y="54"/>
                    </a:lnTo>
                    <a:lnTo>
                      <a:pt x="8" y="74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64"/>
                    </a:lnTo>
                    <a:lnTo>
                      <a:pt x="19" y="187"/>
                    </a:lnTo>
                    <a:lnTo>
                      <a:pt x="40" y="206"/>
                    </a:lnTo>
                    <a:lnTo>
                      <a:pt x="65" y="221"/>
                    </a:lnTo>
                    <a:lnTo>
                      <a:pt x="90" y="230"/>
                    </a:lnTo>
                    <a:lnTo>
                      <a:pt x="112" y="235"/>
                    </a:lnTo>
                    <a:lnTo>
                      <a:pt x="141" y="237"/>
                    </a:lnTo>
                    <a:lnTo>
                      <a:pt x="138" y="235"/>
                    </a:lnTo>
                    <a:lnTo>
                      <a:pt x="295" y="219"/>
                    </a:lnTo>
                    <a:lnTo>
                      <a:pt x="394" y="0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3" name="Freeform 9">
                <a:extLst>
                  <a:ext uri="{FF2B5EF4-FFF2-40B4-BE49-F238E27FC236}">
                    <a16:creationId xmlns:a16="http://schemas.microsoft.com/office/drawing/2014/main" id="{EDEDD186-3247-45F3-9A03-6F42E9B71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1589"/>
                <a:ext cx="2212" cy="2425"/>
              </a:xfrm>
              <a:custGeom>
                <a:avLst/>
                <a:gdLst>
                  <a:gd name="T0" fmla="*/ 124 w 2212"/>
                  <a:gd name="T1" fmla="*/ 9 h 2425"/>
                  <a:gd name="T2" fmla="*/ 79 w 2212"/>
                  <a:gd name="T3" fmla="*/ 42 h 2425"/>
                  <a:gd name="T4" fmla="*/ 23 w 2212"/>
                  <a:gd name="T5" fmla="*/ 109 h 2425"/>
                  <a:gd name="T6" fmla="*/ 4 w 2212"/>
                  <a:gd name="T7" fmla="*/ 178 h 2425"/>
                  <a:gd name="T8" fmla="*/ 0 w 2212"/>
                  <a:gd name="T9" fmla="*/ 262 h 2425"/>
                  <a:gd name="T10" fmla="*/ 10 w 2212"/>
                  <a:gd name="T11" fmla="*/ 332 h 2425"/>
                  <a:gd name="T12" fmla="*/ 39 w 2212"/>
                  <a:gd name="T13" fmla="*/ 446 h 2425"/>
                  <a:gd name="T14" fmla="*/ 117 w 2212"/>
                  <a:gd name="T15" fmla="*/ 639 h 2425"/>
                  <a:gd name="T16" fmla="*/ 211 w 2212"/>
                  <a:gd name="T17" fmla="*/ 854 h 2425"/>
                  <a:gd name="T18" fmla="*/ 298 w 2212"/>
                  <a:gd name="T19" fmla="*/ 1076 h 2425"/>
                  <a:gd name="T20" fmla="*/ 365 w 2212"/>
                  <a:gd name="T21" fmla="*/ 1364 h 2425"/>
                  <a:gd name="T22" fmla="*/ 405 w 2212"/>
                  <a:gd name="T23" fmla="*/ 1713 h 2425"/>
                  <a:gd name="T24" fmla="*/ 425 w 2212"/>
                  <a:gd name="T25" fmla="*/ 1962 h 2425"/>
                  <a:gd name="T26" fmla="*/ 425 w 2212"/>
                  <a:gd name="T27" fmla="*/ 2150 h 2425"/>
                  <a:gd name="T28" fmla="*/ 399 w 2212"/>
                  <a:gd name="T29" fmla="*/ 2291 h 2425"/>
                  <a:gd name="T30" fmla="*/ 365 w 2212"/>
                  <a:gd name="T31" fmla="*/ 2371 h 2425"/>
                  <a:gd name="T32" fmla="*/ 333 w 2212"/>
                  <a:gd name="T33" fmla="*/ 2410 h 2425"/>
                  <a:gd name="T34" fmla="*/ 515 w 2212"/>
                  <a:gd name="T35" fmla="*/ 2403 h 2425"/>
                  <a:gd name="T36" fmla="*/ 1211 w 2212"/>
                  <a:gd name="T37" fmla="*/ 2311 h 2425"/>
                  <a:gd name="T38" fmla="*/ 1843 w 2212"/>
                  <a:gd name="T39" fmla="*/ 2257 h 2425"/>
                  <a:gd name="T40" fmla="*/ 2104 w 2212"/>
                  <a:gd name="T41" fmla="*/ 2264 h 2425"/>
                  <a:gd name="T42" fmla="*/ 2158 w 2212"/>
                  <a:gd name="T43" fmla="*/ 2223 h 2425"/>
                  <a:gd name="T44" fmla="*/ 2195 w 2212"/>
                  <a:gd name="T45" fmla="*/ 2132 h 2425"/>
                  <a:gd name="T46" fmla="*/ 2212 w 2212"/>
                  <a:gd name="T47" fmla="*/ 2002 h 2425"/>
                  <a:gd name="T48" fmla="*/ 2208 w 2212"/>
                  <a:gd name="T49" fmla="*/ 1837 h 2425"/>
                  <a:gd name="T50" fmla="*/ 2185 w 2212"/>
                  <a:gd name="T51" fmla="*/ 1592 h 2425"/>
                  <a:gd name="T52" fmla="*/ 2111 w 2212"/>
                  <a:gd name="T53" fmla="*/ 1277 h 2425"/>
                  <a:gd name="T54" fmla="*/ 2024 w 2212"/>
                  <a:gd name="T55" fmla="*/ 995 h 2425"/>
                  <a:gd name="T56" fmla="*/ 1923 w 2212"/>
                  <a:gd name="T57" fmla="*/ 734 h 2425"/>
                  <a:gd name="T58" fmla="*/ 1809 w 2212"/>
                  <a:gd name="T59" fmla="*/ 444 h 2425"/>
                  <a:gd name="T60" fmla="*/ 1771 w 2212"/>
                  <a:gd name="T61" fmla="*/ 317 h 2425"/>
                  <a:gd name="T62" fmla="*/ 1766 w 2212"/>
                  <a:gd name="T63" fmla="*/ 218 h 2425"/>
                  <a:gd name="T64" fmla="*/ 1809 w 2212"/>
                  <a:gd name="T65" fmla="*/ 22 h 2425"/>
                  <a:gd name="T66" fmla="*/ 139 w 2212"/>
                  <a:gd name="T67" fmla="*/ 5 h 242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212" h="2425">
                    <a:moveTo>
                      <a:pt x="139" y="5"/>
                    </a:moveTo>
                    <a:lnTo>
                      <a:pt x="124" y="9"/>
                    </a:lnTo>
                    <a:lnTo>
                      <a:pt x="103" y="19"/>
                    </a:lnTo>
                    <a:lnTo>
                      <a:pt x="79" y="42"/>
                    </a:lnTo>
                    <a:lnTo>
                      <a:pt x="46" y="74"/>
                    </a:lnTo>
                    <a:lnTo>
                      <a:pt x="23" y="109"/>
                    </a:lnTo>
                    <a:lnTo>
                      <a:pt x="10" y="146"/>
                    </a:lnTo>
                    <a:lnTo>
                      <a:pt x="4" y="178"/>
                    </a:lnTo>
                    <a:lnTo>
                      <a:pt x="0" y="221"/>
                    </a:lnTo>
                    <a:lnTo>
                      <a:pt x="0" y="262"/>
                    </a:lnTo>
                    <a:lnTo>
                      <a:pt x="5" y="297"/>
                    </a:lnTo>
                    <a:lnTo>
                      <a:pt x="10" y="332"/>
                    </a:lnTo>
                    <a:lnTo>
                      <a:pt x="16" y="364"/>
                    </a:lnTo>
                    <a:lnTo>
                      <a:pt x="39" y="446"/>
                    </a:lnTo>
                    <a:lnTo>
                      <a:pt x="70" y="538"/>
                    </a:lnTo>
                    <a:lnTo>
                      <a:pt x="117" y="639"/>
                    </a:lnTo>
                    <a:lnTo>
                      <a:pt x="164" y="754"/>
                    </a:lnTo>
                    <a:lnTo>
                      <a:pt x="211" y="854"/>
                    </a:lnTo>
                    <a:lnTo>
                      <a:pt x="251" y="955"/>
                    </a:lnTo>
                    <a:lnTo>
                      <a:pt x="298" y="1076"/>
                    </a:lnTo>
                    <a:lnTo>
                      <a:pt x="338" y="1230"/>
                    </a:lnTo>
                    <a:lnTo>
                      <a:pt x="365" y="1364"/>
                    </a:lnTo>
                    <a:lnTo>
                      <a:pt x="392" y="1532"/>
                    </a:lnTo>
                    <a:lnTo>
                      <a:pt x="405" y="1713"/>
                    </a:lnTo>
                    <a:lnTo>
                      <a:pt x="425" y="1874"/>
                    </a:lnTo>
                    <a:lnTo>
                      <a:pt x="425" y="1962"/>
                    </a:lnTo>
                    <a:lnTo>
                      <a:pt x="425" y="2076"/>
                    </a:lnTo>
                    <a:lnTo>
                      <a:pt x="425" y="2150"/>
                    </a:lnTo>
                    <a:lnTo>
                      <a:pt x="420" y="2219"/>
                    </a:lnTo>
                    <a:lnTo>
                      <a:pt x="399" y="2291"/>
                    </a:lnTo>
                    <a:lnTo>
                      <a:pt x="384" y="2333"/>
                    </a:lnTo>
                    <a:lnTo>
                      <a:pt x="365" y="2371"/>
                    </a:lnTo>
                    <a:lnTo>
                      <a:pt x="346" y="2396"/>
                    </a:lnTo>
                    <a:lnTo>
                      <a:pt x="333" y="2410"/>
                    </a:lnTo>
                    <a:lnTo>
                      <a:pt x="318" y="2425"/>
                    </a:lnTo>
                    <a:lnTo>
                      <a:pt x="515" y="2403"/>
                    </a:lnTo>
                    <a:lnTo>
                      <a:pt x="896" y="2351"/>
                    </a:lnTo>
                    <a:lnTo>
                      <a:pt x="1211" y="2311"/>
                    </a:lnTo>
                    <a:lnTo>
                      <a:pt x="1573" y="2270"/>
                    </a:lnTo>
                    <a:lnTo>
                      <a:pt x="1843" y="2257"/>
                    </a:lnTo>
                    <a:lnTo>
                      <a:pt x="2051" y="2264"/>
                    </a:lnTo>
                    <a:lnTo>
                      <a:pt x="2104" y="2264"/>
                    </a:lnTo>
                    <a:lnTo>
                      <a:pt x="2138" y="2257"/>
                    </a:lnTo>
                    <a:lnTo>
                      <a:pt x="2158" y="2223"/>
                    </a:lnTo>
                    <a:lnTo>
                      <a:pt x="2178" y="2187"/>
                    </a:lnTo>
                    <a:lnTo>
                      <a:pt x="2195" y="2132"/>
                    </a:lnTo>
                    <a:lnTo>
                      <a:pt x="2205" y="2066"/>
                    </a:lnTo>
                    <a:lnTo>
                      <a:pt x="2212" y="2002"/>
                    </a:lnTo>
                    <a:lnTo>
                      <a:pt x="2212" y="1909"/>
                    </a:lnTo>
                    <a:lnTo>
                      <a:pt x="2208" y="1837"/>
                    </a:lnTo>
                    <a:lnTo>
                      <a:pt x="2205" y="1719"/>
                    </a:lnTo>
                    <a:lnTo>
                      <a:pt x="2185" y="1592"/>
                    </a:lnTo>
                    <a:lnTo>
                      <a:pt x="2151" y="1428"/>
                    </a:lnTo>
                    <a:lnTo>
                      <a:pt x="2111" y="1277"/>
                    </a:lnTo>
                    <a:lnTo>
                      <a:pt x="2078" y="1143"/>
                    </a:lnTo>
                    <a:lnTo>
                      <a:pt x="2024" y="995"/>
                    </a:lnTo>
                    <a:lnTo>
                      <a:pt x="1970" y="861"/>
                    </a:lnTo>
                    <a:lnTo>
                      <a:pt x="1923" y="734"/>
                    </a:lnTo>
                    <a:lnTo>
                      <a:pt x="1850" y="551"/>
                    </a:lnTo>
                    <a:lnTo>
                      <a:pt x="1809" y="444"/>
                    </a:lnTo>
                    <a:lnTo>
                      <a:pt x="1785" y="373"/>
                    </a:lnTo>
                    <a:lnTo>
                      <a:pt x="1771" y="317"/>
                    </a:lnTo>
                    <a:lnTo>
                      <a:pt x="1766" y="264"/>
                    </a:lnTo>
                    <a:lnTo>
                      <a:pt x="1766" y="218"/>
                    </a:lnTo>
                    <a:lnTo>
                      <a:pt x="1796" y="55"/>
                    </a:lnTo>
                    <a:lnTo>
                      <a:pt x="1809" y="22"/>
                    </a:lnTo>
                    <a:lnTo>
                      <a:pt x="161" y="0"/>
                    </a:lnTo>
                    <a:lnTo>
                      <a:pt x="139" y="5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4" name="Freeform 10">
                <a:extLst>
                  <a:ext uri="{FF2B5EF4-FFF2-40B4-BE49-F238E27FC236}">
                    <a16:creationId xmlns:a16="http://schemas.microsoft.com/office/drawing/2014/main" id="{F97E9B30-968B-4EF4-931C-93A7CBB99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" y="1700"/>
                <a:ext cx="182" cy="159"/>
              </a:xfrm>
              <a:custGeom>
                <a:avLst/>
                <a:gdLst>
                  <a:gd name="T0" fmla="*/ 182 w 182"/>
                  <a:gd name="T1" fmla="*/ 11 h 159"/>
                  <a:gd name="T2" fmla="*/ 135 w 182"/>
                  <a:gd name="T3" fmla="*/ 145 h 159"/>
                  <a:gd name="T4" fmla="*/ 88 w 182"/>
                  <a:gd name="T5" fmla="*/ 159 h 159"/>
                  <a:gd name="T6" fmla="*/ 65 w 182"/>
                  <a:gd name="T7" fmla="*/ 156 h 159"/>
                  <a:gd name="T8" fmla="*/ 41 w 182"/>
                  <a:gd name="T9" fmla="*/ 148 h 159"/>
                  <a:gd name="T10" fmla="*/ 23 w 182"/>
                  <a:gd name="T11" fmla="*/ 132 h 159"/>
                  <a:gd name="T12" fmla="*/ 11 w 182"/>
                  <a:gd name="T13" fmla="*/ 116 h 159"/>
                  <a:gd name="T14" fmla="*/ 3 w 182"/>
                  <a:gd name="T15" fmla="*/ 96 h 159"/>
                  <a:gd name="T16" fmla="*/ 0 w 182"/>
                  <a:gd name="T17" fmla="*/ 78 h 159"/>
                  <a:gd name="T18" fmla="*/ 1 w 182"/>
                  <a:gd name="T19" fmla="*/ 55 h 159"/>
                  <a:gd name="T20" fmla="*/ 8 w 182"/>
                  <a:gd name="T21" fmla="*/ 38 h 159"/>
                  <a:gd name="T22" fmla="*/ 21 w 182"/>
                  <a:gd name="T23" fmla="*/ 25 h 159"/>
                  <a:gd name="T24" fmla="*/ 38 w 182"/>
                  <a:gd name="T25" fmla="*/ 13 h 159"/>
                  <a:gd name="T26" fmla="*/ 58 w 182"/>
                  <a:gd name="T27" fmla="*/ 8 h 159"/>
                  <a:gd name="T28" fmla="*/ 75 w 182"/>
                  <a:gd name="T29" fmla="*/ 4 h 159"/>
                  <a:gd name="T30" fmla="*/ 94 w 182"/>
                  <a:gd name="T31" fmla="*/ 1 h 159"/>
                  <a:gd name="T32" fmla="*/ 108 w 182"/>
                  <a:gd name="T33" fmla="*/ 1 h 159"/>
                  <a:gd name="T34" fmla="*/ 127 w 182"/>
                  <a:gd name="T35" fmla="*/ 0 h 159"/>
                  <a:gd name="T36" fmla="*/ 182 w 182"/>
                  <a:gd name="T37" fmla="*/ 11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82" h="159">
                    <a:moveTo>
                      <a:pt x="182" y="11"/>
                    </a:moveTo>
                    <a:lnTo>
                      <a:pt x="135" y="145"/>
                    </a:lnTo>
                    <a:lnTo>
                      <a:pt x="88" y="159"/>
                    </a:lnTo>
                    <a:lnTo>
                      <a:pt x="65" y="156"/>
                    </a:lnTo>
                    <a:lnTo>
                      <a:pt x="41" y="148"/>
                    </a:lnTo>
                    <a:lnTo>
                      <a:pt x="23" y="132"/>
                    </a:lnTo>
                    <a:lnTo>
                      <a:pt x="11" y="116"/>
                    </a:lnTo>
                    <a:lnTo>
                      <a:pt x="3" y="96"/>
                    </a:lnTo>
                    <a:lnTo>
                      <a:pt x="0" y="78"/>
                    </a:lnTo>
                    <a:lnTo>
                      <a:pt x="1" y="55"/>
                    </a:lnTo>
                    <a:lnTo>
                      <a:pt x="8" y="38"/>
                    </a:lnTo>
                    <a:lnTo>
                      <a:pt x="21" y="25"/>
                    </a:lnTo>
                    <a:lnTo>
                      <a:pt x="38" y="13"/>
                    </a:lnTo>
                    <a:lnTo>
                      <a:pt x="58" y="8"/>
                    </a:lnTo>
                    <a:lnTo>
                      <a:pt x="75" y="4"/>
                    </a:lnTo>
                    <a:lnTo>
                      <a:pt x="94" y="1"/>
                    </a:lnTo>
                    <a:lnTo>
                      <a:pt x="108" y="1"/>
                    </a:lnTo>
                    <a:lnTo>
                      <a:pt x="127" y="0"/>
                    </a:lnTo>
                    <a:lnTo>
                      <a:pt x="182" y="11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5" name="Freeform 11">
                <a:extLst>
                  <a:ext uri="{FF2B5EF4-FFF2-40B4-BE49-F238E27FC236}">
                    <a16:creationId xmlns:a16="http://schemas.microsoft.com/office/drawing/2014/main" id="{41AFE10A-3897-49F2-9D3B-E1BCF7CDD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1691"/>
                <a:ext cx="128" cy="130"/>
              </a:xfrm>
              <a:custGeom>
                <a:avLst/>
                <a:gdLst>
                  <a:gd name="T0" fmla="*/ 0 w 128"/>
                  <a:gd name="T1" fmla="*/ 16 h 130"/>
                  <a:gd name="T2" fmla="*/ 24 w 128"/>
                  <a:gd name="T3" fmla="*/ 32 h 130"/>
                  <a:gd name="T4" fmla="*/ 35 w 128"/>
                  <a:gd name="T5" fmla="*/ 49 h 130"/>
                  <a:gd name="T6" fmla="*/ 40 w 128"/>
                  <a:gd name="T7" fmla="*/ 66 h 130"/>
                  <a:gd name="T8" fmla="*/ 42 w 128"/>
                  <a:gd name="T9" fmla="*/ 91 h 130"/>
                  <a:gd name="T10" fmla="*/ 37 w 128"/>
                  <a:gd name="T11" fmla="*/ 111 h 130"/>
                  <a:gd name="T12" fmla="*/ 24 w 128"/>
                  <a:gd name="T13" fmla="*/ 130 h 130"/>
                  <a:gd name="T14" fmla="*/ 128 w 128"/>
                  <a:gd name="T15" fmla="*/ 107 h 130"/>
                  <a:gd name="T16" fmla="*/ 119 w 128"/>
                  <a:gd name="T17" fmla="*/ 0 h 130"/>
                  <a:gd name="T18" fmla="*/ 0 w 128"/>
                  <a:gd name="T19" fmla="*/ 16 h 1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130">
                    <a:moveTo>
                      <a:pt x="0" y="16"/>
                    </a:moveTo>
                    <a:lnTo>
                      <a:pt x="24" y="32"/>
                    </a:lnTo>
                    <a:lnTo>
                      <a:pt x="35" y="49"/>
                    </a:lnTo>
                    <a:lnTo>
                      <a:pt x="40" y="66"/>
                    </a:lnTo>
                    <a:lnTo>
                      <a:pt x="42" y="91"/>
                    </a:lnTo>
                    <a:lnTo>
                      <a:pt x="37" y="111"/>
                    </a:lnTo>
                    <a:lnTo>
                      <a:pt x="24" y="130"/>
                    </a:lnTo>
                    <a:lnTo>
                      <a:pt x="128" y="107"/>
                    </a:lnTo>
                    <a:lnTo>
                      <a:pt x="119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6" name="Freeform 12">
                <a:extLst>
                  <a:ext uri="{FF2B5EF4-FFF2-40B4-BE49-F238E27FC236}">
                    <a16:creationId xmlns:a16="http://schemas.microsoft.com/office/drawing/2014/main" id="{A0BE1FEA-BF14-4D03-969C-0D37402D1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1590"/>
                <a:ext cx="1853" cy="269"/>
              </a:xfrm>
              <a:custGeom>
                <a:avLst/>
                <a:gdLst>
                  <a:gd name="T0" fmla="*/ 1753 w 1853"/>
                  <a:gd name="T1" fmla="*/ 21 h 269"/>
                  <a:gd name="T2" fmla="*/ 0 w 1853"/>
                  <a:gd name="T3" fmla="*/ 0 h 269"/>
                  <a:gd name="T4" fmla="*/ 50 w 1853"/>
                  <a:gd name="T5" fmla="*/ 8 h 269"/>
                  <a:gd name="T6" fmla="*/ 68 w 1853"/>
                  <a:gd name="T7" fmla="*/ 14 h 269"/>
                  <a:gd name="T8" fmla="*/ 87 w 1853"/>
                  <a:gd name="T9" fmla="*/ 22 h 269"/>
                  <a:gd name="T10" fmla="*/ 99 w 1853"/>
                  <a:gd name="T11" fmla="*/ 34 h 269"/>
                  <a:gd name="T12" fmla="*/ 113 w 1853"/>
                  <a:gd name="T13" fmla="*/ 52 h 269"/>
                  <a:gd name="T14" fmla="*/ 120 w 1853"/>
                  <a:gd name="T15" fmla="*/ 73 h 269"/>
                  <a:gd name="T16" fmla="*/ 125 w 1853"/>
                  <a:gd name="T17" fmla="*/ 95 h 269"/>
                  <a:gd name="T18" fmla="*/ 127 w 1853"/>
                  <a:gd name="T19" fmla="*/ 118 h 269"/>
                  <a:gd name="T20" fmla="*/ 128 w 1853"/>
                  <a:gd name="T21" fmla="*/ 137 h 269"/>
                  <a:gd name="T22" fmla="*/ 125 w 1853"/>
                  <a:gd name="T23" fmla="*/ 165 h 269"/>
                  <a:gd name="T24" fmla="*/ 120 w 1853"/>
                  <a:gd name="T25" fmla="*/ 192 h 269"/>
                  <a:gd name="T26" fmla="*/ 108 w 1853"/>
                  <a:gd name="T27" fmla="*/ 215 h 269"/>
                  <a:gd name="T28" fmla="*/ 89 w 1853"/>
                  <a:gd name="T29" fmla="*/ 239 h 269"/>
                  <a:gd name="T30" fmla="*/ 65 w 1853"/>
                  <a:gd name="T31" fmla="*/ 254 h 269"/>
                  <a:gd name="T32" fmla="*/ 46 w 1853"/>
                  <a:gd name="T33" fmla="*/ 269 h 269"/>
                  <a:gd name="T34" fmla="*/ 161 w 1853"/>
                  <a:gd name="T35" fmla="*/ 255 h 269"/>
                  <a:gd name="T36" fmla="*/ 289 w 1853"/>
                  <a:gd name="T37" fmla="*/ 235 h 269"/>
                  <a:gd name="T38" fmla="*/ 491 w 1853"/>
                  <a:gd name="T39" fmla="*/ 222 h 269"/>
                  <a:gd name="T40" fmla="*/ 659 w 1853"/>
                  <a:gd name="T41" fmla="*/ 208 h 269"/>
                  <a:gd name="T42" fmla="*/ 860 w 1853"/>
                  <a:gd name="T43" fmla="*/ 208 h 269"/>
                  <a:gd name="T44" fmla="*/ 1081 w 1853"/>
                  <a:gd name="T45" fmla="*/ 215 h 269"/>
                  <a:gd name="T46" fmla="*/ 1356 w 1853"/>
                  <a:gd name="T47" fmla="*/ 222 h 269"/>
                  <a:gd name="T48" fmla="*/ 1619 w 1853"/>
                  <a:gd name="T49" fmla="*/ 242 h 269"/>
                  <a:gd name="T50" fmla="*/ 1726 w 1853"/>
                  <a:gd name="T51" fmla="*/ 262 h 269"/>
                  <a:gd name="T52" fmla="*/ 1757 w 1853"/>
                  <a:gd name="T53" fmla="*/ 266 h 269"/>
                  <a:gd name="T54" fmla="*/ 1790 w 1853"/>
                  <a:gd name="T55" fmla="*/ 268 h 269"/>
                  <a:gd name="T56" fmla="*/ 1814 w 1853"/>
                  <a:gd name="T57" fmla="*/ 262 h 269"/>
                  <a:gd name="T58" fmla="*/ 1834 w 1853"/>
                  <a:gd name="T59" fmla="*/ 242 h 269"/>
                  <a:gd name="T60" fmla="*/ 1845 w 1853"/>
                  <a:gd name="T61" fmla="*/ 217 h 269"/>
                  <a:gd name="T62" fmla="*/ 1850 w 1853"/>
                  <a:gd name="T63" fmla="*/ 196 h 269"/>
                  <a:gd name="T64" fmla="*/ 1853 w 1853"/>
                  <a:gd name="T65" fmla="*/ 173 h 269"/>
                  <a:gd name="T66" fmla="*/ 1848 w 1853"/>
                  <a:gd name="T67" fmla="*/ 130 h 269"/>
                  <a:gd name="T68" fmla="*/ 1839 w 1853"/>
                  <a:gd name="T69" fmla="*/ 103 h 269"/>
                  <a:gd name="T70" fmla="*/ 1826 w 1853"/>
                  <a:gd name="T71" fmla="*/ 75 h 269"/>
                  <a:gd name="T72" fmla="*/ 1814 w 1853"/>
                  <a:gd name="T73" fmla="*/ 57 h 269"/>
                  <a:gd name="T74" fmla="*/ 1799 w 1853"/>
                  <a:gd name="T75" fmla="*/ 43 h 269"/>
                  <a:gd name="T76" fmla="*/ 1778 w 1853"/>
                  <a:gd name="T77" fmla="*/ 28 h 269"/>
                  <a:gd name="T78" fmla="*/ 1753 w 1853"/>
                  <a:gd name="T79" fmla="*/ 21 h 26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853" h="269">
                    <a:moveTo>
                      <a:pt x="1753" y="21"/>
                    </a:moveTo>
                    <a:lnTo>
                      <a:pt x="0" y="0"/>
                    </a:lnTo>
                    <a:lnTo>
                      <a:pt x="50" y="8"/>
                    </a:lnTo>
                    <a:lnTo>
                      <a:pt x="68" y="14"/>
                    </a:lnTo>
                    <a:lnTo>
                      <a:pt x="87" y="22"/>
                    </a:lnTo>
                    <a:lnTo>
                      <a:pt x="99" y="34"/>
                    </a:lnTo>
                    <a:lnTo>
                      <a:pt x="113" y="52"/>
                    </a:lnTo>
                    <a:lnTo>
                      <a:pt x="120" y="73"/>
                    </a:lnTo>
                    <a:lnTo>
                      <a:pt x="125" y="95"/>
                    </a:lnTo>
                    <a:lnTo>
                      <a:pt x="127" y="118"/>
                    </a:lnTo>
                    <a:lnTo>
                      <a:pt x="128" y="137"/>
                    </a:lnTo>
                    <a:lnTo>
                      <a:pt x="125" y="165"/>
                    </a:lnTo>
                    <a:lnTo>
                      <a:pt x="120" y="192"/>
                    </a:lnTo>
                    <a:lnTo>
                      <a:pt x="108" y="215"/>
                    </a:lnTo>
                    <a:lnTo>
                      <a:pt x="89" y="239"/>
                    </a:lnTo>
                    <a:lnTo>
                      <a:pt x="65" y="254"/>
                    </a:lnTo>
                    <a:lnTo>
                      <a:pt x="46" y="269"/>
                    </a:lnTo>
                    <a:lnTo>
                      <a:pt x="161" y="255"/>
                    </a:lnTo>
                    <a:lnTo>
                      <a:pt x="289" y="235"/>
                    </a:lnTo>
                    <a:lnTo>
                      <a:pt x="491" y="222"/>
                    </a:lnTo>
                    <a:lnTo>
                      <a:pt x="659" y="208"/>
                    </a:lnTo>
                    <a:lnTo>
                      <a:pt x="860" y="208"/>
                    </a:lnTo>
                    <a:lnTo>
                      <a:pt x="1081" y="215"/>
                    </a:lnTo>
                    <a:lnTo>
                      <a:pt x="1356" y="222"/>
                    </a:lnTo>
                    <a:lnTo>
                      <a:pt x="1619" y="242"/>
                    </a:lnTo>
                    <a:lnTo>
                      <a:pt x="1726" y="262"/>
                    </a:lnTo>
                    <a:lnTo>
                      <a:pt x="1757" y="266"/>
                    </a:lnTo>
                    <a:lnTo>
                      <a:pt x="1790" y="268"/>
                    </a:lnTo>
                    <a:lnTo>
                      <a:pt x="1814" y="262"/>
                    </a:lnTo>
                    <a:lnTo>
                      <a:pt x="1834" y="242"/>
                    </a:lnTo>
                    <a:lnTo>
                      <a:pt x="1845" y="217"/>
                    </a:lnTo>
                    <a:lnTo>
                      <a:pt x="1850" y="196"/>
                    </a:lnTo>
                    <a:lnTo>
                      <a:pt x="1853" y="173"/>
                    </a:lnTo>
                    <a:lnTo>
                      <a:pt x="1848" y="130"/>
                    </a:lnTo>
                    <a:lnTo>
                      <a:pt x="1839" y="103"/>
                    </a:lnTo>
                    <a:lnTo>
                      <a:pt x="1826" y="75"/>
                    </a:lnTo>
                    <a:lnTo>
                      <a:pt x="1814" y="57"/>
                    </a:lnTo>
                    <a:lnTo>
                      <a:pt x="1799" y="43"/>
                    </a:lnTo>
                    <a:lnTo>
                      <a:pt x="1778" y="28"/>
                    </a:lnTo>
                    <a:lnTo>
                      <a:pt x="1753" y="21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79" name="WordArt 13">
              <a:extLst>
                <a:ext uri="{FF2B5EF4-FFF2-40B4-BE49-F238E27FC236}">
                  <a16:creationId xmlns:a16="http://schemas.microsoft.com/office/drawing/2014/main" id="{34D72C84-70E6-436A-8248-BF0B319E63BA}"/>
                </a:ext>
              </a:extLst>
            </p:cNvPr>
            <p:cNvSpPr>
              <a:spLocks noChangeShapeType="1" noTextEdit="1"/>
            </p:cNvSpPr>
            <p:nvPr/>
          </p:nvSpPr>
          <p:spPr bwMode="auto">
            <a:xfrm>
              <a:off x="697" y="2059"/>
              <a:ext cx="1308" cy="23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21"/>
                </a:avLst>
              </a:prstTxWarp>
            </a:bodyPr>
            <a:lstStyle/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Thank you for </a:t>
              </a:r>
            </a:p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your attention !</a:t>
              </a:r>
              <a:endParaRPr lang="zh-CN" altLang="en-US" sz="48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Brush Script MT" panose="03060802040406070304" pitchFamily="66" charset="0"/>
              </a:endParaRPr>
            </a:p>
          </p:txBody>
        </p:sp>
        <p:graphicFrame>
          <p:nvGraphicFramePr>
            <p:cNvPr id="63580" name="Object 14">
              <a:extLst>
                <a:ext uri="{FF2B5EF4-FFF2-40B4-BE49-F238E27FC236}">
                  <a16:creationId xmlns:a16="http://schemas.microsoft.com/office/drawing/2014/main" id="{5C1BEA34-6A2D-4B90-951C-E2DB466EC7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" y="2665"/>
            <a:ext cx="34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45" r:id="rId4" imgW="771429" imgH="714286" progId="">
                    <p:embed/>
                  </p:oleObj>
                </mc:Choice>
                <mc:Fallback>
                  <p:oleObj r:id="rId4" imgW="771429" imgH="714286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665"/>
                          <a:ext cx="34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81" name="Text Box 15">
              <a:extLst>
                <a:ext uri="{FF2B5EF4-FFF2-40B4-BE49-F238E27FC236}">
                  <a16:creationId xmlns:a16="http://schemas.microsoft.com/office/drawing/2014/main" id="{9A746977-AC23-4997-B4E0-93219068B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837"/>
              <a:ext cx="127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588"/>
                </a:spcAft>
                <a:buSzPct val="80000"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Monotype Corsiva" panose="03010101010201010101" pitchFamily="66" charset="0"/>
                  <a:ea typeface="华文行楷" panose="02010800040101010101" pitchFamily="2" charset="-122"/>
                </a:rPr>
                <a:t>ZhangMeiShan</a:t>
              </a:r>
              <a:endParaRPr lang="en-US" altLang="zh-CN" sz="2400" b="1" dirty="0">
                <a:solidFill>
                  <a:srgbClr val="000000"/>
                </a:solidFill>
                <a:latin typeface="Monotype Corsiva" panose="03010101010201010101" pitchFamily="66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63492" name="组合 99">
            <a:extLst>
              <a:ext uri="{FF2B5EF4-FFF2-40B4-BE49-F238E27FC236}">
                <a16:creationId xmlns:a16="http://schemas.microsoft.com/office/drawing/2014/main" id="{F6C9533A-02F6-4857-A9DA-75B30911FC57}"/>
              </a:ext>
            </a:extLst>
          </p:cNvPr>
          <p:cNvGrpSpPr>
            <a:grpSpLocks/>
          </p:cNvGrpSpPr>
          <p:nvPr/>
        </p:nvGrpSpPr>
        <p:grpSpPr bwMode="auto">
          <a:xfrm>
            <a:off x="7051675" y="3429001"/>
            <a:ext cx="3581400" cy="2759075"/>
            <a:chOff x="5029200" y="3429000"/>
            <a:chExt cx="3581400" cy="2759075"/>
          </a:xfrm>
        </p:grpSpPr>
        <p:grpSp>
          <p:nvGrpSpPr>
            <p:cNvPr id="63494" name="Group 17">
              <a:extLst>
                <a:ext uri="{FF2B5EF4-FFF2-40B4-BE49-F238E27FC236}">
                  <a16:creationId xmlns:a16="http://schemas.microsoft.com/office/drawing/2014/main" id="{D33087BA-F799-4F86-B6F6-A0D50271F6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9200" y="3429000"/>
              <a:ext cx="3581400" cy="2759075"/>
              <a:chOff x="3168" y="2160"/>
              <a:chExt cx="2256" cy="1738"/>
            </a:xfrm>
          </p:grpSpPr>
          <p:sp>
            <p:nvSpPr>
              <p:cNvPr id="63496" name="AutoShape 16">
                <a:extLst>
                  <a:ext uri="{FF2B5EF4-FFF2-40B4-BE49-F238E27FC236}">
                    <a16:creationId xmlns:a16="http://schemas.microsoft.com/office/drawing/2014/main" id="{A7DC2FD9-EC32-412D-8F8B-254F33AD12A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168" y="2160"/>
                <a:ext cx="2256" cy="1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97" name="Rectangle 18">
                <a:extLst>
                  <a:ext uri="{FF2B5EF4-FFF2-40B4-BE49-F238E27FC236}">
                    <a16:creationId xmlns:a16="http://schemas.microsoft.com/office/drawing/2014/main" id="{B42E3ECD-9078-462F-8120-21E578409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160"/>
                <a:ext cx="1619" cy="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3498" name="Group 22">
                <a:extLst>
                  <a:ext uri="{FF2B5EF4-FFF2-40B4-BE49-F238E27FC236}">
                    <a16:creationId xmlns:a16="http://schemas.microsoft.com/office/drawing/2014/main" id="{4D157D89-8D4B-4912-9D37-DC2F538CB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6" y="2799"/>
                <a:ext cx="499" cy="473"/>
                <a:chOff x="3846" y="2799"/>
                <a:chExt cx="499" cy="473"/>
              </a:xfrm>
            </p:grpSpPr>
            <p:sp>
              <p:nvSpPr>
                <p:cNvPr id="63575" name="Freeform 19">
                  <a:extLst>
                    <a:ext uri="{FF2B5EF4-FFF2-40B4-BE49-F238E27FC236}">
                      <a16:creationId xmlns:a16="http://schemas.microsoft.com/office/drawing/2014/main" id="{9C7C2079-29F8-46A0-B5D0-F1494269E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3" y="2813"/>
                  <a:ext cx="362" cy="459"/>
                </a:xfrm>
                <a:custGeom>
                  <a:avLst/>
                  <a:gdLst>
                    <a:gd name="T0" fmla="*/ 0 w 724"/>
                    <a:gd name="T1" fmla="*/ 1 h 917"/>
                    <a:gd name="T2" fmla="*/ 1 w 724"/>
                    <a:gd name="T3" fmla="*/ 1 h 917"/>
                    <a:gd name="T4" fmla="*/ 1 w 724"/>
                    <a:gd name="T5" fmla="*/ 1 h 917"/>
                    <a:gd name="T6" fmla="*/ 1 w 724"/>
                    <a:gd name="T7" fmla="*/ 1 h 917"/>
                    <a:gd name="T8" fmla="*/ 1 w 724"/>
                    <a:gd name="T9" fmla="*/ 1 h 917"/>
                    <a:gd name="T10" fmla="*/ 1 w 724"/>
                    <a:gd name="T11" fmla="*/ 1 h 917"/>
                    <a:gd name="T12" fmla="*/ 1 w 724"/>
                    <a:gd name="T13" fmla="*/ 1 h 917"/>
                    <a:gd name="T14" fmla="*/ 1 w 724"/>
                    <a:gd name="T15" fmla="*/ 1 h 917"/>
                    <a:gd name="T16" fmla="*/ 1 w 724"/>
                    <a:gd name="T17" fmla="*/ 0 h 917"/>
                    <a:gd name="T18" fmla="*/ 1 w 724"/>
                    <a:gd name="T19" fmla="*/ 1 h 917"/>
                    <a:gd name="T20" fmla="*/ 1 w 724"/>
                    <a:gd name="T21" fmla="*/ 1 h 917"/>
                    <a:gd name="T22" fmla="*/ 1 w 724"/>
                    <a:gd name="T23" fmla="*/ 1 h 917"/>
                    <a:gd name="T24" fmla="*/ 1 w 724"/>
                    <a:gd name="T25" fmla="*/ 1 h 917"/>
                    <a:gd name="T26" fmla="*/ 1 w 724"/>
                    <a:gd name="T27" fmla="*/ 1 h 917"/>
                    <a:gd name="T28" fmla="*/ 1 w 724"/>
                    <a:gd name="T29" fmla="*/ 1 h 917"/>
                    <a:gd name="T30" fmla="*/ 1 w 724"/>
                    <a:gd name="T31" fmla="*/ 1 h 917"/>
                    <a:gd name="T32" fmla="*/ 1 w 724"/>
                    <a:gd name="T33" fmla="*/ 1 h 917"/>
                    <a:gd name="T34" fmla="*/ 1 w 724"/>
                    <a:gd name="T35" fmla="*/ 1 h 917"/>
                    <a:gd name="T36" fmla="*/ 1 w 724"/>
                    <a:gd name="T37" fmla="*/ 1 h 917"/>
                    <a:gd name="T38" fmla="*/ 1 w 724"/>
                    <a:gd name="T39" fmla="*/ 1 h 917"/>
                    <a:gd name="T40" fmla="*/ 1 w 724"/>
                    <a:gd name="T41" fmla="*/ 1 h 917"/>
                    <a:gd name="T42" fmla="*/ 1 w 724"/>
                    <a:gd name="T43" fmla="*/ 1 h 917"/>
                    <a:gd name="T44" fmla="*/ 0 w 724"/>
                    <a:gd name="T45" fmla="*/ 1 h 9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24" h="917">
                      <a:moveTo>
                        <a:pt x="0" y="673"/>
                      </a:moveTo>
                      <a:lnTo>
                        <a:pt x="28" y="630"/>
                      </a:lnTo>
                      <a:lnTo>
                        <a:pt x="19" y="559"/>
                      </a:lnTo>
                      <a:lnTo>
                        <a:pt x="4" y="403"/>
                      </a:lnTo>
                      <a:lnTo>
                        <a:pt x="23" y="242"/>
                      </a:lnTo>
                      <a:lnTo>
                        <a:pt x="71" y="119"/>
                      </a:lnTo>
                      <a:lnTo>
                        <a:pt x="146" y="48"/>
                      </a:lnTo>
                      <a:lnTo>
                        <a:pt x="265" y="15"/>
                      </a:lnTo>
                      <a:lnTo>
                        <a:pt x="402" y="0"/>
                      </a:lnTo>
                      <a:lnTo>
                        <a:pt x="506" y="15"/>
                      </a:lnTo>
                      <a:lnTo>
                        <a:pt x="615" y="81"/>
                      </a:lnTo>
                      <a:lnTo>
                        <a:pt x="662" y="171"/>
                      </a:lnTo>
                      <a:lnTo>
                        <a:pt x="705" y="280"/>
                      </a:lnTo>
                      <a:lnTo>
                        <a:pt x="724" y="441"/>
                      </a:lnTo>
                      <a:lnTo>
                        <a:pt x="700" y="479"/>
                      </a:lnTo>
                      <a:lnTo>
                        <a:pt x="710" y="521"/>
                      </a:lnTo>
                      <a:lnTo>
                        <a:pt x="705" y="606"/>
                      </a:lnTo>
                      <a:lnTo>
                        <a:pt x="681" y="692"/>
                      </a:lnTo>
                      <a:lnTo>
                        <a:pt x="568" y="838"/>
                      </a:lnTo>
                      <a:lnTo>
                        <a:pt x="487" y="871"/>
                      </a:lnTo>
                      <a:lnTo>
                        <a:pt x="393" y="895"/>
                      </a:lnTo>
                      <a:lnTo>
                        <a:pt x="315" y="917"/>
                      </a:lnTo>
                      <a:lnTo>
                        <a:pt x="0" y="67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6" name="Freeform 20">
                  <a:extLst>
                    <a:ext uri="{FF2B5EF4-FFF2-40B4-BE49-F238E27FC236}">
                      <a16:creationId xmlns:a16="http://schemas.microsoft.com/office/drawing/2014/main" id="{9DDFE745-0A68-4B50-9FD9-22DB7BD94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4" y="2799"/>
                  <a:ext cx="357" cy="372"/>
                </a:xfrm>
                <a:custGeom>
                  <a:avLst/>
                  <a:gdLst>
                    <a:gd name="T0" fmla="*/ 1 w 714"/>
                    <a:gd name="T1" fmla="*/ 1 h 743"/>
                    <a:gd name="T2" fmla="*/ 1 w 714"/>
                    <a:gd name="T3" fmla="*/ 1 h 743"/>
                    <a:gd name="T4" fmla="*/ 0 w 714"/>
                    <a:gd name="T5" fmla="*/ 1 h 743"/>
                    <a:gd name="T6" fmla="*/ 1 w 714"/>
                    <a:gd name="T7" fmla="*/ 1 h 743"/>
                    <a:gd name="T8" fmla="*/ 1 w 714"/>
                    <a:gd name="T9" fmla="*/ 1 h 743"/>
                    <a:gd name="T10" fmla="*/ 1 w 714"/>
                    <a:gd name="T11" fmla="*/ 1 h 743"/>
                    <a:gd name="T12" fmla="*/ 1 w 714"/>
                    <a:gd name="T13" fmla="*/ 1 h 743"/>
                    <a:gd name="T14" fmla="*/ 1 w 714"/>
                    <a:gd name="T15" fmla="*/ 0 h 743"/>
                    <a:gd name="T16" fmla="*/ 1 w 714"/>
                    <a:gd name="T17" fmla="*/ 1 h 743"/>
                    <a:gd name="T18" fmla="*/ 1 w 714"/>
                    <a:gd name="T19" fmla="*/ 1 h 743"/>
                    <a:gd name="T20" fmla="*/ 1 w 714"/>
                    <a:gd name="T21" fmla="*/ 1 h 743"/>
                    <a:gd name="T22" fmla="*/ 1 w 714"/>
                    <a:gd name="T23" fmla="*/ 1 h 743"/>
                    <a:gd name="T24" fmla="*/ 1 w 714"/>
                    <a:gd name="T25" fmla="*/ 1 h 743"/>
                    <a:gd name="T26" fmla="*/ 1 w 714"/>
                    <a:gd name="T27" fmla="*/ 1 h 743"/>
                    <a:gd name="T28" fmla="*/ 1 w 714"/>
                    <a:gd name="T29" fmla="*/ 1 h 743"/>
                    <a:gd name="T30" fmla="*/ 1 w 714"/>
                    <a:gd name="T31" fmla="*/ 1 h 743"/>
                    <a:gd name="T32" fmla="*/ 1 w 714"/>
                    <a:gd name="T33" fmla="*/ 1 h 743"/>
                    <a:gd name="T34" fmla="*/ 1 w 714"/>
                    <a:gd name="T35" fmla="*/ 1 h 743"/>
                    <a:gd name="T36" fmla="*/ 1 w 714"/>
                    <a:gd name="T37" fmla="*/ 1 h 743"/>
                    <a:gd name="T38" fmla="*/ 1 w 714"/>
                    <a:gd name="T39" fmla="*/ 1 h 743"/>
                    <a:gd name="T40" fmla="*/ 1 w 714"/>
                    <a:gd name="T41" fmla="*/ 1 h 743"/>
                    <a:gd name="T42" fmla="*/ 1 w 714"/>
                    <a:gd name="T43" fmla="*/ 1 h 743"/>
                    <a:gd name="T44" fmla="*/ 1 w 714"/>
                    <a:gd name="T45" fmla="*/ 1 h 743"/>
                    <a:gd name="T46" fmla="*/ 1 w 714"/>
                    <a:gd name="T47" fmla="*/ 1 h 743"/>
                    <a:gd name="T48" fmla="*/ 1 w 714"/>
                    <a:gd name="T49" fmla="*/ 1 h 743"/>
                    <a:gd name="T50" fmla="*/ 1 w 714"/>
                    <a:gd name="T51" fmla="*/ 1 h 743"/>
                    <a:gd name="T52" fmla="*/ 1 w 714"/>
                    <a:gd name="T53" fmla="*/ 1 h 743"/>
                    <a:gd name="T54" fmla="*/ 1 w 714"/>
                    <a:gd name="T55" fmla="*/ 1 h 743"/>
                    <a:gd name="T56" fmla="*/ 1 w 714"/>
                    <a:gd name="T57" fmla="*/ 1 h 743"/>
                    <a:gd name="T58" fmla="*/ 1 w 714"/>
                    <a:gd name="T59" fmla="*/ 1 h 743"/>
                    <a:gd name="T60" fmla="*/ 1 w 714"/>
                    <a:gd name="T61" fmla="*/ 1 h 743"/>
                    <a:gd name="T62" fmla="*/ 1 w 714"/>
                    <a:gd name="T63" fmla="*/ 1 h 743"/>
                    <a:gd name="T64" fmla="*/ 1 w 714"/>
                    <a:gd name="T65" fmla="*/ 1 h 743"/>
                    <a:gd name="T66" fmla="*/ 1 w 714"/>
                    <a:gd name="T67" fmla="*/ 1 h 743"/>
                    <a:gd name="T68" fmla="*/ 1 w 714"/>
                    <a:gd name="T69" fmla="*/ 1 h 743"/>
                    <a:gd name="T70" fmla="*/ 1 w 714"/>
                    <a:gd name="T71" fmla="*/ 1 h 743"/>
                    <a:gd name="T72" fmla="*/ 1 w 714"/>
                    <a:gd name="T73" fmla="*/ 1 h 743"/>
                    <a:gd name="T74" fmla="*/ 1 w 714"/>
                    <a:gd name="T75" fmla="*/ 1 h 743"/>
                    <a:gd name="T76" fmla="*/ 1 w 714"/>
                    <a:gd name="T77" fmla="*/ 1 h 743"/>
                    <a:gd name="T78" fmla="*/ 1 w 714"/>
                    <a:gd name="T79" fmla="*/ 1 h 74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714" h="743">
                      <a:moveTo>
                        <a:pt x="33" y="644"/>
                      </a:moveTo>
                      <a:lnTo>
                        <a:pt x="5" y="464"/>
                      </a:lnTo>
                      <a:lnTo>
                        <a:pt x="0" y="365"/>
                      </a:lnTo>
                      <a:lnTo>
                        <a:pt x="23" y="223"/>
                      </a:lnTo>
                      <a:lnTo>
                        <a:pt x="61" y="114"/>
                      </a:lnTo>
                      <a:lnTo>
                        <a:pt x="151" y="28"/>
                      </a:lnTo>
                      <a:lnTo>
                        <a:pt x="260" y="5"/>
                      </a:lnTo>
                      <a:lnTo>
                        <a:pt x="397" y="0"/>
                      </a:lnTo>
                      <a:lnTo>
                        <a:pt x="473" y="10"/>
                      </a:lnTo>
                      <a:lnTo>
                        <a:pt x="549" y="38"/>
                      </a:lnTo>
                      <a:lnTo>
                        <a:pt x="615" y="71"/>
                      </a:lnTo>
                      <a:lnTo>
                        <a:pt x="677" y="118"/>
                      </a:lnTo>
                      <a:lnTo>
                        <a:pt x="696" y="161"/>
                      </a:lnTo>
                      <a:lnTo>
                        <a:pt x="625" y="118"/>
                      </a:lnTo>
                      <a:lnTo>
                        <a:pt x="558" y="114"/>
                      </a:lnTo>
                      <a:lnTo>
                        <a:pt x="535" y="109"/>
                      </a:lnTo>
                      <a:lnTo>
                        <a:pt x="591" y="152"/>
                      </a:lnTo>
                      <a:lnTo>
                        <a:pt x="625" y="199"/>
                      </a:lnTo>
                      <a:lnTo>
                        <a:pt x="643" y="246"/>
                      </a:lnTo>
                      <a:lnTo>
                        <a:pt x="672" y="279"/>
                      </a:lnTo>
                      <a:lnTo>
                        <a:pt x="700" y="322"/>
                      </a:lnTo>
                      <a:lnTo>
                        <a:pt x="710" y="365"/>
                      </a:lnTo>
                      <a:lnTo>
                        <a:pt x="714" y="412"/>
                      </a:lnTo>
                      <a:lnTo>
                        <a:pt x="686" y="502"/>
                      </a:lnTo>
                      <a:lnTo>
                        <a:pt x="658" y="563"/>
                      </a:lnTo>
                      <a:lnTo>
                        <a:pt x="620" y="544"/>
                      </a:lnTo>
                      <a:lnTo>
                        <a:pt x="629" y="521"/>
                      </a:lnTo>
                      <a:lnTo>
                        <a:pt x="634" y="488"/>
                      </a:lnTo>
                      <a:lnTo>
                        <a:pt x="610" y="459"/>
                      </a:lnTo>
                      <a:lnTo>
                        <a:pt x="554" y="473"/>
                      </a:lnTo>
                      <a:lnTo>
                        <a:pt x="483" y="516"/>
                      </a:lnTo>
                      <a:lnTo>
                        <a:pt x="454" y="601"/>
                      </a:lnTo>
                      <a:lnTo>
                        <a:pt x="440" y="639"/>
                      </a:lnTo>
                      <a:lnTo>
                        <a:pt x="454" y="667"/>
                      </a:lnTo>
                      <a:lnTo>
                        <a:pt x="483" y="682"/>
                      </a:lnTo>
                      <a:lnTo>
                        <a:pt x="364" y="720"/>
                      </a:lnTo>
                      <a:lnTo>
                        <a:pt x="270" y="734"/>
                      </a:lnTo>
                      <a:lnTo>
                        <a:pt x="194" y="743"/>
                      </a:lnTo>
                      <a:lnTo>
                        <a:pt x="104" y="691"/>
                      </a:lnTo>
                      <a:lnTo>
                        <a:pt x="33" y="644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7" name="Freeform 21">
                  <a:extLst>
                    <a:ext uri="{FF2B5EF4-FFF2-40B4-BE49-F238E27FC236}">
                      <a16:creationId xmlns:a16="http://schemas.microsoft.com/office/drawing/2014/main" id="{E3A9833A-2FB5-4DD9-B1B8-CBAEB46D2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3137"/>
                  <a:ext cx="298" cy="135"/>
                </a:xfrm>
                <a:custGeom>
                  <a:avLst/>
                  <a:gdLst>
                    <a:gd name="T0" fmla="*/ 0 w 597"/>
                    <a:gd name="T1" fmla="*/ 1 h 270"/>
                    <a:gd name="T2" fmla="*/ 0 w 597"/>
                    <a:gd name="T3" fmla="*/ 1 h 270"/>
                    <a:gd name="T4" fmla="*/ 0 w 597"/>
                    <a:gd name="T5" fmla="*/ 0 h 270"/>
                    <a:gd name="T6" fmla="*/ 0 w 597"/>
                    <a:gd name="T7" fmla="*/ 1 h 2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97" h="270">
                      <a:moveTo>
                        <a:pt x="0" y="189"/>
                      </a:moveTo>
                      <a:lnTo>
                        <a:pt x="137" y="128"/>
                      </a:lnTo>
                      <a:lnTo>
                        <a:pt x="246" y="0"/>
                      </a:lnTo>
                      <a:lnTo>
                        <a:pt x="597" y="27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9" name="Group 75">
                <a:extLst>
                  <a:ext uri="{FF2B5EF4-FFF2-40B4-BE49-F238E27FC236}">
                    <a16:creationId xmlns:a16="http://schemas.microsoft.com/office/drawing/2014/main" id="{98B6BA57-F3FA-4A4E-A5ED-F49851E91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6" y="2168"/>
                <a:ext cx="867" cy="1703"/>
                <a:chOff x="4556" y="2168"/>
                <a:chExt cx="867" cy="1703"/>
              </a:xfrm>
            </p:grpSpPr>
            <p:sp>
              <p:nvSpPr>
                <p:cNvPr id="63523" name="Freeform 23">
                  <a:extLst>
                    <a:ext uri="{FF2B5EF4-FFF2-40B4-BE49-F238E27FC236}">
                      <a16:creationId xmlns:a16="http://schemas.microsoft.com/office/drawing/2014/main" id="{C3E806EE-5494-425D-A69A-BAEE1900E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3454"/>
                  <a:ext cx="635" cy="417"/>
                </a:xfrm>
                <a:custGeom>
                  <a:avLst/>
                  <a:gdLst>
                    <a:gd name="T0" fmla="*/ 1 w 1270"/>
                    <a:gd name="T1" fmla="*/ 0 h 834"/>
                    <a:gd name="T2" fmla="*/ 0 w 1270"/>
                    <a:gd name="T3" fmla="*/ 1 h 834"/>
                    <a:gd name="T4" fmla="*/ 1 w 1270"/>
                    <a:gd name="T5" fmla="*/ 1 h 834"/>
                    <a:gd name="T6" fmla="*/ 1 w 1270"/>
                    <a:gd name="T7" fmla="*/ 1 h 834"/>
                    <a:gd name="T8" fmla="*/ 1 w 1270"/>
                    <a:gd name="T9" fmla="*/ 0 h 8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70" h="834">
                      <a:moveTo>
                        <a:pt x="104" y="0"/>
                      </a:moveTo>
                      <a:lnTo>
                        <a:pt x="0" y="834"/>
                      </a:lnTo>
                      <a:lnTo>
                        <a:pt x="1270" y="834"/>
                      </a:lnTo>
                      <a:lnTo>
                        <a:pt x="1222" y="9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4" name="Group 72">
                  <a:extLst>
                    <a:ext uri="{FF2B5EF4-FFF2-40B4-BE49-F238E27FC236}">
                      <a16:creationId xmlns:a16="http://schemas.microsoft.com/office/drawing/2014/main" id="{2C2CB70A-1E78-4251-AA8A-61F7F9E34E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6" y="2168"/>
                  <a:ext cx="746" cy="1321"/>
                  <a:chOff x="4556" y="2168"/>
                  <a:chExt cx="746" cy="1321"/>
                </a:xfrm>
              </p:grpSpPr>
              <p:grpSp>
                <p:nvGrpSpPr>
                  <p:cNvPr id="63527" name="Group 27">
                    <a:extLst>
                      <a:ext uri="{FF2B5EF4-FFF2-40B4-BE49-F238E27FC236}">
                        <a16:creationId xmlns:a16="http://schemas.microsoft.com/office/drawing/2014/main" id="{8AFA3F26-91C7-453C-84C6-2DD5E62A6C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21" y="2580"/>
                    <a:ext cx="278" cy="319"/>
                    <a:chOff x="4821" y="2580"/>
                    <a:chExt cx="278" cy="319"/>
                  </a:xfrm>
                </p:grpSpPr>
                <p:sp>
                  <p:nvSpPr>
                    <p:cNvPr id="63572" name="Freeform 24">
                      <a:extLst>
                        <a:ext uri="{FF2B5EF4-FFF2-40B4-BE49-F238E27FC236}">
                          <a16:creationId xmlns:a16="http://schemas.microsoft.com/office/drawing/2014/main" id="{2B4ED9F7-B5C1-49A3-9A6E-51D36144B0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78" cy="319"/>
                    </a:xfrm>
                    <a:custGeom>
                      <a:avLst/>
                      <a:gdLst>
                        <a:gd name="T0" fmla="*/ 1 w 555"/>
                        <a:gd name="T1" fmla="*/ 0 h 639"/>
                        <a:gd name="T2" fmla="*/ 1 w 555"/>
                        <a:gd name="T3" fmla="*/ 0 h 639"/>
                        <a:gd name="T4" fmla="*/ 1 w 555"/>
                        <a:gd name="T5" fmla="*/ 0 h 639"/>
                        <a:gd name="T6" fmla="*/ 1 w 555"/>
                        <a:gd name="T7" fmla="*/ 0 h 639"/>
                        <a:gd name="T8" fmla="*/ 0 w 555"/>
                        <a:gd name="T9" fmla="*/ 0 h 639"/>
                        <a:gd name="T10" fmla="*/ 1 w 555"/>
                        <a:gd name="T11" fmla="*/ 0 h 639"/>
                        <a:gd name="T12" fmla="*/ 1 w 555"/>
                        <a:gd name="T13" fmla="*/ 0 h 639"/>
                        <a:gd name="T14" fmla="*/ 1 w 555"/>
                        <a:gd name="T15" fmla="*/ 0 h 639"/>
                        <a:gd name="T16" fmla="*/ 1 w 555"/>
                        <a:gd name="T17" fmla="*/ 0 h 639"/>
                        <a:gd name="T18" fmla="*/ 1 w 555"/>
                        <a:gd name="T19" fmla="*/ 0 h 639"/>
                        <a:gd name="T20" fmla="*/ 1 w 555"/>
                        <a:gd name="T21" fmla="*/ 0 h 639"/>
                        <a:gd name="T22" fmla="*/ 1 w 555"/>
                        <a:gd name="T23" fmla="*/ 0 h 639"/>
                        <a:gd name="T24" fmla="*/ 1 w 555"/>
                        <a:gd name="T25" fmla="*/ 0 h 639"/>
                        <a:gd name="T26" fmla="*/ 1 w 555"/>
                        <a:gd name="T27" fmla="*/ 0 h 639"/>
                        <a:gd name="T28" fmla="*/ 1 w 555"/>
                        <a:gd name="T29" fmla="*/ 0 h 639"/>
                        <a:gd name="T30" fmla="*/ 1 w 555"/>
                        <a:gd name="T31" fmla="*/ 0 h 639"/>
                        <a:gd name="T32" fmla="*/ 1 w 555"/>
                        <a:gd name="T33" fmla="*/ 0 h 639"/>
                        <a:gd name="T34" fmla="*/ 1 w 555"/>
                        <a:gd name="T35" fmla="*/ 0 h 639"/>
                        <a:gd name="T36" fmla="*/ 1 w 555"/>
                        <a:gd name="T37" fmla="*/ 0 h 639"/>
                        <a:gd name="T38" fmla="*/ 1 w 555"/>
                        <a:gd name="T39" fmla="*/ 0 h 639"/>
                        <a:gd name="T40" fmla="*/ 1 w 555"/>
                        <a:gd name="T41" fmla="*/ 0 h 639"/>
                        <a:gd name="T42" fmla="*/ 1 w 555"/>
                        <a:gd name="T43" fmla="*/ 0 h 639"/>
                        <a:gd name="T44" fmla="*/ 1 w 555"/>
                        <a:gd name="T45" fmla="*/ 0 h 639"/>
                        <a:gd name="T46" fmla="*/ 1 w 555"/>
                        <a:gd name="T47" fmla="*/ 0 h 639"/>
                        <a:gd name="T48" fmla="*/ 1 w 555"/>
                        <a:gd name="T49" fmla="*/ 0 h 63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555" h="639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3" y="551"/>
                          </a:lnTo>
                          <a:lnTo>
                            <a:pt x="124" y="578"/>
                          </a:lnTo>
                          <a:lnTo>
                            <a:pt x="191" y="606"/>
                          </a:lnTo>
                          <a:lnTo>
                            <a:pt x="271" y="632"/>
                          </a:lnTo>
                          <a:lnTo>
                            <a:pt x="329" y="639"/>
                          </a:lnTo>
                          <a:lnTo>
                            <a:pt x="381" y="632"/>
                          </a:lnTo>
                          <a:lnTo>
                            <a:pt x="443" y="616"/>
                          </a:lnTo>
                          <a:lnTo>
                            <a:pt x="484" y="589"/>
                          </a:lnTo>
                          <a:lnTo>
                            <a:pt x="541" y="512"/>
                          </a:lnTo>
                          <a:lnTo>
                            <a:pt x="555" y="442"/>
                          </a:lnTo>
                          <a:lnTo>
                            <a:pt x="547" y="346"/>
                          </a:lnTo>
                          <a:lnTo>
                            <a:pt x="527" y="310"/>
                          </a:lnTo>
                          <a:lnTo>
                            <a:pt x="462" y="243"/>
                          </a:lnTo>
                          <a:lnTo>
                            <a:pt x="441" y="223"/>
                          </a:lnTo>
                          <a:lnTo>
                            <a:pt x="438" y="130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3" name="Freeform 25">
                      <a:extLst>
                        <a:ext uri="{FF2B5EF4-FFF2-40B4-BE49-F238E27FC236}">
                          <a16:creationId xmlns:a16="http://schemas.microsoft.com/office/drawing/2014/main" id="{FBB57B79-E3F1-49A9-A1D2-8BA0DE3386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2" y="2580"/>
                      <a:ext cx="226" cy="275"/>
                    </a:xfrm>
                    <a:custGeom>
                      <a:avLst/>
                      <a:gdLst>
                        <a:gd name="T0" fmla="*/ 1 w 451"/>
                        <a:gd name="T1" fmla="*/ 0 h 551"/>
                        <a:gd name="T2" fmla="*/ 1 w 451"/>
                        <a:gd name="T3" fmla="*/ 0 h 551"/>
                        <a:gd name="T4" fmla="*/ 1 w 451"/>
                        <a:gd name="T5" fmla="*/ 0 h 551"/>
                        <a:gd name="T6" fmla="*/ 1 w 451"/>
                        <a:gd name="T7" fmla="*/ 0 h 551"/>
                        <a:gd name="T8" fmla="*/ 0 w 451"/>
                        <a:gd name="T9" fmla="*/ 0 h 551"/>
                        <a:gd name="T10" fmla="*/ 1 w 451"/>
                        <a:gd name="T11" fmla="*/ 0 h 551"/>
                        <a:gd name="T12" fmla="*/ 1 w 451"/>
                        <a:gd name="T13" fmla="*/ 0 h 551"/>
                        <a:gd name="T14" fmla="*/ 1 w 451"/>
                        <a:gd name="T15" fmla="*/ 0 h 551"/>
                        <a:gd name="T16" fmla="*/ 1 w 451"/>
                        <a:gd name="T17" fmla="*/ 0 h 551"/>
                        <a:gd name="T18" fmla="*/ 1 w 451"/>
                        <a:gd name="T19" fmla="*/ 0 h 551"/>
                        <a:gd name="T20" fmla="*/ 1 w 451"/>
                        <a:gd name="T21" fmla="*/ 0 h 551"/>
                        <a:gd name="T22" fmla="*/ 1 w 451"/>
                        <a:gd name="T23" fmla="*/ 0 h 551"/>
                        <a:gd name="T24" fmla="*/ 1 w 451"/>
                        <a:gd name="T25" fmla="*/ 0 h 551"/>
                        <a:gd name="T26" fmla="*/ 1 w 451"/>
                        <a:gd name="T27" fmla="*/ 0 h 551"/>
                        <a:gd name="T28" fmla="*/ 1 w 451"/>
                        <a:gd name="T29" fmla="*/ 0 h 551"/>
                        <a:gd name="T30" fmla="*/ 1 w 451"/>
                        <a:gd name="T31" fmla="*/ 0 h 551"/>
                        <a:gd name="T32" fmla="*/ 1 w 451"/>
                        <a:gd name="T33" fmla="*/ 0 h 551"/>
                        <a:gd name="T34" fmla="*/ 1 w 451"/>
                        <a:gd name="T35" fmla="*/ 0 h 551"/>
                        <a:gd name="T36" fmla="*/ 1 w 451"/>
                        <a:gd name="T37" fmla="*/ 0 h 551"/>
                        <a:gd name="T38" fmla="*/ 1 w 451"/>
                        <a:gd name="T39" fmla="*/ 0 h 551"/>
                        <a:gd name="T40" fmla="*/ 1 w 451"/>
                        <a:gd name="T41" fmla="*/ 0 h 551"/>
                        <a:gd name="T42" fmla="*/ 1 w 451"/>
                        <a:gd name="T43" fmla="*/ 0 h 551"/>
                        <a:gd name="T44" fmla="*/ 1 w 451"/>
                        <a:gd name="T45" fmla="*/ 0 h 551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451" h="551">
                          <a:moveTo>
                            <a:pt x="103" y="0"/>
                          </a:moveTo>
                          <a:lnTo>
                            <a:pt x="73" y="171"/>
                          </a:lnTo>
                          <a:lnTo>
                            <a:pt x="57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5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4" y="551"/>
                          </a:lnTo>
                          <a:lnTo>
                            <a:pt x="89" y="515"/>
                          </a:lnTo>
                          <a:lnTo>
                            <a:pt x="89" y="483"/>
                          </a:lnTo>
                          <a:lnTo>
                            <a:pt x="100" y="453"/>
                          </a:lnTo>
                          <a:lnTo>
                            <a:pt x="103" y="431"/>
                          </a:lnTo>
                          <a:lnTo>
                            <a:pt x="111" y="390"/>
                          </a:lnTo>
                          <a:lnTo>
                            <a:pt x="115" y="359"/>
                          </a:lnTo>
                          <a:lnTo>
                            <a:pt x="130" y="310"/>
                          </a:lnTo>
                          <a:lnTo>
                            <a:pt x="147" y="278"/>
                          </a:lnTo>
                          <a:lnTo>
                            <a:pt x="174" y="253"/>
                          </a:lnTo>
                          <a:lnTo>
                            <a:pt x="201" y="229"/>
                          </a:lnTo>
                          <a:lnTo>
                            <a:pt x="234" y="199"/>
                          </a:lnTo>
                          <a:lnTo>
                            <a:pt x="278" y="172"/>
                          </a:lnTo>
                          <a:lnTo>
                            <a:pt x="451" y="67"/>
                          </a:lnTo>
                          <a:lnTo>
                            <a:pt x="103" y="0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4" name="Freeform 26">
                      <a:extLst>
                        <a:ext uri="{FF2B5EF4-FFF2-40B4-BE49-F238E27FC236}">
                          <a16:creationId xmlns:a16="http://schemas.microsoft.com/office/drawing/2014/main" id="{CEBBDD94-216B-473E-AABC-411F67FC36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26" cy="229"/>
                    </a:xfrm>
                    <a:custGeom>
                      <a:avLst/>
                      <a:gdLst>
                        <a:gd name="T0" fmla="*/ 1 w 451"/>
                        <a:gd name="T1" fmla="*/ 0 h 460"/>
                        <a:gd name="T2" fmla="*/ 1 w 451"/>
                        <a:gd name="T3" fmla="*/ 0 h 460"/>
                        <a:gd name="T4" fmla="*/ 1 w 451"/>
                        <a:gd name="T5" fmla="*/ 0 h 460"/>
                        <a:gd name="T6" fmla="*/ 1 w 451"/>
                        <a:gd name="T7" fmla="*/ 0 h 460"/>
                        <a:gd name="T8" fmla="*/ 0 w 451"/>
                        <a:gd name="T9" fmla="*/ 0 h 460"/>
                        <a:gd name="T10" fmla="*/ 1 w 451"/>
                        <a:gd name="T11" fmla="*/ 0 h 460"/>
                        <a:gd name="T12" fmla="*/ 1 w 451"/>
                        <a:gd name="T13" fmla="*/ 0 h 460"/>
                        <a:gd name="T14" fmla="*/ 1 w 451"/>
                        <a:gd name="T15" fmla="*/ 0 h 460"/>
                        <a:gd name="T16" fmla="*/ 1 w 451"/>
                        <a:gd name="T17" fmla="*/ 0 h 460"/>
                        <a:gd name="T18" fmla="*/ 1 w 451"/>
                        <a:gd name="T19" fmla="*/ 0 h 460"/>
                        <a:gd name="T20" fmla="*/ 1 w 451"/>
                        <a:gd name="T21" fmla="*/ 0 h 460"/>
                        <a:gd name="T22" fmla="*/ 1 w 451"/>
                        <a:gd name="T23" fmla="*/ 0 h 460"/>
                        <a:gd name="T24" fmla="*/ 1 w 451"/>
                        <a:gd name="T25" fmla="*/ 0 h 460"/>
                        <a:gd name="T26" fmla="*/ 1 w 451"/>
                        <a:gd name="T27" fmla="*/ 0 h 460"/>
                        <a:gd name="T28" fmla="*/ 1 w 451"/>
                        <a:gd name="T29" fmla="*/ 0 h 460"/>
                        <a:gd name="T30" fmla="*/ 1 w 451"/>
                        <a:gd name="T31" fmla="*/ 0 h 460"/>
                        <a:gd name="T32" fmla="*/ 1 w 451"/>
                        <a:gd name="T33" fmla="*/ 0 h 460"/>
                        <a:gd name="T34" fmla="*/ 1 w 451"/>
                        <a:gd name="T35" fmla="*/ 0 h 460"/>
                        <a:gd name="T36" fmla="*/ 1 w 451"/>
                        <a:gd name="T37" fmla="*/ 0 h 460"/>
                        <a:gd name="T38" fmla="*/ 1 w 451"/>
                        <a:gd name="T39" fmla="*/ 0 h 46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451" h="460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53" y="417"/>
                          </a:lnTo>
                          <a:lnTo>
                            <a:pt x="60" y="374"/>
                          </a:lnTo>
                          <a:lnTo>
                            <a:pt x="71" y="336"/>
                          </a:lnTo>
                          <a:lnTo>
                            <a:pt x="72" y="305"/>
                          </a:lnTo>
                          <a:lnTo>
                            <a:pt x="83" y="277"/>
                          </a:lnTo>
                          <a:lnTo>
                            <a:pt x="104" y="248"/>
                          </a:lnTo>
                          <a:lnTo>
                            <a:pt x="127" y="231"/>
                          </a:lnTo>
                          <a:lnTo>
                            <a:pt x="159" y="218"/>
                          </a:lnTo>
                          <a:lnTo>
                            <a:pt x="184" y="206"/>
                          </a:lnTo>
                          <a:lnTo>
                            <a:pt x="228" y="182"/>
                          </a:lnTo>
                          <a:lnTo>
                            <a:pt x="268" y="163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528" name="Group 57">
                    <a:extLst>
                      <a:ext uri="{FF2B5EF4-FFF2-40B4-BE49-F238E27FC236}">
                        <a16:creationId xmlns:a16="http://schemas.microsoft.com/office/drawing/2014/main" id="{1D8927D0-7246-4B4C-A848-201AA0FDCF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85" y="2168"/>
                    <a:ext cx="430" cy="490"/>
                    <a:chOff x="4785" y="2168"/>
                    <a:chExt cx="430" cy="490"/>
                  </a:xfrm>
                </p:grpSpPr>
                <p:grpSp>
                  <p:nvGrpSpPr>
                    <p:cNvPr id="63543" name="Group 33">
                      <a:extLst>
                        <a:ext uri="{FF2B5EF4-FFF2-40B4-BE49-F238E27FC236}">
                          <a16:creationId xmlns:a16="http://schemas.microsoft.com/office/drawing/2014/main" id="{BE89700A-DCA2-4E50-9B97-32FE5117920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13" y="2244"/>
                      <a:ext cx="313" cy="414"/>
                      <a:chOff x="4813" y="2244"/>
                      <a:chExt cx="313" cy="414"/>
                    </a:xfrm>
                  </p:grpSpPr>
                  <p:grpSp>
                    <p:nvGrpSpPr>
                      <p:cNvPr id="63567" name="Group 31">
                        <a:extLst>
                          <a:ext uri="{FF2B5EF4-FFF2-40B4-BE49-F238E27FC236}">
                            <a16:creationId xmlns:a16="http://schemas.microsoft.com/office/drawing/2014/main" id="{AA0A2BBF-39B6-413C-A226-3073D03489E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13" y="2244"/>
                        <a:ext cx="313" cy="414"/>
                        <a:chOff x="4813" y="2244"/>
                        <a:chExt cx="313" cy="414"/>
                      </a:xfrm>
                    </p:grpSpPr>
                    <p:sp>
                      <p:nvSpPr>
                        <p:cNvPr id="63569" name="Freeform 28">
                          <a:extLst>
                            <a:ext uri="{FF2B5EF4-FFF2-40B4-BE49-F238E27FC236}">
                              <a16:creationId xmlns:a16="http://schemas.microsoft.com/office/drawing/2014/main" id="{0D810F91-E487-4C08-9811-EFC9A6AC982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76" y="2590"/>
                          <a:ext cx="164" cy="67"/>
                        </a:xfrm>
                        <a:custGeom>
                          <a:avLst/>
                          <a:gdLst>
                            <a:gd name="T0" fmla="*/ 0 w 328"/>
                            <a:gd name="T1" fmla="*/ 0 h 134"/>
                            <a:gd name="T2" fmla="*/ 1 w 328"/>
                            <a:gd name="T3" fmla="*/ 1 h 134"/>
                            <a:gd name="T4" fmla="*/ 1 w 328"/>
                            <a:gd name="T5" fmla="*/ 1 h 134"/>
                            <a:gd name="T6" fmla="*/ 1 w 328"/>
                            <a:gd name="T7" fmla="*/ 1 h 134"/>
                            <a:gd name="T8" fmla="*/ 1 w 328"/>
                            <a:gd name="T9" fmla="*/ 1 h 134"/>
                            <a:gd name="T10" fmla="*/ 1 w 328"/>
                            <a:gd name="T11" fmla="*/ 1 h 134"/>
                            <a:gd name="T12" fmla="*/ 1 w 328"/>
                            <a:gd name="T13" fmla="*/ 1 h 134"/>
                            <a:gd name="T14" fmla="*/ 1 w 328"/>
                            <a:gd name="T15" fmla="*/ 1 h 134"/>
                            <a:gd name="T16" fmla="*/ 1 w 328"/>
                            <a:gd name="T17" fmla="*/ 1 h 134"/>
                            <a:gd name="T18" fmla="*/ 1 w 328"/>
                            <a:gd name="T19" fmla="*/ 1 h 134"/>
                            <a:gd name="T20" fmla="*/ 1 w 328"/>
                            <a:gd name="T21" fmla="*/ 1 h 134"/>
                            <a:gd name="T22" fmla="*/ 1 w 328"/>
                            <a:gd name="T23" fmla="*/ 1 h 134"/>
                            <a:gd name="T24" fmla="*/ 1 w 328"/>
                            <a:gd name="T25" fmla="*/ 1 h 134"/>
                            <a:gd name="T26" fmla="*/ 1 w 328"/>
                            <a:gd name="T27" fmla="*/ 1 h 134"/>
                            <a:gd name="T28" fmla="*/ 1 w 328"/>
                            <a:gd name="T29" fmla="*/ 1 h 134"/>
                            <a:gd name="T30" fmla="*/ 1 w 328"/>
                            <a:gd name="T31" fmla="*/ 1 h 134"/>
                            <a:gd name="T32" fmla="*/ 0 w 328"/>
                            <a:gd name="T33" fmla="*/ 0 h 134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</a:gdLst>
                          <a:ahLst/>
                          <a:cxnLst>
                            <a:cxn ang="T34">
                              <a:pos x="T0" y="T1"/>
                            </a:cxn>
                            <a:cxn ang="T35">
                              <a:pos x="T2" y="T3"/>
                            </a:cxn>
                            <a:cxn ang="T36">
                              <a:pos x="T4" y="T5"/>
                            </a:cxn>
                            <a:cxn ang="T37">
                              <a:pos x="T6" y="T7"/>
                            </a:cxn>
                            <a:cxn ang="T38">
                              <a:pos x="T8" y="T9"/>
                            </a:cxn>
                            <a:cxn ang="T39">
                              <a:pos x="T10" y="T11"/>
                            </a:cxn>
                            <a:cxn ang="T40">
                              <a:pos x="T12" y="T13"/>
                            </a:cxn>
                            <a:cxn ang="T41">
                              <a:pos x="T14" y="T15"/>
                            </a:cxn>
                            <a:cxn ang="T42">
                              <a:pos x="T16" y="T17"/>
                            </a:cxn>
                            <a:cxn ang="T43">
                              <a:pos x="T18" y="T19"/>
                            </a:cxn>
                            <a:cxn ang="T44">
                              <a:pos x="T20" y="T21"/>
                            </a:cxn>
                            <a:cxn ang="T45">
                              <a:pos x="T22" y="T23"/>
                            </a:cxn>
                            <a:cxn ang="T46">
                              <a:pos x="T24" y="T25"/>
                            </a:cxn>
                            <a:cxn ang="T47">
                              <a:pos x="T26" y="T27"/>
                            </a:cxn>
                            <a:cxn ang="T48">
                              <a:pos x="T28" y="T29"/>
                            </a:cxn>
                            <a:cxn ang="T49">
                              <a:pos x="T30" y="T31"/>
                            </a:cxn>
                            <a:cxn ang="T50">
                              <a:pos x="T32" y="T33"/>
                            </a:cxn>
                          </a:cxnLst>
                          <a:rect l="0" t="0" r="r" b="b"/>
                          <a:pathLst>
                            <a:path w="328" h="134">
                              <a:moveTo>
                                <a:pt x="0" y="0"/>
                              </a:moveTo>
                              <a:lnTo>
                                <a:pt x="6" y="22"/>
                              </a:lnTo>
                              <a:lnTo>
                                <a:pt x="15" y="39"/>
                              </a:lnTo>
                              <a:lnTo>
                                <a:pt x="26" y="55"/>
                              </a:lnTo>
                              <a:lnTo>
                                <a:pt x="45" y="76"/>
                              </a:lnTo>
                              <a:lnTo>
                                <a:pt x="64" y="90"/>
                              </a:lnTo>
                              <a:lnTo>
                                <a:pt x="86" y="104"/>
                              </a:lnTo>
                              <a:lnTo>
                                <a:pt x="113" y="118"/>
                              </a:lnTo>
                              <a:lnTo>
                                <a:pt x="137" y="125"/>
                              </a:lnTo>
                              <a:lnTo>
                                <a:pt x="172" y="132"/>
                              </a:lnTo>
                              <a:lnTo>
                                <a:pt x="198" y="134"/>
                              </a:lnTo>
                              <a:lnTo>
                                <a:pt x="243" y="132"/>
                              </a:lnTo>
                              <a:lnTo>
                                <a:pt x="266" y="126"/>
                              </a:lnTo>
                              <a:lnTo>
                                <a:pt x="285" y="118"/>
                              </a:lnTo>
                              <a:lnTo>
                                <a:pt x="304" y="104"/>
                              </a:lnTo>
                              <a:lnTo>
                                <a:pt x="328" y="8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3F00"/>
                        </a:solidFill>
                        <a:ln w="9525">
                          <a:solidFill>
                            <a:srgbClr val="7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0" name="Freeform 29">
                          <a:extLst>
                            <a:ext uri="{FF2B5EF4-FFF2-40B4-BE49-F238E27FC236}">
                              <a16:creationId xmlns:a16="http://schemas.microsoft.com/office/drawing/2014/main" id="{41A33819-3A1E-4682-BB7F-57A469D796F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3" y="2244"/>
                          <a:ext cx="313" cy="413"/>
                        </a:xfrm>
                        <a:custGeom>
                          <a:avLst/>
                          <a:gdLst>
                            <a:gd name="T0" fmla="*/ 1 w 625"/>
                            <a:gd name="T1" fmla="*/ 1 h 825"/>
                            <a:gd name="T2" fmla="*/ 1 w 625"/>
                            <a:gd name="T3" fmla="*/ 1 h 825"/>
                            <a:gd name="T4" fmla="*/ 1 w 625"/>
                            <a:gd name="T5" fmla="*/ 1 h 825"/>
                            <a:gd name="T6" fmla="*/ 1 w 625"/>
                            <a:gd name="T7" fmla="*/ 1 h 825"/>
                            <a:gd name="T8" fmla="*/ 1 w 625"/>
                            <a:gd name="T9" fmla="*/ 1 h 825"/>
                            <a:gd name="T10" fmla="*/ 1 w 625"/>
                            <a:gd name="T11" fmla="*/ 1 h 825"/>
                            <a:gd name="T12" fmla="*/ 1 w 625"/>
                            <a:gd name="T13" fmla="*/ 1 h 825"/>
                            <a:gd name="T14" fmla="*/ 1 w 625"/>
                            <a:gd name="T15" fmla="*/ 1 h 825"/>
                            <a:gd name="T16" fmla="*/ 1 w 625"/>
                            <a:gd name="T17" fmla="*/ 1 h 825"/>
                            <a:gd name="T18" fmla="*/ 1 w 625"/>
                            <a:gd name="T19" fmla="*/ 1 h 825"/>
                            <a:gd name="T20" fmla="*/ 1 w 625"/>
                            <a:gd name="T21" fmla="*/ 1 h 825"/>
                            <a:gd name="T22" fmla="*/ 1 w 625"/>
                            <a:gd name="T23" fmla="*/ 1 h 825"/>
                            <a:gd name="T24" fmla="*/ 1 w 625"/>
                            <a:gd name="T25" fmla="*/ 1 h 825"/>
                            <a:gd name="T26" fmla="*/ 1 w 625"/>
                            <a:gd name="T27" fmla="*/ 0 h 825"/>
                            <a:gd name="T28" fmla="*/ 1 w 625"/>
                            <a:gd name="T29" fmla="*/ 1 h 825"/>
                            <a:gd name="T30" fmla="*/ 1 w 625"/>
                            <a:gd name="T31" fmla="*/ 1 h 825"/>
                            <a:gd name="T32" fmla="*/ 1 w 625"/>
                            <a:gd name="T33" fmla="*/ 1 h 825"/>
                            <a:gd name="T34" fmla="*/ 1 w 625"/>
                            <a:gd name="T35" fmla="*/ 1 h 825"/>
                            <a:gd name="T36" fmla="*/ 1 w 625"/>
                            <a:gd name="T37" fmla="*/ 1 h 825"/>
                            <a:gd name="T38" fmla="*/ 1 w 625"/>
                            <a:gd name="T39" fmla="*/ 1 h 825"/>
                            <a:gd name="T40" fmla="*/ 1 w 625"/>
                            <a:gd name="T41" fmla="*/ 1 h 825"/>
                            <a:gd name="T42" fmla="*/ 1 w 625"/>
                            <a:gd name="T43" fmla="*/ 1 h 825"/>
                            <a:gd name="T44" fmla="*/ 1 w 625"/>
                            <a:gd name="T45" fmla="*/ 1 h 825"/>
                            <a:gd name="T46" fmla="*/ 1 w 625"/>
                            <a:gd name="T47" fmla="*/ 1 h 825"/>
                            <a:gd name="T48" fmla="*/ 1 w 625"/>
                            <a:gd name="T49" fmla="*/ 1 h 825"/>
                            <a:gd name="T50" fmla="*/ 1 w 625"/>
                            <a:gd name="T51" fmla="*/ 1 h 825"/>
                            <a:gd name="T52" fmla="*/ 1 w 625"/>
                            <a:gd name="T53" fmla="*/ 1 h 825"/>
                            <a:gd name="T54" fmla="*/ 0 w 625"/>
                            <a:gd name="T55" fmla="*/ 1 h 825"/>
                            <a:gd name="T56" fmla="*/ 1 w 625"/>
                            <a:gd name="T57" fmla="*/ 1 h 825"/>
                            <a:gd name="T58" fmla="*/ 1 w 625"/>
                            <a:gd name="T59" fmla="*/ 1 h 825"/>
                            <a:gd name="T60" fmla="*/ 1 w 625"/>
                            <a:gd name="T61" fmla="*/ 1 h 825"/>
                            <a:gd name="T62" fmla="*/ 1 w 625"/>
                            <a:gd name="T63" fmla="*/ 1 h 825"/>
                            <a:gd name="T64" fmla="*/ 1 w 625"/>
                            <a:gd name="T65" fmla="*/ 1 h 825"/>
                            <a:gd name="T66" fmla="*/ 1 w 625"/>
                            <a:gd name="T67" fmla="*/ 1 h 825"/>
                            <a:gd name="T68" fmla="*/ 1 w 625"/>
                            <a:gd name="T69" fmla="*/ 1 h 825"/>
                            <a:gd name="T70" fmla="*/ 1 w 625"/>
                            <a:gd name="T71" fmla="*/ 1 h 825"/>
                            <a:gd name="T72" fmla="*/ 1 w 625"/>
                            <a:gd name="T73" fmla="*/ 1 h 825"/>
                            <a:gd name="T74" fmla="*/ 1 w 625"/>
                            <a:gd name="T75" fmla="*/ 1 h 825"/>
                            <a:gd name="T76" fmla="*/ 1 w 625"/>
                            <a:gd name="T77" fmla="*/ 1 h 825"/>
                            <a:gd name="T78" fmla="*/ 1 w 625"/>
                            <a:gd name="T79" fmla="*/ 1 h 825"/>
                            <a:gd name="T80" fmla="*/ 1 w 625"/>
                            <a:gd name="T81" fmla="*/ 1 h 825"/>
                            <a:gd name="T82" fmla="*/ 1 w 625"/>
                            <a:gd name="T83" fmla="*/ 1 h 825"/>
                            <a:gd name="T84" fmla="*/ 1 w 625"/>
                            <a:gd name="T85" fmla="*/ 1 h 825"/>
                            <a:gd name="T86" fmla="*/ 1 w 625"/>
                            <a:gd name="T87" fmla="*/ 1 h 825"/>
                            <a:gd name="T88" fmla="*/ 1 w 625"/>
                            <a:gd name="T89" fmla="*/ 1 h 825"/>
                            <a:gd name="T90" fmla="*/ 1 w 625"/>
                            <a:gd name="T91" fmla="*/ 1 h 825"/>
                            <a:gd name="T92" fmla="*/ 1 w 625"/>
                            <a:gd name="T93" fmla="*/ 1 h 825"/>
                            <a:gd name="T94" fmla="*/ 1 w 625"/>
                            <a:gd name="T95" fmla="*/ 1 h 825"/>
                            <a:gd name="T96" fmla="*/ 1 w 625"/>
                            <a:gd name="T97" fmla="*/ 1 h 825"/>
                            <a:gd name="T98" fmla="*/ 1 w 625"/>
                            <a:gd name="T99" fmla="*/ 1 h 825"/>
                            <a:gd name="T100" fmla="*/ 1 w 625"/>
                            <a:gd name="T101" fmla="*/ 1 h 825"/>
                            <a:gd name="T102" fmla="*/ 1 w 625"/>
                            <a:gd name="T103" fmla="*/ 1 h 825"/>
                            <a:gd name="T104" fmla="*/ 1 w 625"/>
                            <a:gd name="T105" fmla="*/ 1 h 825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</a:gdLst>
                          <a:ahLst/>
                          <a:cxnLst>
                            <a:cxn ang="T106">
                              <a:pos x="T0" y="T1"/>
                            </a:cxn>
                            <a:cxn ang="T107">
                              <a:pos x="T2" y="T3"/>
                            </a:cxn>
                            <a:cxn ang="T108">
                              <a:pos x="T4" y="T5"/>
                            </a:cxn>
                            <a:cxn ang="T109">
                              <a:pos x="T6" y="T7"/>
                            </a:cxn>
                            <a:cxn ang="T110">
                              <a:pos x="T8" y="T9"/>
                            </a:cxn>
                            <a:cxn ang="T111">
                              <a:pos x="T10" y="T11"/>
                            </a:cxn>
                            <a:cxn ang="T112">
                              <a:pos x="T12" y="T13"/>
                            </a:cxn>
                            <a:cxn ang="T113">
                              <a:pos x="T14" y="T15"/>
                            </a:cxn>
                            <a:cxn ang="T114">
                              <a:pos x="T16" y="T17"/>
                            </a:cxn>
                            <a:cxn ang="T115">
                              <a:pos x="T18" y="T19"/>
                            </a:cxn>
                            <a:cxn ang="T116">
                              <a:pos x="T20" y="T21"/>
                            </a:cxn>
                            <a:cxn ang="T117">
                              <a:pos x="T22" y="T23"/>
                            </a:cxn>
                            <a:cxn ang="T118">
                              <a:pos x="T24" y="T25"/>
                            </a:cxn>
                            <a:cxn ang="T119">
                              <a:pos x="T26" y="T27"/>
                            </a:cxn>
                            <a:cxn ang="T120">
                              <a:pos x="T28" y="T29"/>
                            </a:cxn>
                            <a:cxn ang="T121">
                              <a:pos x="T30" y="T31"/>
                            </a:cxn>
                            <a:cxn ang="T122">
                              <a:pos x="T32" y="T33"/>
                            </a:cxn>
                            <a:cxn ang="T123">
                              <a:pos x="T34" y="T35"/>
                            </a:cxn>
                            <a:cxn ang="T124">
                              <a:pos x="T36" y="T37"/>
                            </a:cxn>
                            <a:cxn ang="T125">
                              <a:pos x="T38" y="T39"/>
                            </a:cxn>
                            <a:cxn ang="T126">
                              <a:pos x="T40" y="T41"/>
                            </a:cxn>
                            <a:cxn ang="T127">
                              <a:pos x="T42" y="T43"/>
                            </a:cxn>
                            <a:cxn ang="T128">
                              <a:pos x="T44" y="T45"/>
                            </a:cxn>
                            <a:cxn ang="T129">
                              <a:pos x="T46" y="T47"/>
                            </a:cxn>
                            <a:cxn ang="T130">
                              <a:pos x="T48" y="T49"/>
                            </a:cxn>
                            <a:cxn ang="T131">
                              <a:pos x="T50" y="T51"/>
                            </a:cxn>
                            <a:cxn ang="T132">
                              <a:pos x="T52" y="T53"/>
                            </a:cxn>
                            <a:cxn ang="T133">
                              <a:pos x="T54" y="T55"/>
                            </a:cxn>
                            <a:cxn ang="T134">
                              <a:pos x="T56" y="T57"/>
                            </a:cxn>
                            <a:cxn ang="T135">
                              <a:pos x="T58" y="T59"/>
                            </a:cxn>
                            <a:cxn ang="T136">
                              <a:pos x="T60" y="T61"/>
                            </a:cxn>
                            <a:cxn ang="T137">
                              <a:pos x="T62" y="T63"/>
                            </a:cxn>
                            <a:cxn ang="T138">
                              <a:pos x="T64" y="T65"/>
                            </a:cxn>
                            <a:cxn ang="T139">
                              <a:pos x="T66" y="T67"/>
                            </a:cxn>
                            <a:cxn ang="T140">
                              <a:pos x="T68" y="T69"/>
                            </a:cxn>
                            <a:cxn ang="T141">
                              <a:pos x="T70" y="T71"/>
                            </a:cxn>
                            <a:cxn ang="T142">
                              <a:pos x="T72" y="T73"/>
                            </a:cxn>
                            <a:cxn ang="T143">
                              <a:pos x="T74" y="T75"/>
                            </a:cxn>
                            <a:cxn ang="T144">
                              <a:pos x="T76" y="T77"/>
                            </a:cxn>
                            <a:cxn ang="T145">
                              <a:pos x="T78" y="T79"/>
                            </a:cxn>
                            <a:cxn ang="T146">
                              <a:pos x="T80" y="T81"/>
                            </a:cxn>
                            <a:cxn ang="T147">
                              <a:pos x="T82" y="T83"/>
                            </a:cxn>
                            <a:cxn ang="T148">
                              <a:pos x="T84" y="T85"/>
                            </a:cxn>
                            <a:cxn ang="T149">
                              <a:pos x="T86" y="T87"/>
                            </a:cxn>
                            <a:cxn ang="T150">
                              <a:pos x="T88" y="T89"/>
                            </a:cxn>
                            <a:cxn ang="T151">
                              <a:pos x="T90" y="T91"/>
                            </a:cxn>
                            <a:cxn ang="T152">
                              <a:pos x="T92" y="T93"/>
                            </a:cxn>
                            <a:cxn ang="T153">
                              <a:pos x="T94" y="T95"/>
                            </a:cxn>
                            <a:cxn ang="T154">
                              <a:pos x="T96" y="T97"/>
                            </a:cxn>
                            <a:cxn ang="T155">
                              <a:pos x="T98" y="T99"/>
                            </a:cxn>
                            <a:cxn ang="T156">
                              <a:pos x="T100" y="T101"/>
                            </a:cxn>
                            <a:cxn ang="T157">
                              <a:pos x="T102" y="T103"/>
                            </a:cxn>
                            <a:cxn ang="T158">
                              <a:pos x="T104" y="T105"/>
                            </a:cxn>
                          </a:cxnLst>
                          <a:rect l="0" t="0" r="r" b="b"/>
                          <a:pathLst>
                            <a:path w="625" h="825">
                              <a:moveTo>
                                <a:pt x="464" y="756"/>
                              </a:moveTo>
                              <a:lnTo>
                                <a:pt x="480" y="732"/>
                              </a:lnTo>
                              <a:lnTo>
                                <a:pt x="494" y="707"/>
                              </a:lnTo>
                              <a:lnTo>
                                <a:pt x="527" y="637"/>
                              </a:lnTo>
                              <a:lnTo>
                                <a:pt x="571" y="528"/>
                              </a:lnTo>
                              <a:lnTo>
                                <a:pt x="595" y="442"/>
                              </a:lnTo>
                              <a:lnTo>
                                <a:pt x="609" y="363"/>
                              </a:lnTo>
                              <a:lnTo>
                                <a:pt x="625" y="252"/>
                              </a:lnTo>
                              <a:lnTo>
                                <a:pt x="620" y="153"/>
                              </a:lnTo>
                              <a:lnTo>
                                <a:pt x="599" y="98"/>
                              </a:lnTo>
                              <a:lnTo>
                                <a:pt x="554" y="55"/>
                              </a:lnTo>
                              <a:lnTo>
                                <a:pt x="486" y="19"/>
                              </a:lnTo>
                              <a:lnTo>
                                <a:pt x="420" y="5"/>
                              </a:lnTo>
                              <a:lnTo>
                                <a:pt x="355" y="0"/>
                              </a:lnTo>
                              <a:lnTo>
                                <a:pt x="292" y="6"/>
                              </a:lnTo>
                              <a:lnTo>
                                <a:pt x="230" y="16"/>
                              </a:lnTo>
                              <a:lnTo>
                                <a:pt x="186" y="31"/>
                              </a:lnTo>
                              <a:lnTo>
                                <a:pt x="143" y="61"/>
                              </a:lnTo>
                              <a:lnTo>
                                <a:pt x="109" y="101"/>
                              </a:lnTo>
                              <a:lnTo>
                                <a:pt x="79" y="154"/>
                              </a:lnTo>
                              <a:lnTo>
                                <a:pt x="60" y="205"/>
                              </a:lnTo>
                              <a:lnTo>
                                <a:pt x="44" y="259"/>
                              </a:lnTo>
                              <a:lnTo>
                                <a:pt x="41" y="322"/>
                              </a:lnTo>
                              <a:lnTo>
                                <a:pt x="36" y="361"/>
                              </a:lnTo>
                              <a:lnTo>
                                <a:pt x="39" y="390"/>
                              </a:lnTo>
                              <a:lnTo>
                                <a:pt x="17" y="393"/>
                              </a:lnTo>
                              <a:lnTo>
                                <a:pt x="3" y="407"/>
                              </a:lnTo>
                              <a:lnTo>
                                <a:pt x="0" y="423"/>
                              </a:lnTo>
                              <a:lnTo>
                                <a:pt x="13" y="459"/>
                              </a:lnTo>
                              <a:lnTo>
                                <a:pt x="30" y="476"/>
                              </a:lnTo>
                              <a:lnTo>
                                <a:pt x="44" y="500"/>
                              </a:lnTo>
                              <a:lnTo>
                                <a:pt x="66" y="516"/>
                              </a:lnTo>
                              <a:lnTo>
                                <a:pt x="95" y="516"/>
                              </a:lnTo>
                              <a:lnTo>
                                <a:pt x="88" y="560"/>
                              </a:lnTo>
                              <a:lnTo>
                                <a:pt x="98" y="609"/>
                              </a:lnTo>
                              <a:lnTo>
                                <a:pt x="112" y="655"/>
                              </a:lnTo>
                              <a:lnTo>
                                <a:pt x="121" y="689"/>
                              </a:lnTo>
                              <a:lnTo>
                                <a:pt x="132" y="715"/>
                              </a:lnTo>
                              <a:lnTo>
                                <a:pt x="145" y="734"/>
                              </a:lnTo>
                              <a:lnTo>
                                <a:pt x="161" y="752"/>
                              </a:lnTo>
                              <a:lnTo>
                                <a:pt x="178" y="773"/>
                              </a:lnTo>
                              <a:lnTo>
                                <a:pt x="203" y="790"/>
                              </a:lnTo>
                              <a:lnTo>
                                <a:pt x="224" y="801"/>
                              </a:lnTo>
                              <a:lnTo>
                                <a:pt x="246" y="811"/>
                              </a:lnTo>
                              <a:lnTo>
                                <a:pt x="268" y="816"/>
                              </a:lnTo>
                              <a:lnTo>
                                <a:pt x="290" y="820"/>
                              </a:lnTo>
                              <a:lnTo>
                                <a:pt x="315" y="823"/>
                              </a:lnTo>
                              <a:lnTo>
                                <a:pt x="342" y="825"/>
                              </a:lnTo>
                              <a:lnTo>
                                <a:pt x="372" y="822"/>
                              </a:lnTo>
                              <a:lnTo>
                                <a:pt x="399" y="814"/>
                              </a:lnTo>
                              <a:lnTo>
                                <a:pt x="420" y="803"/>
                              </a:lnTo>
                              <a:lnTo>
                                <a:pt x="443" y="781"/>
                              </a:lnTo>
                              <a:lnTo>
                                <a:pt x="464" y="75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1" name="Freeform 30">
                          <a:extLst>
                            <a:ext uri="{FF2B5EF4-FFF2-40B4-BE49-F238E27FC236}">
                              <a16:creationId xmlns:a16="http://schemas.microsoft.com/office/drawing/2014/main" id="{BBCAEF59-772D-4E13-87FC-38D2F2FAC43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8" y="2509"/>
                          <a:ext cx="151" cy="149"/>
                        </a:xfrm>
                        <a:custGeom>
                          <a:avLst/>
                          <a:gdLst>
                            <a:gd name="T0" fmla="*/ 0 w 303"/>
                            <a:gd name="T1" fmla="*/ 1 h 297"/>
                            <a:gd name="T2" fmla="*/ 0 w 303"/>
                            <a:gd name="T3" fmla="*/ 1 h 297"/>
                            <a:gd name="T4" fmla="*/ 0 w 303"/>
                            <a:gd name="T5" fmla="*/ 1 h 297"/>
                            <a:gd name="T6" fmla="*/ 0 w 303"/>
                            <a:gd name="T7" fmla="*/ 1 h 297"/>
                            <a:gd name="T8" fmla="*/ 0 w 303"/>
                            <a:gd name="T9" fmla="*/ 0 h 297"/>
                            <a:gd name="T10" fmla="*/ 0 w 303"/>
                            <a:gd name="T11" fmla="*/ 1 h 297"/>
                            <a:gd name="T12" fmla="*/ 0 w 303"/>
                            <a:gd name="T13" fmla="*/ 1 h 297"/>
                            <a:gd name="T14" fmla="*/ 0 w 303"/>
                            <a:gd name="T15" fmla="*/ 1 h 297"/>
                            <a:gd name="T16" fmla="*/ 0 w 303"/>
                            <a:gd name="T17" fmla="*/ 1 h 297"/>
                            <a:gd name="T18" fmla="*/ 0 w 303"/>
                            <a:gd name="T19" fmla="*/ 1 h 297"/>
                            <a:gd name="T20" fmla="*/ 0 w 303"/>
                            <a:gd name="T21" fmla="*/ 1 h 297"/>
                            <a:gd name="T22" fmla="*/ 0 w 303"/>
                            <a:gd name="T23" fmla="*/ 1 h 297"/>
                            <a:gd name="T24" fmla="*/ 0 w 303"/>
                            <a:gd name="T25" fmla="*/ 1 h 297"/>
                            <a:gd name="T26" fmla="*/ 0 w 303"/>
                            <a:gd name="T27" fmla="*/ 1 h 297"/>
                            <a:gd name="T28" fmla="*/ 0 w 303"/>
                            <a:gd name="T29" fmla="*/ 1 h 297"/>
                            <a:gd name="T30" fmla="*/ 0 w 303"/>
                            <a:gd name="T31" fmla="*/ 1 h 297"/>
                            <a:gd name="T32" fmla="*/ 0 w 303"/>
                            <a:gd name="T33" fmla="*/ 1 h 297"/>
                            <a:gd name="T34" fmla="*/ 0 w 303"/>
                            <a:gd name="T35" fmla="*/ 1 h 297"/>
                            <a:gd name="T36" fmla="*/ 0 w 303"/>
                            <a:gd name="T37" fmla="*/ 1 h 297"/>
                            <a:gd name="T38" fmla="*/ 0 w 303"/>
                            <a:gd name="T39" fmla="*/ 1 h 297"/>
                            <a:gd name="T40" fmla="*/ 0 w 303"/>
                            <a:gd name="T41" fmla="*/ 1 h 297"/>
                            <a:gd name="T42" fmla="*/ 0 w 303"/>
                            <a:gd name="T43" fmla="*/ 1 h 297"/>
                            <a:gd name="T44" fmla="*/ 0 w 303"/>
                            <a:gd name="T45" fmla="*/ 1 h 297"/>
                            <a:gd name="T46" fmla="*/ 0 w 303"/>
                            <a:gd name="T47" fmla="*/ 1 h 297"/>
                            <a:gd name="T48" fmla="*/ 0 w 303"/>
                            <a:gd name="T49" fmla="*/ 1 h 297"/>
                            <a:gd name="T50" fmla="*/ 0 w 303"/>
                            <a:gd name="T51" fmla="*/ 1 h 297"/>
                            <a:gd name="T52" fmla="*/ 0 w 303"/>
                            <a:gd name="T53" fmla="*/ 1 h 297"/>
                            <a:gd name="T54" fmla="*/ 0 w 303"/>
                            <a:gd name="T55" fmla="*/ 1 h 297"/>
                            <a:gd name="T56" fmla="*/ 0 w 303"/>
                            <a:gd name="T57" fmla="*/ 1 h 297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303" h="297">
                              <a:moveTo>
                                <a:pt x="196" y="227"/>
                              </a:moveTo>
                              <a:lnTo>
                                <a:pt x="212" y="204"/>
                              </a:lnTo>
                              <a:lnTo>
                                <a:pt x="226" y="178"/>
                              </a:lnTo>
                              <a:lnTo>
                                <a:pt x="259" y="109"/>
                              </a:lnTo>
                              <a:lnTo>
                                <a:pt x="303" y="0"/>
                              </a:lnTo>
                              <a:lnTo>
                                <a:pt x="271" y="46"/>
                              </a:lnTo>
                              <a:lnTo>
                                <a:pt x="241" y="90"/>
                              </a:lnTo>
                              <a:lnTo>
                                <a:pt x="226" y="121"/>
                              </a:lnTo>
                              <a:lnTo>
                                <a:pt x="219" y="148"/>
                              </a:lnTo>
                              <a:lnTo>
                                <a:pt x="204" y="183"/>
                              </a:lnTo>
                              <a:lnTo>
                                <a:pt x="188" y="213"/>
                              </a:lnTo>
                              <a:lnTo>
                                <a:pt x="169" y="230"/>
                              </a:lnTo>
                              <a:lnTo>
                                <a:pt x="153" y="246"/>
                              </a:lnTo>
                              <a:lnTo>
                                <a:pt x="134" y="257"/>
                              </a:lnTo>
                              <a:lnTo>
                                <a:pt x="106" y="248"/>
                              </a:lnTo>
                              <a:lnTo>
                                <a:pt x="100" y="230"/>
                              </a:lnTo>
                              <a:lnTo>
                                <a:pt x="77" y="210"/>
                              </a:lnTo>
                              <a:lnTo>
                                <a:pt x="84" y="246"/>
                              </a:lnTo>
                              <a:lnTo>
                                <a:pt x="68" y="270"/>
                              </a:lnTo>
                              <a:lnTo>
                                <a:pt x="51" y="281"/>
                              </a:lnTo>
                              <a:lnTo>
                                <a:pt x="0" y="287"/>
                              </a:lnTo>
                              <a:lnTo>
                                <a:pt x="22" y="292"/>
                              </a:lnTo>
                              <a:lnTo>
                                <a:pt x="47" y="295"/>
                              </a:lnTo>
                              <a:lnTo>
                                <a:pt x="74" y="297"/>
                              </a:lnTo>
                              <a:lnTo>
                                <a:pt x="104" y="293"/>
                              </a:lnTo>
                              <a:lnTo>
                                <a:pt x="131" y="286"/>
                              </a:lnTo>
                              <a:lnTo>
                                <a:pt x="152" y="275"/>
                              </a:lnTo>
                              <a:lnTo>
                                <a:pt x="175" y="252"/>
                              </a:lnTo>
                              <a:lnTo>
                                <a:pt x="196" y="2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7F3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68" name="Freeform 32">
                        <a:extLst>
                          <a:ext uri="{FF2B5EF4-FFF2-40B4-BE49-F238E27FC236}">
                            <a16:creationId xmlns:a16="http://schemas.microsoft.com/office/drawing/2014/main" id="{DE440967-DE0F-4EA1-A403-1C9E33B69B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14" y="2450"/>
                        <a:ext cx="66" cy="141"/>
                      </a:xfrm>
                      <a:custGeom>
                        <a:avLst/>
                        <a:gdLst>
                          <a:gd name="T0" fmla="*/ 1 w 131"/>
                          <a:gd name="T1" fmla="*/ 0 h 283"/>
                          <a:gd name="T2" fmla="*/ 1 w 131"/>
                          <a:gd name="T3" fmla="*/ 0 h 283"/>
                          <a:gd name="T4" fmla="*/ 1 w 131"/>
                          <a:gd name="T5" fmla="*/ 0 h 283"/>
                          <a:gd name="T6" fmla="*/ 1 w 131"/>
                          <a:gd name="T7" fmla="*/ 0 h 283"/>
                          <a:gd name="T8" fmla="*/ 1 w 131"/>
                          <a:gd name="T9" fmla="*/ 0 h 283"/>
                          <a:gd name="T10" fmla="*/ 1 w 131"/>
                          <a:gd name="T11" fmla="*/ 0 h 283"/>
                          <a:gd name="T12" fmla="*/ 1 w 131"/>
                          <a:gd name="T13" fmla="*/ 0 h 283"/>
                          <a:gd name="T14" fmla="*/ 1 w 131"/>
                          <a:gd name="T15" fmla="*/ 0 h 283"/>
                          <a:gd name="T16" fmla="*/ 1 w 131"/>
                          <a:gd name="T17" fmla="*/ 0 h 283"/>
                          <a:gd name="T18" fmla="*/ 1 w 131"/>
                          <a:gd name="T19" fmla="*/ 0 h 283"/>
                          <a:gd name="T20" fmla="*/ 1 w 131"/>
                          <a:gd name="T21" fmla="*/ 0 h 283"/>
                          <a:gd name="T22" fmla="*/ 1 w 131"/>
                          <a:gd name="T23" fmla="*/ 0 h 283"/>
                          <a:gd name="T24" fmla="*/ 1 w 131"/>
                          <a:gd name="T25" fmla="*/ 0 h 283"/>
                          <a:gd name="T26" fmla="*/ 1 w 131"/>
                          <a:gd name="T27" fmla="*/ 0 h 283"/>
                          <a:gd name="T28" fmla="*/ 1 w 131"/>
                          <a:gd name="T29" fmla="*/ 0 h 283"/>
                          <a:gd name="T30" fmla="*/ 1 w 131"/>
                          <a:gd name="T31" fmla="*/ 0 h 283"/>
                          <a:gd name="T32" fmla="*/ 1 w 131"/>
                          <a:gd name="T33" fmla="*/ 0 h 283"/>
                          <a:gd name="T34" fmla="*/ 0 w 131"/>
                          <a:gd name="T35" fmla="*/ 0 h 283"/>
                          <a:gd name="T36" fmla="*/ 1 w 131"/>
                          <a:gd name="T37" fmla="*/ 0 h 283"/>
                          <a:gd name="T38" fmla="*/ 1 w 131"/>
                          <a:gd name="T39" fmla="*/ 0 h 283"/>
                          <a:gd name="T40" fmla="*/ 1 w 131"/>
                          <a:gd name="T41" fmla="*/ 0 h 283"/>
                          <a:gd name="T42" fmla="*/ 1 w 131"/>
                          <a:gd name="T43" fmla="*/ 0 h 283"/>
                          <a:gd name="T44" fmla="*/ 1 w 131"/>
                          <a:gd name="T45" fmla="*/ 0 h 283"/>
                          <a:gd name="T46" fmla="*/ 1 w 131"/>
                          <a:gd name="T47" fmla="*/ 0 h 283"/>
                          <a:gd name="T48" fmla="*/ 1 w 131"/>
                          <a:gd name="T49" fmla="*/ 0 h 283"/>
                          <a:gd name="T50" fmla="*/ 1 w 131"/>
                          <a:gd name="T51" fmla="*/ 0 h 283"/>
                          <a:gd name="T52" fmla="*/ 1 w 131"/>
                          <a:gd name="T53" fmla="*/ 0 h 283"/>
                          <a:gd name="T54" fmla="*/ 1 w 131"/>
                          <a:gd name="T55" fmla="*/ 0 h 283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</a:gdLst>
                        <a:ahLst/>
                        <a:cxnLst>
                          <a:cxn ang="T56">
                            <a:pos x="T0" y="T1"/>
                          </a:cxn>
                          <a:cxn ang="T57">
                            <a:pos x="T2" y="T3"/>
                          </a:cxn>
                          <a:cxn ang="T58">
                            <a:pos x="T4" y="T5"/>
                          </a:cxn>
                          <a:cxn ang="T59">
                            <a:pos x="T6" y="T7"/>
                          </a:cxn>
                          <a:cxn ang="T60">
                            <a:pos x="T8" y="T9"/>
                          </a:cxn>
                          <a:cxn ang="T61">
                            <a:pos x="T10" y="T11"/>
                          </a:cxn>
                          <a:cxn ang="T62">
                            <a:pos x="T12" y="T13"/>
                          </a:cxn>
                          <a:cxn ang="T63">
                            <a:pos x="T14" y="T15"/>
                          </a:cxn>
                          <a:cxn ang="T64">
                            <a:pos x="T16" y="T17"/>
                          </a:cxn>
                          <a:cxn ang="T65">
                            <a:pos x="T18" y="T19"/>
                          </a:cxn>
                          <a:cxn ang="T66">
                            <a:pos x="T20" y="T21"/>
                          </a:cxn>
                          <a:cxn ang="T67">
                            <a:pos x="T22" y="T23"/>
                          </a:cxn>
                          <a:cxn ang="T68">
                            <a:pos x="T24" y="T25"/>
                          </a:cxn>
                          <a:cxn ang="T69">
                            <a:pos x="T26" y="T27"/>
                          </a:cxn>
                          <a:cxn ang="T70">
                            <a:pos x="T28" y="T29"/>
                          </a:cxn>
                          <a:cxn ang="T71">
                            <a:pos x="T30" y="T31"/>
                          </a:cxn>
                          <a:cxn ang="T72">
                            <a:pos x="T32" y="T33"/>
                          </a:cxn>
                          <a:cxn ang="T73">
                            <a:pos x="T34" y="T35"/>
                          </a:cxn>
                          <a:cxn ang="T74">
                            <a:pos x="T36" y="T37"/>
                          </a:cxn>
                          <a:cxn ang="T75">
                            <a:pos x="T38" y="T39"/>
                          </a:cxn>
                          <a:cxn ang="T76">
                            <a:pos x="T40" y="T41"/>
                          </a:cxn>
                          <a:cxn ang="T77">
                            <a:pos x="T42" y="T43"/>
                          </a:cxn>
                          <a:cxn ang="T78">
                            <a:pos x="T44" y="T45"/>
                          </a:cxn>
                          <a:cxn ang="T79">
                            <a:pos x="T46" y="T47"/>
                          </a:cxn>
                          <a:cxn ang="T80">
                            <a:pos x="T48" y="T49"/>
                          </a:cxn>
                          <a:cxn ang="T81">
                            <a:pos x="T50" y="T51"/>
                          </a:cxn>
                          <a:cxn ang="T82">
                            <a:pos x="T52" y="T53"/>
                          </a:cxn>
                          <a:cxn ang="T83">
                            <a:pos x="T54" y="T55"/>
                          </a:cxn>
                        </a:cxnLst>
                        <a:rect l="0" t="0" r="r" b="b"/>
                        <a:pathLst>
                          <a:path w="131" h="283">
                            <a:moveTo>
                              <a:pt x="122" y="230"/>
                            </a:moveTo>
                            <a:lnTo>
                              <a:pt x="114" y="212"/>
                            </a:lnTo>
                            <a:lnTo>
                              <a:pt x="114" y="189"/>
                            </a:lnTo>
                            <a:lnTo>
                              <a:pt x="117" y="172"/>
                            </a:lnTo>
                            <a:lnTo>
                              <a:pt x="122" y="152"/>
                            </a:lnTo>
                            <a:lnTo>
                              <a:pt x="127" y="129"/>
                            </a:lnTo>
                            <a:lnTo>
                              <a:pt x="127" y="112"/>
                            </a:lnTo>
                            <a:lnTo>
                              <a:pt x="127" y="95"/>
                            </a:lnTo>
                            <a:lnTo>
                              <a:pt x="131" y="73"/>
                            </a:lnTo>
                            <a:lnTo>
                              <a:pt x="124" y="66"/>
                            </a:lnTo>
                            <a:lnTo>
                              <a:pt x="113" y="54"/>
                            </a:lnTo>
                            <a:lnTo>
                              <a:pt x="105" y="38"/>
                            </a:lnTo>
                            <a:lnTo>
                              <a:pt x="100" y="30"/>
                            </a:lnTo>
                            <a:lnTo>
                              <a:pt x="97" y="17"/>
                            </a:lnTo>
                            <a:lnTo>
                              <a:pt x="86" y="6"/>
                            </a:lnTo>
                            <a:lnTo>
                              <a:pt x="75" y="11"/>
                            </a:lnTo>
                            <a:lnTo>
                              <a:pt x="4" y="0"/>
                            </a:lnTo>
                            <a:lnTo>
                              <a:pt x="0" y="16"/>
                            </a:lnTo>
                            <a:lnTo>
                              <a:pt x="13" y="52"/>
                            </a:lnTo>
                            <a:lnTo>
                              <a:pt x="30" y="69"/>
                            </a:lnTo>
                            <a:lnTo>
                              <a:pt x="45" y="93"/>
                            </a:lnTo>
                            <a:lnTo>
                              <a:pt x="67" y="109"/>
                            </a:lnTo>
                            <a:lnTo>
                              <a:pt x="95" y="109"/>
                            </a:lnTo>
                            <a:lnTo>
                              <a:pt x="89" y="153"/>
                            </a:lnTo>
                            <a:lnTo>
                              <a:pt x="98" y="202"/>
                            </a:lnTo>
                            <a:lnTo>
                              <a:pt x="113" y="248"/>
                            </a:lnTo>
                            <a:lnTo>
                              <a:pt x="122" y="283"/>
                            </a:lnTo>
                            <a:lnTo>
                              <a:pt x="122" y="230"/>
                            </a:lnTo>
                            <a:close/>
                          </a:path>
                        </a:pathLst>
                      </a:custGeom>
                      <a:solidFill>
                        <a:srgbClr val="FF7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4" name="Group 48">
                      <a:extLst>
                        <a:ext uri="{FF2B5EF4-FFF2-40B4-BE49-F238E27FC236}">
                          <a16:creationId xmlns:a16="http://schemas.microsoft.com/office/drawing/2014/main" id="{A8F33417-EFF7-458C-A489-09CB10BF2E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89" y="2381"/>
                      <a:ext cx="193" cy="217"/>
                      <a:chOff x="4889" y="2381"/>
                      <a:chExt cx="193" cy="217"/>
                    </a:xfrm>
                  </p:grpSpPr>
                  <p:grpSp>
                    <p:nvGrpSpPr>
                      <p:cNvPr id="63553" name="Group 37">
                        <a:extLst>
                          <a:ext uri="{FF2B5EF4-FFF2-40B4-BE49-F238E27FC236}">
                            <a16:creationId xmlns:a16="http://schemas.microsoft.com/office/drawing/2014/main" id="{75865317-A860-49F4-A979-D0656105210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33" y="2554"/>
                        <a:ext cx="78" cy="44"/>
                        <a:chOff x="4933" y="2554"/>
                        <a:chExt cx="78" cy="44"/>
                      </a:xfrm>
                    </p:grpSpPr>
                    <p:sp>
                      <p:nvSpPr>
                        <p:cNvPr id="63564" name="Oval 34">
                          <a:extLst>
                            <a:ext uri="{FF2B5EF4-FFF2-40B4-BE49-F238E27FC236}">
                              <a16:creationId xmlns:a16="http://schemas.microsoft.com/office/drawing/2014/main" id="{D1EFD602-990F-421F-93F4-51054B2A06D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1" y="2568"/>
                          <a:ext cx="55" cy="18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Þ"/>
                            <a:defRPr sz="2800">
                              <a:solidFill>
                                <a:srgbClr val="333399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"/>
                            <a:defRPr sz="2400">
                              <a:solidFill>
                                <a:srgbClr val="33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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>
                            <a:lnSpc>
                              <a:spcPct val="90000"/>
                            </a:lnSpc>
                            <a:spcBef>
                              <a:spcPct val="50000"/>
                            </a:spcBef>
                            <a:spcAft>
                              <a:spcPts val="588"/>
                            </a:spcAft>
                            <a:buSzPct val="80000"/>
                            <a:buNone/>
                          </a:pPr>
                          <a:endParaRPr lang="zh-CN" altLang="en-US" sz="2000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3565" name="Freeform 35">
                          <a:extLst>
                            <a:ext uri="{FF2B5EF4-FFF2-40B4-BE49-F238E27FC236}">
                              <a16:creationId xmlns:a16="http://schemas.microsoft.com/office/drawing/2014/main" id="{78482196-1487-4B24-8CC4-6B595FFEFC8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54"/>
                          <a:ext cx="78" cy="27"/>
                        </a:xfrm>
                        <a:custGeom>
                          <a:avLst/>
                          <a:gdLst>
                            <a:gd name="T0" fmla="*/ 0 w 156"/>
                            <a:gd name="T1" fmla="*/ 0 h 56"/>
                            <a:gd name="T2" fmla="*/ 1 w 156"/>
                            <a:gd name="T3" fmla="*/ 0 h 56"/>
                            <a:gd name="T4" fmla="*/ 1 w 156"/>
                            <a:gd name="T5" fmla="*/ 0 h 56"/>
                            <a:gd name="T6" fmla="*/ 1 w 156"/>
                            <a:gd name="T7" fmla="*/ 0 h 56"/>
                            <a:gd name="T8" fmla="*/ 1 w 156"/>
                            <a:gd name="T9" fmla="*/ 0 h 56"/>
                            <a:gd name="T10" fmla="*/ 1 w 156"/>
                            <a:gd name="T11" fmla="*/ 0 h 56"/>
                            <a:gd name="T12" fmla="*/ 1 w 156"/>
                            <a:gd name="T13" fmla="*/ 0 h 56"/>
                            <a:gd name="T14" fmla="*/ 1 w 156"/>
                            <a:gd name="T15" fmla="*/ 0 h 56"/>
                            <a:gd name="T16" fmla="*/ 1 w 156"/>
                            <a:gd name="T17" fmla="*/ 0 h 56"/>
                            <a:gd name="T18" fmla="*/ 1 w 156"/>
                            <a:gd name="T19" fmla="*/ 0 h 56"/>
                            <a:gd name="T20" fmla="*/ 1 w 156"/>
                            <a:gd name="T21" fmla="*/ 0 h 56"/>
                            <a:gd name="T22" fmla="*/ 1 w 156"/>
                            <a:gd name="T23" fmla="*/ 0 h 56"/>
                            <a:gd name="T24" fmla="*/ 1 w 156"/>
                            <a:gd name="T25" fmla="*/ 0 h 56"/>
                            <a:gd name="T26" fmla="*/ 1 w 156"/>
                            <a:gd name="T27" fmla="*/ 0 h 56"/>
                            <a:gd name="T28" fmla="*/ 1 w 156"/>
                            <a:gd name="T29" fmla="*/ 0 h 56"/>
                            <a:gd name="T30" fmla="*/ 1 w 156"/>
                            <a:gd name="T31" fmla="*/ 0 h 56"/>
                            <a:gd name="T32" fmla="*/ 1 w 156"/>
                            <a:gd name="T33" fmla="*/ 0 h 56"/>
                            <a:gd name="T34" fmla="*/ 1 w 156"/>
                            <a:gd name="T35" fmla="*/ 0 h 56"/>
                            <a:gd name="T36" fmla="*/ 1 w 156"/>
                            <a:gd name="T37" fmla="*/ 0 h 56"/>
                            <a:gd name="T38" fmla="*/ 1 w 156"/>
                            <a:gd name="T39" fmla="*/ 0 h 56"/>
                            <a:gd name="T40" fmla="*/ 1 w 156"/>
                            <a:gd name="T41" fmla="*/ 0 h 56"/>
                            <a:gd name="T42" fmla="*/ 1 w 156"/>
                            <a:gd name="T43" fmla="*/ 0 h 56"/>
                            <a:gd name="T44" fmla="*/ 1 w 156"/>
                            <a:gd name="T45" fmla="*/ 0 h 56"/>
                            <a:gd name="T46" fmla="*/ 1 w 156"/>
                            <a:gd name="T47" fmla="*/ 0 h 56"/>
                            <a:gd name="T48" fmla="*/ 0 w 156"/>
                            <a:gd name="T49" fmla="*/ 0 h 5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6" h="56">
                              <a:moveTo>
                                <a:pt x="0" y="32"/>
                              </a:moveTo>
                              <a:lnTo>
                                <a:pt x="13" y="21"/>
                              </a:lnTo>
                              <a:lnTo>
                                <a:pt x="24" y="15"/>
                              </a:lnTo>
                              <a:lnTo>
                                <a:pt x="33" y="8"/>
                              </a:lnTo>
                              <a:lnTo>
                                <a:pt x="44" y="2"/>
                              </a:lnTo>
                              <a:lnTo>
                                <a:pt x="59" y="0"/>
                              </a:lnTo>
                              <a:lnTo>
                                <a:pt x="73" y="4"/>
                              </a:lnTo>
                              <a:lnTo>
                                <a:pt x="82" y="11"/>
                              </a:lnTo>
                              <a:lnTo>
                                <a:pt x="92" y="11"/>
                              </a:lnTo>
                              <a:lnTo>
                                <a:pt x="101" y="10"/>
                              </a:lnTo>
                              <a:lnTo>
                                <a:pt x="115" y="11"/>
                              </a:lnTo>
                              <a:lnTo>
                                <a:pt x="128" y="18"/>
                              </a:lnTo>
                              <a:lnTo>
                                <a:pt x="136" y="29"/>
                              </a:lnTo>
                              <a:lnTo>
                                <a:pt x="141" y="38"/>
                              </a:lnTo>
                              <a:lnTo>
                                <a:pt x="148" y="48"/>
                              </a:lnTo>
                              <a:lnTo>
                                <a:pt x="156" y="56"/>
                              </a:lnTo>
                              <a:lnTo>
                                <a:pt x="114" y="49"/>
                              </a:lnTo>
                              <a:lnTo>
                                <a:pt x="98" y="46"/>
                              </a:lnTo>
                              <a:lnTo>
                                <a:pt x="85" y="41"/>
                              </a:lnTo>
                              <a:lnTo>
                                <a:pt x="74" y="37"/>
                              </a:lnTo>
                              <a:lnTo>
                                <a:pt x="65" y="38"/>
                              </a:lnTo>
                              <a:lnTo>
                                <a:pt x="54" y="37"/>
                              </a:lnTo>
                              <a:lnTo>
                                <a:pt x="35" y="38"/>
                              </a:lnTo>
                              <a:lnTo>
                                <a:pt x="21" y="37"/>
                              </a:lnTo>
                              <a:lnTo>
                                <a:pt x="0" y="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66" name="Freeform 36">
                          <a:extLst>
                            <a:ext uri="{FF2B5EF4-FFF2-40B4-BE49-F238E27FC236}">
                              <a16:creationId xmlns:a16="http://schemas.microsoft.com/office/drawing/2014/main" id="{8956E1C0-92EF-46BB-9677-C5A43AAAE91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69"/>
                          <a:ext cx="77" cy="29"/>
                        </a:xfrm>
                        <a:custGeom>
                          <a:avLst/>
                          <a:gdLst>
                            <a:gd name="T0" fmla="*/ 0 w 155"/>
                            <a:gd name="T1" fmla="*/ 0 h 57"/>
                            <a:gd name="T2" fmla="*/ 0 w 155"/>
                            <a:gd name="T3" fmla="*/ 1 h 57"/>
                            <a:gd name="T4" fmla="*/ 0 w 155"/>
                            <a:gd name="T5" fmla="*/ 1 h 57"/>
                            <a:gd name="T6" fmla="*/ 0 w 155"/>
                            <a:gd name="T7" fmla="*/ 1 h 57"/>
                            <a:gd name="T8" fmla="*/ 0 w 155"/>
                            <a:gd name="T9" fmla="*/ 1 h 57"/>
                            <a:gd name="T10" fmla="*/ 0 w 155"/>
                            <a:gd name="T11" fmla="*/ 1 h 57"/>
                            <a:gd name="T12" fmla="*/ 0 w 155"/>
                            <a:gd name="T13" fmla="*/ 1 h 57"/>
                            <a:gd name="T14" fmla="*/ 0 w 155"/>
                            <a:gd name="T15" fmla="*/ 1 h 57"/>
                            <a:gd name="T16" fmla="*/ 0 w 155"/>
                            <a:gd name="T17" fmla="*/ 1 h 57"/>
                            <a:gd name="T18" fmla="*/ 0 w 155"/>
                            <a:gd name="T19" fmla="*/ 1 h 57"/>
                            <a:gd name="T20" fmla="*/ 0 w 155"/>
                            <a:gd name="T21" fmla="*/ 1 h 57"/>
                            <a:gd name="T22" fmla="*/ 0 w 155"/>
                            <a:gd name="T23" fmla="*/ 1 h 57"/>
                            <a:gd name="T24" fmla="*/ 0 w 155"/>
                            <a:gd name="T25" fmla="*/ 1 h 57"/>
                            <a:gd name="T26" fmla="*/ 0 w 155"/>
                            <a:gd name="T27" fmla="*/ 1 h 57"/>
                            <a:gd name="T28" fmla="*/ 0 w 155"/>
                            <a:gd name="T29" fmla="*/ 1 h 57"/>
                            <a:gd name="T30" fmla="*/ 0 w 155"/>
                            <a:gd name="T31" fmla="*/ 1 h 57"/>
                            <a:gd name="T32" fmla="*/ 0 w 155"/>
                            <a:gd name="T33" fmla="*/ 1 h 57"/>
                            <a:gd name="T34" fmla="*/ 0 w 155"/>
                            <a:gd name="T35" fmla="*/ 1 h 57"/>
                            <a:gd name="T36" fmla="*/ 0 w 155"/>
                            <a:gd name="T37" fmla="*/ 1 h 57"/>
                            <a:gd name="T38" fmla="*/ 0 w 155"/>
                            <a:gd name="T39" fmla="*/ 1 h 57"/>
                            <a:gd name="T40" fmla="*/ 0 w 155"/>
                            <a:gd name="T41" fmla="*/ 1 h 57"/>
                            <a:gd name="T42" fmla="*/ 0 w 155"/>
                            <a:gd name="T43" fmla="*/ 1 h 57"/>
                            <a:gd name="T44" fmla="*/ 0 w 155"/>
                            <a:gd name="T45" fmla="*/ 1 h 57"/>
                            <a:gd name="T46" fmla="*/ 0 w 155"/>
                            <a:gd name="T47" fmla="*/ 1 h 57"/>
                            <a:gd name="T48" fmla="*/ 0 w 155"/>
                            <a:gd name="T49" fmla="*/ 0 h 57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5" h="57">
                              <a:moveTo>
                                <a:pt x="0" y="0"/>
                              </a:moveTo>
                              <a:lnTo>
                                <a:pt x="16" y="3"/>
                              </a:lnTo>
                              <a:lnTo>
                                <a:pt x="30" y="8"/>
                              </a:lnTo>
                              <a:lnTo>
                                <a:pt x="41" y="8"/>
                              </a:lnTo>
                              <a:lnTo>
                                <a:pt x="51" y="9"/>
                              </a:lnTo>
                              <a:lnTo>
                                <a:pt x="62" y="11"/>
                              </a:lnTo>
                              <a:lnTo>
                                <a:pt x="71" y="16"/>
                              </a:lnTo>
                              <a:lnTo>
                                <a:pt x="82" y="16"/>
                              </a:lnTo>
                              <a:lnTo>
                                <a:pt x="93" y="16"/>
                              </a:lnTo>
                              <a:lnTo>
                                <a:pt x="109" y="17"/>
                              </a:lnTo>
                              <a:lnTo>
                                <a:pt x="123" y="19"/>
                              </a:lnTo>
                              <a:lnTo>
                                <a:pt x="139" y="20"/>
                              </a:lnTo>
                              <a:lnTo>
                                <a:pt x="155" y="24"/>
                              </a:lnTo>
                              <a:lnTo>
                                <a:pt x="144" y="35"/>
                              </a:lnTo>
                              <a:lnTo>
                                <a:pt x="125" y="47"/>
                              </a:lnTo>
                              <a:lnTo>
                                <a:pt x="109" y="55"/>
                              </a:lnTo>
                              <a:lnTo>
                                <a:pt x="96" y="57"/>
                              </a:lnTo>
                              <a:lnTo>
                                <a:pt x="82" y="57"/>
                              </a:lnTo>
                              <a:lnTo>
                                <a:pt x="68" y="57"/>
                              </a:lnTo>
                              <a:lnTo>
                                <a:pt x="54" y="52"/>
                              </a:lnTo>
                              <a:lnTo>
                                <a:pt x="40" y="44"/>
                              </a:lnTo>
                              <a:lnTo>
                                <a:pt x="29" y="35"/>
                              </a:lnTo>
                              <a:lnTo>
                                <a:pt x="19" y="22"/>
                              </a:lnTo>
                              <a:lnTo>
                                <a:pt x="11" y="11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63554" name="Group 46">
                        <a:extLst>
                          <a:ext uri="{FF2B5EF4-FFF2-40B4-BE49-F238E27FC236}">
                            <a16:creationId xmlns:a16="http://schemas.microsoft.com/office/drawing/2014/main" id="{9A8839E8-518B-4AC3-8473-16DE4F2CA17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89" y="2381"/>
                        <a:ext cx="193" cy="84"/>
                        <a:chOff x="4889" y="2381"/>
                        <a:chExt cx="193" cy="84"/>
                      </a:xfrm>
                    </p:grpSpPr>
                    <p:grpSp>
                      <p:nvGrpSpPr>
                        <p:cNvPr id="63556" name="Group 41">
                          <a:extLst>
                            <a:ext uri="{FF2B5EF4-FFF2-40B4-BE49-F238E27FC236}">
                              <a16:creationId xmlns:a16="http://schemas.microsoft.com/office/drawing/2014/main" id="{328C1B76-20D9-4EB8-B767-115ACB13F65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89" y="2381"/>
                          <a:ext cx="80" cy="55"/>
                          <a:chOff x="4889" y="2381"/>
                          <a:chExt cx="80" cy="55"/>
                        </a:xfrm>
                      </p:grpSpPr>
                      <p:sp>
                        <p:nvSpPr>
                          <p:cNvPr id="63561" name="Freeform 38">
                            <a:extLst>
                              <a:ext uri="{FF2B5EF4-FFF2-40B4-BE49-F238E27FC236}">
                                <a16:creationId xmlns:a16="http://schemas.microsoft.com/office/drawing/2014/main" id="{305AC4D1-9ECA-4F4C-8B0C-6BA2AB18060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95" y="2381"/>
                            <a:ext cx="74" cy="39"/>
                          </a:xfrm>
                          <a:custGeom>
                            <a:avLst/>
                            <a:gdLst>
                              <a:gd name="T0" fmla="*/ 1 w 147"/>
                              <a:gd name="T1" fmla="*/ 0 h 79"/>
                              <a:gd name="T2" fmla="*/ 1 w 147"/>
                              <a:gd name="T3" fmla="*/ 0 h 79"/>
                              <a:gd name="T4" fmla="*/ 1 w 147"/>
                              <a:gd name="T5" fmla="*/ 0 h 79"/>
                              <a:gd name="T6" fmla="*/ 1 w 147"/>
                              <a:gd name="T7" fmla="*/ 0 h 79"/>
                              <a:gd name="T8" fmla="*/ 1 w 147"/>
                              <a:gd name="T9" fmla="*/ 0 h 79"/>
                              <a:gd name="T10" fmla="*/ 1 w 147"/>
                              <a:gd name="T11" fmla="*/ 0 h 79"/>
                              <a:gd name="T12" fmla="*/ 1 w 147"/>
                              <a:gd name="T13" fmla="*/ 0 h 79"/>
                              <a:gd name="T14" fmla="*/ 1 w 147"/>
                              <a:gd name="T15" fmla="*/ 0 h 79"/>
                              <a:gd name="T16" fmla="*/ 1 w 147"/>
                              <a:gd name="T17" fmla="*/ 0 h 79"/>
                              <a:gd name="T18" fmla="*/ 1 w 147"/>
                              <a:gd name="T19" fmla="*/ 0 h 79"/>
                              <a:gd name="T20" fmla="*/ 1 w 147"/>
                              <a:gd name="T21" fmla="*/ 0 h 79"/>
                              <a:gd name="T22" fmla="*/ 1 w 147"/>
                              <a:gd name="T23" fmla="*/ 0 h 79"/>
                              <a:gd name="T24" fmla="*/ 1 w 147"/>
                              <a:gd name="T25" fmla="*/ 0 h 79"/>
                              <a:gd name="T26" fmla="*/ 1 w 147"/>
                              <a:gd name="T27" fmla="*/ 0 h 79"/>
                              <a:gd name="T28" fmla="*/ 1 w 147"/>
                              <a:gd name="T29" fmla="*/ 0 h 79"/>
                              <a:gd name="T30" fmla="*/ 1 w 147"/>
                              <a:gd name="T31" fmla="*/ 0 h 79"/>
                              <a:gd name="T32" fmla="*/ 0 w 147"/>
                              <a:gd name="T33" fmla="*/ 0 h 79"/>
                              <a:gd name="T34" fmla="*/ 1 w 147"/>
                              <a:gd name="T35" fmla="*/ 0 h 79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</a:gdLst>
                            <a:ahLst/>
                            <a:cxnLst>
                              <a:cxn ang="T36">
                                <a:pos x="T0" y="T1"/>
                              </a:cxn>
                              <a:cxn ang="T37">
                                <a:pos x="T2" y="T3"/>
                              </a:cxn>
                              <a:cxn ang="T38">
                                <a:pos x="T4" y="T5"/>
                              </a:cxn>
                              <a:cxn ang="T39">
                                <a:pos x="T6" y="T7"/>
                              </a:cxn>
                              <a:cxn ang="T40">
                                <a:pos x="T8" y="T9"/>
                              </a:cxn>
                              <a:cxn ang="T41">
                                <a:pos x="T10" y="T11"/>
                              </a:cxn>
                              <a:cxn ang="T42">
                                <a:pos x="T12" y="T13"/>
                              </a:cxn>
                              <a:cxn ang="T43">
                                <a:pos x="T14" y="T15"/>
                              </a:cxn>
                              <a:cxn ang="T44">
                                <a:pos x="T16" y="T17"/>
                              </a:cxn>
                              <a:cxn ang="T45">
                                <a:pos x="T18" y="T19"/>
                              </a:cxn>
                              <a:cxn ang="T46">
                                <a:pos x="T20" y="T21"/>
                              </a:cxn>
                              <a:cxn ang="T47">
                                <a:pos x="T22" y="T23"/>
                              </a:cxn>
                              <a:cxn ang="T48">
                                <a:pos x="T24" y="T25"/>
                              </a:cxn>
                              <a:cxn ang="T49">
                                <a:pos x="T26" y="T27"/>
                              </a:cxn>
                              <a:cxn ang="T50">
                                <a:pos x="T28" y="T29"/>
                              </a:cxn>
                              <a:cxn ang="T51">
                                <a:pos x="T30" y="T31"/>
                              </a:cxn>
                              <a:cxn ang="T52">
                                <a:pos x="T32" y="T33"/>
                              </a:cxn>
                              <a:cxn ang="T53">
                                <a:pos x="T34" y="T35"/>
                              </a:cxn>
                            </a:cxnLst>
                            <a:rect l="0" t="0" r="r" b="b"/>
                            <a:pathLst>
                              <a:path w="147" h="79">
                                <a:moveTo>
                                  <a:pt x="5" y="17"/>
                                </a:moveTo>
                                <a:lnTo>
                                  <a:pt x="38" y="1"/>
                                </a:lnTo>
                                <a:lnTo>
                                  <a:pt x="55" y="0"/>
                                </a:lnTo>
                                <a:lnTo>
                                  <a:pt x="68" y="0"/>
                                </a:lnTo>
                                <a:lnTo>
                                  <a:pt x="91" y="5"/>
                                </a:lnTo>
                                <a:lnTo>
                                  <a:pt x="109" y="14"/>
                                </a:lnTo>
                                <a:lnTo>
                                  <a:pt x="121" y="27"/>
                                </a:lnTo>
                                <a:lnTo>
                                  <a:pt x="134" y="42"/>
                                </a:lnTo>
                                <a:lnTo>
                                  <a:pt x="142" y="60"/>
                                </a:lnTo>
                                <a:lnTo>
                                  <a:pt x="147" y="79"/>
                                </a:lnTo>
                                <a:lnTo>
                                  <a:pt x="121" y="60"/>
                                </a:lnTo>
                                <a:lnTo>
                                  <a:pt x="106" y="41"/>
                                </a:lnTo>
                                <a:lnTo>
                                  <a:pt x="91" y="25"/>
                                </a:lnTo>
                                <a:lnTo>
                                  <a:pt x="74" y="14"/>
                                </a:lnTo>
                                <a:lnTo>
                                  <a:pt x="50" y="9"/>
                                </a:lnTo>
                                <a:lnTo>
                                  <a:pt x="33" y="12"/>
                                </a:lnTo>
                                <a:lnTo>
                                  <a:pt x="0" y="25"/>
                                </a:lnTo>
                                <a:lnTo>
                                  <a:pt x="5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2" name="Freeform 39">
                            <a:extLst>
                              <a:ext uri="{FF2B5EF4-FFF2-40B4-BE49-F238E27FC236}">
                                <a16:creationId xmlns:a16="http://schemas.microsoft.com/office/drawing/2014/main" id="{957690F7-C356-401B-8AE5-D1506BB1E12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89" y="2405"/>
                            <a:ext cx="71" cy="30"/>
                          </a:xfrm>
                          <a:custGeom>
                            <a:avLst/>
                            <a:gdLst>
                              <a:gd name="T0" fmla="*/ 0 w 142"/>
                              <a:gd name="T1" fmla="*/ 1 h 58"/>
                              <a:gd name="T2" fmla="*/ 1 w 142"/>
                              <a:gd name="T3" fmla="*/ 1 h 58"/>
                              <a:gd name="T4" fmla="*/ 1 w 142"/>
                              <a:gd name="T5" fmla="*/ 1 h 58"/>
                              <a:gd name="T6" fmla="*/ 1 w 142"/>
                              <a:gd name="T7" fmla="*/ 1 h 58"/>
                              <a:gd name="T8" fmla="*/ 1 w 142"/>
                              <a:gd name="T9" fmla="*/ 0 h 58"/>
                              <a:gd name="T10" fmla="*/ 1 w 142"/>
                              <a:gd name="T11" fmla="*/ 1 h 58"/>
                              <a:gd name="T12" fmla="*/ 1 w 142"/>
                              <a:gd name="T13" fmla="*/ 1 h 58"/>
                              <a:gd name="T14" fmla="*/ 1 w 142"/>
                              <a:gd name="T15" fmla="*/ 1 h 58"/>
                              <a:gd name="T16" fmla="*/ 1 w 142"/>
                              <a:gd name="T17" fmla="*/ 1 h 58"/>
                              <a:gd name="T18" fmla="*/ 1 w 142"/>
                              <a:gd name="T19" fmla="*/ 1 h 58"/>
                              <a:gd name="T20" fmla="*/ 1 w 142"/>
                              <a:gd name="T21" fmla="*/ 1 h 58"/>
                              <a:gd name="T22" fmla="*/ 1 w 142"/>
                              <a:gd name="T23" fmla="*/ 1 h 58"/>
                              <a:gd name="T24" fmla="*/ 1 w 142"/>
                              <a:gd name="T25" fmla="*/ 1 h 58"/>
                              <a:gd name="T26" fmla="*/ 1 w 142"/>
                              <a:gd name="T27" fmla="*/ 1 h 58"/>
                              <a:gd name="T28" fmla="*/ 1 w 142"/>
                              <a:gd name="T29" fmla="*/ 1 h 58"/>
                              <a:gd name="T30" fmla="*/ 1 w 142"/>
                              <a:gd name="T31" fmla="*/ 1 h 58"/>
                              <a:gd name="T32" fmla="*/ 1 w 142"/>
                              <a:gd name="T33" fmla="*/ 1 h 58"/>
                              <a:gd name="T34" fmla="*/ 1 w 142"/>
                              <a:gd name="T35" fmla="*/ 1 h 58"/>
                              <a:gd name="T36" fmla="*/ 1 w 142"/>
                              <a:gd name="T37" fmla="*/ 1 h 58"/>
                              <a:gd name="T38" fmla="*/ 1 w 142"/>
                              <a:gd name="T39" fmla="*/ 1 h 58"/>
                              <a:gd name="T40" fmla="*/ 1 w 142"/>
                              <a:gd name="T41" fmla="*/ 1 h 58"/>
                              <a:gd name="T42" fmla="*/ 1 w 142"/>
                              <a:gd name="T43" fmla="*/ 1 h 58"/>
                              <a:gd name="T44" fmla="*/ 1 w 142"/>
                              <a:gd name="T45" fmla="*/ 1 h 58"/>
                              <a:gd name="T46" fmla="*/ 1 w 142"/>
                              <a:gd name="T47" fmla="*/ 1 h 58"/>
                              <a:gd name="T48" fmla="*/ 0 w 142"/>
                              <a:gd name="T49" fmla="*/ 1 h 58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</a:gdLst>
                            <a:ahLst/>
                            <a:cxnLst>
                              <a:cxn ang="T50">
                                <a:pos x="T0" y="T1"/>
                              </a:cxn>
                              <a:cxn ang="T51">
                                <a:pos x="T2" y="T3"/>
                              </a:cxn>
                              <a:cxn ang="T52">
                                <a:pos x="T4" y="T5"/>
                              </a:cxn>
                              <a:cxn ang="T53">
                                <a:pos x="T6" y="T7"/>
                              </a:cxn>
                              <a:cxn ang="T54">
                                <a:pos x="T8" y="T9"/>
                              </a:cxn>
                              <a:cxn ang="T55">
                                <a:pos x="T10" y="T11"/>
                              </a:cxn>
                              <a:cxn ang="T56">
                                <a:pos x="T12" y="T13"/>
                              </a:cxn>
                              <a:cxn ang="T57">
                                <a:pos x="T14" y="T15"/>
                              </a:cxn>
                              <a:cxn ang="T58">
                                <a:pos x="T16" y="T17"/>
                              </a:cxn>
                              <a:cxn ang="T59">
                                <a:pos x="T18" y="T19"/>
                              </a:cxn>
                              <a:cxn ang="T60">
                                <a:pos x="T20" y="T21"/>
                              </a:cxn>
                              <a:cxn ang="T61">
                                <a:pos x="T22" y="T23"/>
                              </a:cxn>
                              <a:cxn ang="T62">
                                <a:pos x="T24" y="T25"/>
                              </a:cxn>
                              <a:cxn ang="T63">
                                <a:pos x="T26" y="T27"/>
                              </a:cxn>
                              <a:cxn ang="T64">
                                <a:pos x="T28" y="T29"/>
                              </a:cxn>
                              <a:cxn ang="T65">
                                <a:pos x="T30" y="T31"/>
                              </a:cxn>
                              <a:cxn ang="T66">
                                <a:pos x="T32" y="T33"/>
                              </a:cxn>
                              <a:cxn ang="T67">
                                <a:pos x="T34" y="T35"/>
                              </a:cxn>
                              <a:cxn ang="T68">
                                <a:pos x="T36" y="T37"/>
                              </a:cxn>
                              <a:cxn ang="T69">
                                <a:pos x="T38" y="T39"/>
                              </a:cxn>
                              <a:cxn ang="T70">
                                <a:pos x="T40" y="T41"/>
                              </a:cxn>
                              <a:cxn ang="T71">
                                <a:pos x="T42" y="T43"/>
                              </a:cxn>
                              <a:cxn ang="T72">
                                <a:pos x="T44" y="T45"/>
                              </a:cxn>
                              <a:cxn ang="T73">
                                <a:pos x="T46" y="T47"/>
                              </a:cxn>
                              <a:cxn ang="T74">
                                <a:pos x="T48" y="T49"/>
                              </a:cxn>
                            </a:cxnLst>
                            <a:rect l="0" t="0" r="r" b="b"/>
                            <a:pathLst>
                              <a:path w="142" h="58">
                                <a:moveTo>
                                  <a:pt x="0" y="17"/>
                                </a:moveTo>
                                <a:lnTo>
                                  <a:pt x="22" y="17"/>
                                </a:lnTo>
                                <a:lnTo>
                                  <a:pt x="34" y="11"/>
                                </a:lnTo>
                                <a:lnTo>
                                  <a:pt x="46" y="4"/>
                                </a:lnTo>
                                <a:lnTo>
                                  <a:pt x="65" y="0"/>
                                </a:lnTo>
                                <a:lnTo>
                                  <a:pt x="81" y="1"/>
                                </a:lnTo>
                                <a:lnTo>
                                  <a:pt x="98" y="6"/>
                                </a:lnTo>
                                <a:lnTo>
                                  <a:pt x="108" y="12"/>
                                </a:lnTo>
                                <a:lnTo>
                                  <a:pt x="123" y="23"/>
                                </a:lnTo>
                                <a:lnTo>
                                  <a:pt x="133" y="36"/>
                                </a:lnTo>
                                <a:lnTo>
                                  <a:pt x="142" y="50"/>
                                </a:lnTo>
                                <a:lnTo>
                                  <a:pt x="139" y="57"/>
                                </a:lnTo>
                                <a:lnTo>
                                  <a:pt x="128" y="58"/>
                                </a:lnTo>
                                <a:lnTo>
                                  <a:pt x="114" y="38"/>
                                </a:lnTo>
                                <a:lnTo>
                                  <a:pt x="104" y="31"/>
                                </a:lnTo>
                                <a:lnTo>
                                  <a:pt x="97" y="42"/>
                                </a:lnTo>
                                <a:lnTo>
                                  <a:pt x="87" y="45"/>
                                </a:lnTo>
                                <a:lnTo>
                                  <a:pt x="76" y="45"/>
                                </a:lnTo>
                                <a:lnTo>
                                  <a:pt x="65" y="42"/>
                                </a:lnTo>
                                <a:lnTo>
                                  <a:pt x="59" y="36"/>
                                </a:lnTo>
                                <a:lnTo>
                                  <a:pt x="56" y="27"/>
                                </a:lnTo>
                                <a:lnTo>
                                  <a:pt x="41" y="31"/>
                                </a:lnTo>
                                <a:lnTo>
                                  <a:pt x="24" y="30"/>
                                </a:lnTo>
                                <a:lnTo>
                                  <a:pt x="11" y="30"/>
                                </a:lnTo>
                                <a:lnTo>
                                  <a:pt x="0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3" name="Freeform 40">
                            <a:extLst>
                              <a:ext uri="{FF2B5EF4-FFF2-40B4-BE49-F238E27FC236}">
                                <a16:creationId xmlns:a16="http://schemas.microsoft.com/office/drawing/2014/main" id="{AA508BC8-600A-431E-AC76-13216D6AA83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904" y="2424"/>
                            <a:ext cx="33" cy="12"/>
                          </a:xfrm>
                          <a:custGeom>
                            <a:avLst/>
                            <a:gdLst>
                              <a:gd name="T0" fmla="*/ 0 w 65"/>
                              <a:gd name="T1" fmla="*/ 0 h 23"/>
                              <a:gd name="T2" fmla="*/ 1 w 65"/>
                              <a:gd name="T3" fmla="*/ 1 h 23"/>
                              <a:gd name="T4" fmla="*/ 1 w 65"/>
                              <a:gd name="T5" fmla="*/ 1 h 23"/>
                              <a:gd name="T6" fmla="*/ 1 w 65"/>
                              <a:gd name="T7" fmla="*/ 1 h 23"/>
                              <a:gd name="T8" fmla="*/ 1 w 65"/>
                              <a:gd name="T9" fmla="*/ 1 h 23"/>
                              <a:gd name="T10" fmla="*/ 1 w 65"/>
                              <a:gd name="T11" fmla="*/ 1 h 23"/>
                              <a:gd name="T12" fmla="*/ 1 w 65"/>
                              <a:gd name="T13" fmla="*/ 1 h 23"/>
                              <a:gd name="T14" fmla="*/ 1 w 65"/>
                              <a:gd name="T15" fmla="*/ 1 h 23"/>
                              <a:gd name="T16" fmla="*/ 1 w 65"/>
                              <a:gd name="T17" fmla="*/ 1 h 23"/>
                              <a:gd name="T18" fmla="*/ 1 w 65"/>
                              <a:gd name="T19" fmla="*/ 1 h 23"/>
                              <a:gd name="T20" fmla="*/ 1 w 65"/>
                              <a:gd name="T21" fmla="*/ 1 h 23"/>
                              <a:gd name="T22" fmla="*/ 0 w 65"/>
                              <a:gd name="T23" fmla="*/ 0 h 23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</a:gdLst>
                            <a:ahLst/>
                            <a:cxnLst>
                              <a:cxn ang="T24">
                                <a:pos x="T0" y="T1"/>
                              </a:cxn>
                              <a:cxn ang="T25">
                                <a:pos x="T2" y="T3"/>
                              </a:cxn>
                              <a:cxn ang="T26">
                                <a:pos x="T4" y="T5"/>
                              </a:cxn>
                              <a:cxn ang="T27">
                                <a:pos x="T6" y="T7"/>
                              </a:cxn>
                              <a:cxn ang="T28">
                                <a:pos x="T8" y="T9"/>
                              </a:cxn>
                              <a:cxn ang="T29">
                                <a:pos x="T10" y="T11"/>
                              </a:cxn>
                              <a:cxn ang="T30">
                                <a:pos x="T12" y="T13"/>
                              </a:cxn>
                              <a:cxn ang="T31">
                                <a:pos x="T14" y="T15"/>
                              </a:cxn>
                              <a:cxn ang="T32">
                                <a:pos x="T16" y="T17"/>
                              </a:cxn>
                              <a:cxn ang="T33">
                                <a:pos x="T18" y="T19"/>
                              </a:cxn>
                              <a:cxn ang="T34">
                                <a:pos x="T20" y="T21"/>
                              </a:cxn>
                              <a:cxn ang="T35">
                                <a:pos x="T22" y="T23"/>
                              </a:cxn>
                            </a:cxnLst>
                            <a:rect l="0" t="0" r="r" b="b"/>
                            <a:pathLst>
                              <a:path w="65" h="23">
                                <a:moveTo>
                                  <a:pt x="0" y="0"/>
                                </a:moveTo>
                                <a:lnTo>
                                  <a:pt x="11" y="3"/>
                                </a:lnTo>
                                <a:lnTo>
                                  <a:pt x="19" y="9"/>
                                </a:lnTo>
                                <a:lnTo>
                                  <a:pt x="30" y="15"/>
                                </a:lnTo>
                                <a:lnTo>
                                  <a:pt x="41" y="19"/>
                                </a:lnTo>
                                <a:lnTo>
                                  <a:pt x="52" y="19"/>
                                </a:lnTo>
                                <a:lnTo>
                                  <a:pt x="65" y="15"/>
                                </a:lnTo>
                                <a:lnTo>
                                  <a:pt x="51" y="20"/>
                                </a:lnTo>
                                <a:lnTo>
                                  <a:pt x="43" y="23"/>
                                </a:lnTo>
                                <a:lnTo>
                                  <a:pt x="32" y="22"/>
                                </a:lnTo>
                                <a:lnTo>
                                  <a:pt x="15" y="12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63557" name="Group 45">
                          <a:extLst>
                            <a:ext uri="{FF2B5EF4-FFF2-40B4-BE49-F238E27FC236}">
                              <a16:creationId xmlns:a16="http://schemas.microsoft.com/office/drawing/2014/main" id="{F03C88CD-3EB8-48E6-B707-3E0BC09AF4A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007" y="2408"/>
                          <a:ext cx="75" cy="57"/>
                          <a:chOff x="5007" y="2408"/>
                          <a:chExt cx="75" cy="57"/>
                        </a:xfrm>
                      </p:grpSpPr>
                      <p:sp>
                        <p:nvSpPr>
                          <p:cNvPr id="63558" name="Freeform 42">
                            <a:extLst>
                              <a:ext uri="{FF2B5EF4-FFF2-40B4-BE49-F238E27FC236}">
                                <a16:creationId xmlns:a16="http://schemas.microsoft.com/office/drawing/2014/main" id="{1BB955CC-3F72-4FD4-80B1-31FD95B65C3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07" y="2408"/>
                            <a:ext cx="75" cy="38"/>
                          </a:xfrm>
                          <a:custGeom>
                            <a:avLst/>
                            <a:gdLst>
                              <a:gd name="T0" fmla="*/ 0 w 152"/>
                              <a:gd name="T1" fmla="*/ 0 h 78"/>
                              <a:gd name="T2" fmla="*/ 0 w 152"/>
                              <a:gd name="T3" fmla="*/ 0 h 78"/>
                              <a:gd name="T4" fmla="*/ 0 w 152"/>
                              <a:gd name="T5" fmla="*/ 0 h 78"/>
                              <a:gd name="T6" fmla="*/ 0 w 152"/>
                              <a:gd name="T7" fmla="*/ 0 h 78"/>
                              <a:gd name="T8" fmla="*/ 0 w 152"/>
                              <a:gd name="T9" fmla="*/ 0 h 78"/>
                              <a:gd name="T10" fmla="*/ 0 w 152"/>
                              <a:gd name="T11" fmla="*/ 0 h 78"/>
                              <a:gd name="T12" fmla="*/ 0 w 152"/>
                              <a:gd name="T13" fmla="*/ 0 h 78"/>
                              <a:gd name="T14" fmla="*/ 0 w 152"/>
                              <a:gd name="T15" fmla="*/ 0 h 78"/>
                              <a:gd name="T16" fmla="*/ 0 w 152"/>
                              <a:gd name="T17" fmla="*/ 0 h 78"/>
                              <a:gd name="T18" fmla="*/ 0 w 152"/>
                              <a:gd name="T19" fmla="*/ 0 h 78"/>
                              <a:gd name="T20" fmla="*/ 0 w 152"/>
                              <a:gd name="T21" fmla="*/ 0 h 78"/>
                              <a:gd name="T22" fmla="*/ 0 w 152"/>
                              <a:gd name="T23" fmla="*/ 0 h 78"/>
                              <a:gd name="T24" fmla="*/ 0 w 152"/>
                              <a:gd name="T25" fmla="*/ 0 h 78"/>
                              <a:gd name="T26" fmla="*/ 0 w 152"/>
                              <a:gd name="T27" fmla="*/ 0 h 78"/>
                              <a:gd name="T28" fmla="*/ 0 w 152"/>
                              <a:gd name="T29" fmla="*/ 0 h 78"/>
                              <a:gd name="T30" fmla="*/ 0 w 152"/>
                              <a:gd name="T31" fmla="*/ 0 h 78"/>
                              <a:gd name="T32" fmla="*/ 0 w 152"/>
                              <a:gd name="T33" fmla="*/ 0 h 78"/>
                              <a:gd name="T34" fmla="*/ 0 w 152"/>
                              <a:gd name="T35" fmla="*/ 0 h 78"/>
                              <a:gd name="T36" fmla="*/ 0 w 152"/>
                              <a:gd name="T37" fmla="*/ 0 h 78"/>
                              <a:gd name="T38" fmla="*/ 0 w 152"/>
                              <a:gd name="T39" fmla="*/ 0 h 78"/>
                              <a:gd name="T40" fmla="*/ 0 w 152"/>
                              <a:gd name="T41" fmla="*/ 0 h 78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</a:gdLst>
                            <a:ahLst/>
                            <a:cxnLst>
                              <a:cxn ang="T42">
                                <a:pos x="T0" y="T1"/>
                              </a:cxn>
                              <a:cxn ang="T43">
                                <a:pos x="T2" y="T3"/>
                              </a:cxn>
                              <a:cxn ang="T44">
                                <a:pos x="T4" y="T5"/>
                              </a:cxn>
                              <a:cxn ang="T45">
                                <a:pos x="T6" y="T7"/>
                              </a:cxn>
                              <a:cxn ang="T46">
                                <a:pos x="T8" y="T9"/>
                              </a:cxn>
                              <a:cxn ang="T47">
                                <a:pos x="T10" y="T11"/>
                              </a:cxn>
                              <a:cxn ang="T48">
                                <a:pos x="T12" y="T13"/>
                              </a:cxn>
                              <a:cxn ang="T49">
                                <a:pos x="T14" y="T15"/>
                              </a:cxn>
                              <a:cxn ang="T50">
                                <a:pos x="T16" y="T17"/>
                              </a:cxn>
                              <a:cxn ang="T51">
                                <a:pos x="T18" y="T19"/>
                              </a:cxn>
                              <a:cxn ang="T52">
                                <a:pos x="T20" y="T21"/>
                              </a:cxn>
                              <a:cxn ang="T53">
                                <a:pos x="T22" y="T23"/>
                              </a:cxn>
                              <a:cxn ang="T54">
                                <a:pos x="T24" y="T25"/>
                              </a:cxn>
                              <a:cxn ang="T55">
                                <a:pos x="T26" y="T27"/>
                              </a:cxn>
                              <a:cxn ang="T56">
                                <a:pos x="T28" y="T29"/>
                              </a:cxn>
                              <a:cxn ang="T57">
                                <a:pos x="T30" y="T31"/>
                              </a:cxn>
                              <a:cxn ang="T58">
                                <a:pos x="T32" y="T33"/>
                              </a:cxn>
                              <a:cxn ang="T59">
                                <a:pos x="T34" y="T35"/>
                              </a:cxn>
                              <a:cxn ang="T60">
                                <a:pos x="T36" y="T37"/>
                              </a:cxn>
                              <a:cxn ang="T61">
                                <a:pos x="T38" y="T39"/>
                              </a:cxn>
                              <a:cxn ang="T62">
                                <a:pos x="T40" y="T41"/>
                              </a:cxn>
                            </a:cxnLst>
                            <a:rect l="0" t="0" r="r" b="b"/>
                            <a:pathLst>
                              <a:path w="152" h="78">
                                <a:moveTo>
                                  <a:pt x="2" y="78"/>
                                </a:moveTo>
                                <a:lnTo>
                                  <a:pt x="0" y="68"/>
                                </a:lnTo>
                                <a:lnTo>
                                  <a:pt x="8" y="45"/>
                                </a:lnTo>
                                <a:lnTo>
                                  <a:pt x="23" y="26"/>
                                </a:lnTo>
                                <a:lnTo>
                                  <a:pt x="35" y="16"/>
                                </a:lnTo>
                                <a:lnTo>
                                  <a:pt x="54" y="7"/>
                                </a:lnTo>
                                <a:lnTo>
                                  <a:pt x="82" y="0"/>
                                </a:lnTo>
                                <a:lnTo>
                                  <a:pt x="108" y="0"/>
                                </a:lnTo>
                                <a:lnTo>
                                  <a:pt x="130" y="0"/>
                                </a:lnTo>
                                <a:lnTo>
                                  <a:pt x="147" y="11"/>
                                </a:lnTo>
                                <a:lnTo>
                                  <a:pt x="152" y="23"/>
                                </a:lnTo>
                                <a:lnTo>
                                  <a:pt x="142" y="16"/>
                                </a:lnTo>
                                <a:lnTo>
                                  <a:pt x="123" y="11"/>
                                </a:lnTo>
                                <a:lnTo>
                                  <a:pt x="97" y="11"/>
                                </a:lnTo>
                                <a:lnTo>
                                  <a:pt x="76" y="16"/>
                                </a:lnTo>
                                <a:lnTo>
                                  <a:pt x="59" y="24"/>
                                </a:lnTo>
                                <a:lnTo>
                                  <a:pt x="43" y="30"/>
                                </a:lnTo>
                                <a:lnTo>
                                  <a:pt x="32" y="40"/>
                                </a:lnTo>
                                <a:lnTo>
                                  <a:pt x="23" y="53"/>
                                </a:lnTo>
                                <a:lnTo>
                                  <a:pt x="15" y="68"/>
                                </a:lnTo>
                                <a:lnTo>
                                  <a:pt x="2" y="7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59" name="Freeform 43">
                            <a:extLst>
                              <a:ext uri="{FF2B5EF4-FFF2-40B4-BE49-F238E27FC236}">
                                <a16:creationId xmlns:a16="http://schemas.microsoft.com/office/drawing/2014/main" id="{4A2A68B1-9B32-47E4-80A9-209EA874C8F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22" y="2431"/>
                            <a:ext cx="60" cy="34"/>
                          </a:xfrm>
                          <a:custGeom>
                            <a:avLst/>
                            <a:gdLst>
                              <a:gd name="T0" fmla="*/ 0 w 120"/>
                              <a:gd name="T1" fmla="*/ 1 h 68"/>
                              <a:gd name="T2" fmla="*/ 1 w 120"/>
                              <a:gd name="T3" fmla="*/ 1 h 68"/>
                              <a:gd name="T4" fmla="*/ 1 w 120"/>
                              <a:gd name="T5" fmla="*/ 1 h 68"/>
                              <a:gd name="T6" fmla="*/ 1 w 120"/>
                              <a:gd name="T7" fmla="*/ 1 h 68"/>
                              <a:gd name="T8" fmla="*/ 1 w 120"/>
                              <a:gd name="T9" fmla="*/ 0 h 68"/>
                              <a:gd name="T10" fmla="*/ 1 w 120"/>
                              <a:gd name="T11" fmla="*/ 1 h 68"/>
                              <a:gd name="T12" fmla="*/ 1 w 120"/>
                              <a:gd name="T13" fmla="*/ 1 h 68"/>
                              <a:gd name="T14" fmla="*/ 1 w 120"/>
                              <a:gd name="T15" fmla="*/ 1 h 68"/>
                              <a:gd name="T16" fmla="*/ 1 w 120"/>
                              <a:gd name="T17" fmla="*/ 1 h 68"/>
                              <a:gd name="T18" fmla="*/ 1 w 120"/>
                              <a:gd name="T19" fmla="*/ 1 h 68"/>
                              <a:gd name="T20" fmla="*/ 1 w 120"/>
                              <a:gd name="T21" fmla="*/ 1 h 68"/>
                              <a:gd name="T22" fmla="*/ 1 w 120"/>
                              <a:gd name="T23" fmla="*/ 1 h 68"/>
                              <a:gd name="T24" fmla="*/ 1 w 120"/>
                              <a:gd name="T25" fmla="*/ 1 h 68"/>
                              <a:gd name="T26" fmla="*/ 1 w 120"/>
                              <a:gd name="T27" fmla="*/ 1 h 68"/>
                              <a:gd name="T28" fmla="*/ 1 w 120"/>
                              <a:gd name="T29" fmla="*/ 1 h 68"/>
                              <a:gd name="T30" fmla="*/ 1 w 120"/>
                              <a:gd name="T31" fmla="*/ 1 h 68"/>
                              <a:gd name="T32" fmla="*/ 1 w 120"/>
                              <a:gd name="T33" fmla="*/ 1 h 68"/>
                              <a:gd name="T34" fmla="*/ 1 w 120"/>
                              <a:gd name="T35" fmla="*/ 1 h 68"/>
                              <a:gd name="T36" fmla="*/ 1 w 120"/>
                              <a:gd name="T37" fmla="*/ 1 h 68"/>
                              <a:gd name="T38" fmla="*/ 1 w 120"/>
                              <a:gd name="T39" fmla="*/ 1 h 68"/>
                              <a:gd name="T40" fmla="*/ 1 w 120"/>
                              <a:gd name="T41" fmla="*/ 1 h 68"/>
                              <a:gd name="T42" fmla="*/ 1 w 120"/>
                              <a:gd name="T43" fmla="*/ 1 h 68"/>
                              <a:gd name="T44" fmla="*/ 1 w 120"/>
                              <a:gd name="T45" fmla="*/ 1 h 68"/>
                              <a:gd name="T46" fmla="*/ 1 w 120"/>
                              <a:gd name="T47" fmla="*/ 1 h 68"/>
                              <a:gd name="T48" fmla="*/ 1 w 120"/>
                              <a:gd name="T49" fmla="*/ 1 h 68"/>
                              <a:gd name="T50" fmla="*/ 0 w 120"/>
                              <a:gd name="T51" fmla="*/ 1 h 68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</a:gdLst>
                            <a:ahLst/>
                            <a:cxnLst>
                              <a:cxn ang="T52">
                                <a:pos x="T0" y="T1"/>
                              </a:cxn>
                              <a:cxn ang="T53">
                                <a:pos x="T2" y="T3"/>
                              </a:cxn>
                              <a:cxn ang="T54">
                                <a:pos x="T4" y="T5"/>
                              </a:cxn>
                              <a:cxn ang="T55">
                                <a:pos x="T6" y="T7"/>
                              </a:cxn>
                              <a:cxn ang="T56">
                                <a:pos x="T8" y="T9"/>
                              </a:cxn>
                              <a:cxn ang="T57">
                                <a:pos x="T10" y="T11"/>
                              </a:cxn>
                              <a:cxn ang="T58">
                                <a:pos x="T12" y="T13"/>
                              </a:cxn>
                              <a:cxn ang="T59">
                                <a:pos x="T14" y="T15"/>
                              </a:cxn>
                              <a:cxn ang="T60">
                                <a:pos x="T16" y="T17"/>
                              </a:cxn>
                              <a:cxn ang="T61">
                                <a:pos x="T18" y="T19"/>
                              </a:cxn>
                              <a:cxn ang="T62">
                                <a:pos x="T20" y="T21"/>
                              </a:cxn>
                              <a:cxn ang="T63">
                                <a:pos x="T22" y="T23"/>
                              </a:cxn>
                              <a:cxn ang="T64">
                                <a:pos x="T24" y="T25"/>
                              </a:cxn>
                              <a:cxn ang="T65">
                                <a:pos x="T26" y="T27"/>
                              </a:cxn>
                              <a:cxn ang="T66">
                                <a:pos x="T28" y="T29"/>
                              </a:cxn>
                              <a:cxn ang="T67">
                                <a:pos x="T30" y="T31"/>
                              </a:cxn>
                              <a:cxn ang="T68">
                                <a:pos x="T32" y="T33"/>
                              </a:cxn>
                              <a:cxn ang="T69">
                                <a:pos x="T34" y="T35"/>
                              </a:cxn>
                              <a:cxn ang="T70">
                                <a:pos x="T36" y="T37"/>
                              </a:cxn>
                              <a:cxn ang="T71">
                                <a:pos x="T38" y="T39"/>
                              </a:cxn>
                              <a:cxn ang="T72">
                                <a:pos x="T40" y="T41"/>
                              </a:cxn>
                              <a:cxn ang="T73">
                                <a:pos x="T42" y="T43"/>
                              </a:cxn>
                              <a:cxn ang="T74">
                                <a:pos x="T44" y="T45"/>
                              </a:cxn>
                              <a:cxn ang="T75">
                                <a:pos x="T46" y="T47"/>
                              </a:cxn>
                              <a:cxn ang="T76">
                                <a:pos x="T48" y="T49"/>
                              </a:cxn>
                              <a:cxn ang="T77">
                                <a:pos x="T50" y="T51"/>
                              </a:cxn>
                            </a:cxnLst>
                            <a:rect l="0" t="0" r="r" b="b"/>
                            <a:pathLst>
                              <a:path w="120" h="68">
                                <a:moveTo>
                                  <a:pt x="0" y="33"/>
                                </a:moveTo>
                                <a:lnTo>
                                  <a:pt x="2" y="19"/>
                                </a:lnTo>
                                <a:lnTo>
                                  <a:pt x="19" y="8"/>
                                </a:lnTo>
                                <a:lnTo>
                                  <a:pt x="33" y="3"/>
                                </a:lnTo>
                                <a:lnTo>
                                  <a:pt x="54" y="0"/>
                                </a:lnTo>
                                <a:lnTo>
                                  <a:pt x="73" y="3"/>
                                </a:lnTo>
                                <a:lnTo>
                                  <a:pt x="87" y="8"/>
                                </a:lnTo>
                                <a:lnTo>
                                  <a:pt x="104" y="8"/>
                                </a:lnTo>
                                <a:lnTo>
                                  <a:pt x="96" y="14"/>
                                </a:lnTo>
                                <a:lnTo>
                                  <a:pt x="109" y="27"/>
                                </a:lnTo>
                                <a:lnTo>
                                  <a:pt x="110" y="41"/>
                                </a:lnTo>
                                <a:lnTo>
                                  <a:pt x="115" y="54"/>
                                </a:lnTo>
                                <a:lnTo>
                                  <a:pt x="120" y="57"/>
                                </a:lnTo>
                                <a:lnTo>
                                  <a:pt x="115" y="68"/>
                                </a:lnTo>
                                <a:lnTo>
                                  <a:pt x="99" y="60"/>
                                </a:lnTo>
                                <a:lnTo>
                                  <a:pt x="93" y="48"/>
                                </a:lnTo>
                                <a:lnTo>
                                  <a:pt x="90" y="40"/>
                                </a:lnTo>
                                <a:lnTo>
                                  <a:pt x="79" y="38"/>
                                </a:lnTo>
                                <a:lnTo>
                                  <a:pt x="73" y="43"/>
                                </a:lnTo>
                                <a:lnTo>
                                  <a:pt x="60" y="46"/>
                                </a:lnTo>
                                <a:lnTo>
                                  <a:pt x="46" y="46"/>
                                </a:lnTo>
                                <a:lnTo>
                                  <a:pt x="35" y="40"/>
                                </a:lnTo>
                                <a:lnTo>
                                  <a:pt x="30" y="32"/>
                                </a:lnTo>
                                <a:lnTo>
                                  <a:pt x="28" y="22"/>
                                </a:lnTo>
                                <a:lnTo>
                                  <a:pt x="13" y="27"/>
                                </a:lnTo>
                                <a:lnTo>
                                  <a:pt x="0" y="3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0" name="Freeform 44">
                            <a:extLst>
                              <a:ext uri="{FF2B5EF4-FFF2-40B4-BE49-F238E27FC236}">
                                <a16:creationId xmlns:a16="http://schemas.microsoft.com/office/drawing/2014/main" id="{B1725F65-2EB5-4CAE-804C-4C2BB30B0D5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18" y="2449"/>
                            <a:ext cx="4" cy="8"/>
                          </a:xfrm>
                          <a:custGeom>
                            <a:avLst/>
                            <a:gdLst>
                              <a:gd name="T0" fmla="*/ 0 w 9"/>
                              <a:gd name="T1" fmla="*/ 0 h 18"/>
                              <a:gd name="T2" fmla="*/ 0 w 9"/>
                              <a:gd name="T3" fmla="*/ 0 h 18"/>
                              <a:gd name="T4" fmla="*/ 0 w 9"/>
                              <a:gd name="T5" fmla="*/ 0 h 18"/>
                              <a:gd name="T6" fmla="*/ 0 w 9"/>
                              <a:gd name="T7" fmla="*/ 0 h 18"/>
                              <a:gd name="T8" fmla="*/ 0 w 9"/>
                              <a:gd name="T9" fmla="*/ 0 h 18"/>
                              <a:gd name="T10" fmla="*/ 0 w 9"/>
                              <a:gd name="T11" fmla="*/ 0 h 18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9" h="18">
                                <a:moveTo>
                                  <a:pt x="9" y="0"/>
                                </a:moveTo>
                                <a:lnTo>
                                  <a:pt x="1" y="8"/>
                                </a:lnTo>
                                <a:lnTo>
                                  <a:pt x="0" y="15"/>
                                </a:lnTo>
                                <a:lnTo>
                                  <a:pt x="4" y="18"/>
                                </a:lnTo>
                                <a:lnTo>
                                  <a:pt x="6" y="4"/>
                                </a:lnTo>
                                <a:lnTo>
                                  <a:pt x="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63555" name="Freeform 47">
                        <a:extLst>
                          <a:ext uri="{FF2B5EF4-FFF2-40B4-BE49-F238E27FC236}">
                            <a16:creationId xmlns:a16="http://schemas.microsoft.com/office/drawing/2014/main" id="{44255D25-9255-49CB-B98E-A69C0931D8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52" y="2490"/>
                        <a:ext cx="58" cy="32"/>
                      </a:xfrm>
                      <a:custGeom>
                        <a:avLst/>
                        <a:gdLst>
                          <a:gd name="T0" fmla="*/ 0 w 117"/>
                          <a:gd name="T1" fmla="*/ 0 h 64"/>
                          <a:gd name="T2" fmla="*/ 0 w 117"/>
                          <a:gd name="T3" fmla="*/ 1 h 64"/>
                          <a:gd name="T4" fmla="*/ 0 w 117"/>
                          <a:gd name="T5" fmla="*/ 1 h 64"/>
                          <a:gd name="T6" fmla="*/ 0 w 117"/>
                          <a:gd name="T7" fmla="*/ 1 h 64"/>
                          <a:gd name="T8" fmla="*/ 0 w 117"/>
                          <a:gd name="T9" fmla="*/ 1 h 64"/>
                          <a:gd name="T10" fmla="*/ 0 w 117"/>
                          <a:gd name="T11" fmla="*/ 1 h 64"/>
                          <a:gd name="T12" fmla="*/ 0 w 117"/>
                          <a:gd name="T13" fmla="*/ 1 h 64"/>
                          <a:gd name="T14" fmla="*/ 0 w 117"/>
                          <a:gd name="T15" fmla="*/ 1 h 64"/>
                          <a:gd name="T16" fmla="*/ 0 w 117"/>
                          <a:gd name="T17" fmla="*/ 1 h 64"/>
                          <a:gd name="T18" fmla="*/ 0 w 117"/>
                          <a:gd name="T19" fmla="*/ 1 h 64"/>
                          <a:gd name="T20" fmla="*/ 0 w 117"/>
                          <a:gd name="T21" fmla="*/ 1 h 64"/>
                          <a:gd name="T22" fmla="*/ 0 w 117"/>
                          <a:gd name="T23" fmla="*/ 1 h 64"/>
                          <a:gd name="T24" fmla="*/ 0 w 117"/>
                          <a:gd name="T25" fmla="*/ 1 h 64"/>
                          <a:gd name="T26" fmla="*/ 0 w 117"/>
                          <a:gd name="T27" fmla="*/ 1 h 64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117" h="64">
                            <a:moveTo>
                              <a:pt x="30" y="0"/>
                            </a:moveTo>
                            <a:lnTo>
                              <a:pt x="19" y="6"/>
                            </a:lnTo>
                            <a:lnTo>
                              <a:pt x="9" y="11"/>
                            </a:lnTo>
                            <a:lnTo>
                              <a:pt x="2" y="20"/>
                            </a:lnTo>
                            <a:lnTo>
                              <a:pt x="0" y="30"/>
                            </a:lnTo>
                            <a:lnTo>
                              <a:pt x="5" y="41"/>
                            </a:lnTo>
                            <a:lnTo>
                              <a:pt x="21" y="42"/>
                            </a:lnTo>
                            <a:lnTo>
                              <a:pt x="35" y="48"/>
                            </a:lnTo>
                            <a:lnTo>
                              <a:pt x="44" y="58"/>
                            </a:lnTo>
                            <a:lnTo>
                              <a:pt x="58" y="64"/>
                            </a:lnTo>
                            <a:lnTo>
                              <a:pt x="76" y="61"/>
                            </a:lnTo>
                            <a:lnTo>
                              <a:pt x="87" y="55"/>
                            </a:lnTo>
                            <a:lnTo>
                              <a:pt x="104" y="48"/>
                            </a:lnTo>
                            <a:lnTo>
                              <a:pt x="117" y="5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FF7F3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5" name="Group 55">
                      <a:extLst>
                        <a:ext uri="{FF2B5EF4-FFF2-40B4-BE49-F238E27FC236}">
                          <a16:creationId xmlns:a16="http://schemas.microsoft.com/office/drawing/2014/main" id="{B34DF229-72D4-46BD-814A-8B0DE1ADDA9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85" y="2168"/>
                      <a:ext cx="430" cy="419"/>
                      <a:chOff x="4785" y="2168"/>
                      <a:chExt cx="430" cy="419"/>
                    </a:xfrm>
                  </p:grpSpPr>
                  <p:sp>
                    <p:nvSpPr>
                      <p:cNvPr id="63547" name="Freeform 49">
                        <a:extLst>
                          <a:ext uri="{FF2B5EF4-FFF2-40B4-BE49-F238E27FC236}">
                            <a16:creationId xmlns:a16="http://schemas.microsoft.com/office/drawing/2014/main" id="{280F4448-25FF-4893-8CE6-D06B99BAB1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85" y="2168"/>
                        <a:ext cx="430" cy="419"/>
                      </a:xfrm>
                      <a:custGeom>
                        <a:avLst/>
                        <a:gdLst>
                          <a:gd name="T0" fmla="*/ 1 w 860"/>
                          <a:gd name="T1" fmla="*/ 1 h 838"/>
                          <a:gd name="T2" fmla="*/ 1 w 860"/>
                          <a:gd name="T3" fmla="*/ 1 h 838"/>
                          <a:gd name="T4" fmla="*/ 1 w 860"/>
                          <a:gd name="T5" fmla="*/ 1 h 838"/>
                          <a:gd name="T6" fmla="*/ 1 w 860"/>
                          <a:gd name="T7" fmla="*/ 1 h 838"/>
                          <a:gd name="T8" fmla="*/ 1 w 860"/>
                          <a:gd name="T9" fmla="*/ 1 h 838"/>
                          <a:gd name="T10" fmla="*/ 1 w 860"/>
                          <a:gd name="T11" fmla="*/ 1 h 838"/>
                          <a:gd name="T12" fmla="*/ 0 w 860"/>
                          <a:gd name="T13" fmla="*/ 1 h 838"/>
                          <a:gd name="T14" fmla="*/ 1 w 860"/>
                          <a:gd name="T15" fmla="*/ 1 h 838"/>
                          <a:gd name="T16" fmla="*/ 1 w 860"/>
                          <a:gd name="T17" fmla="*/ 1 h 838"/>
                          <a:gd name="T18" fmla="*/ 1 w 860"/>
                          <a:gd name="T19" fmla="*/ 1 h 838"/>
                          <a:gd name="T20" fmla="*/ 1 w 860"/>
                          <a:gd name="T21" fmla="*/ 1 h 838"/>
                          <a:gd name="T22" fmla="*/ 1 w 860"/>
                          <a:gd name="T23" fmla="*/ 1 h 838"/>
                          <a:gd name="T24" fmla="*/ 1 w 860"/>
                          <a:gd name="T25" fmla="*/ 1 h 838"/>
                          <a:gd name="T26" fmla="*/ 1 w 860"/>
                          <a:gd name="T27" fmla="*/ 1 h 838"/>
                          <a:gd name="T28" fmla="*/ 1 w 860"/>
                          <a:gd name="T29" fmla="*/ 1 h 838"/>
                          <a:gd name="T30" fmla="*/ 1 w 860"/>
                          <a:gd name="T31" fmla="*/ 1 h 838"/>
                          <a:gd name="T32" fmla="*/ 1 w 860"/>
                          <a:gd name="T33" fmla="*/ 1 h 838"/>
                          <a:gd name="T34" fmla="*/ 1 w 860"/>
                          <a:gd name="T35" fmla="*/ 1 h 838"/>
                          <a:gd name="T36" fmla="*/ 1 w 860"/>
                          <a:gd name="T37" fmla="*/ 1 h 838"/>
                          <a:gd name="T38" fmla="*/ 1 w 860"/>
                          <a:gd name="T39" fmla="*/ 1 h 838"/>
                          <a:gd name="T40" fmla="*/ 1 w 860"/>
                          <a:gd name="T41" fmla="*/ 1 h 838"/>
                          <a:gd name="T42" fmla="*/ 1 w 860"/>
                          <a:gd name="T43" fmla="*/ 1 h 838"/>
                          <a:gd name="T44" fmla="*/ 1 w 860"/>
                          <a:gd name="T45" fmla="*/ 1 h 838"/>
                          <a:gd name="T46" fmla="*/ 1 w 860"/>
                          <a:gd name="T47" fmla="*/ 1 h 838"/>
                          <a:gd name="T48" fmla="*/ 1 w 860"/>
                          <a:gd name="T49" fmla="*/ 1 h 838"/>
                          <a:gd name="T50" fmla="*/ 1 w 860"/>
                          <a:gd name="T51" fmla="*/ 1 h 838"/>
                          <a:gd name="T52" fmla="*/ 1 w 860"/>
                          <a:gd name="T53" fmla="*/ 1 h 838"/>
                          <a:gd name="T54" fmla="*/ 1 w 860"/>
                          <a:gd name="T55" fmla="*/ 1 h 838"/>
                          <a:gd name="T56" fmla="*/ 1 w 860"/>
                          <a:gd name="T57" fmla="*/ 1 h 838"/>
                          <a:gd name="T58" fmla="*/ 1 w 860"/>
                          <a:gd name="T59" fmla="*/ 1 h 838"/>
                          <a:gd name="T60" fmla="*/ 1 w 860"/>
                          <a:gd name="T61" fmla="*/ 1 h 838"/>
                          <a:gd name="T62" fmla="*/ 1 w 860"/>
                          <a:gd name="T63" fmla="*/ 1 h 838"/>
                          <a:gd name="T64" fmla="*/ 1 w 860"/>
                          <a:gd name="T65" fmla="*/ 1 h 838"/>
                          <a:gd name="T66" fmla="*/ 1 w 860"/>
                          <a:gd name="T67" fmla="*/ 1 h 838"/>
                          <a:gd name="T68" fmla="*/ 1 w 860"/>
                          <a:gd name="T69" fmla="*/ 1 h 838"/>
                          <a:gd name="T70" fmla="*/ 1 w 860"/>
                          <a:gd name="T71" fmla="*/ 1 h 838"/>
                          <a:gd name="T72" fmla="*/ 1 w 860"/>
                          <a:gd name="T73" fmla="*/ 1 h 838"/>
                          <a:gd name="T74" fmla="*/ 1 w 860"/>
                          <a:gd name="T75" fmla="*/ 1 h 838"/>
                          <a:gd name="T76" fmla="*/ 1 w 860"/>
                          <a:gd name="T77" fmla="*/ 1 h 838"/>
                          <a:gd name="T78" fmla="*/ 1 w 860"/>
                          <a:gd name="T79" fmla="*/ 1 h 838"/>
                          <a:gd name="T80" fmla="*/ 1 w 860"/>
                          <a:gd name="T81" fmla="*/ 1 h 838"/>
                          <a:gd name="T82" fmla="*/ 1 w 860"/>
                          <a:gd name="T83" fmla="*/ 1 h 838"/>
                          <a:gd name="T84" fmla="*/ 1 w 860"/>
                          <a:gd name="T85" fmla="*/ 1 h 838"/>
                          <a:gd name="T86" fmla="*/ 1 w 860"/>
                          <a:gd name="T87" fmla="*/ 1 h 838"/>
                          <a:gd name="T88" fmla="*/ 1 w 860"/>
                          <a:gd name="T89" fmla="*/ 1 h 838"/>
                          <a:gd name="T90" fmla="*/ 1 w 860"/>
                          <a:gd name="T91" fmla="*/ 1 h 838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</a:gdLst>
                        <a:ahLst/>
                        <a:cxnLst>
                          <a:cxn ang="T92">
                            <a:pos x="T0" y="T1"/>
                          </a:cxn>
                          <a:cxn ang="T93">
                            <a:pos x="T2" y="T3"/>
                          </a:cxn>
                          <a:cxn ang="T94">
                            <a:pos x="T4" y="T5"/>
                          </a:cxn>
                          <a:cxn ang="T95">
                            <a:pos x="T6" y="T7"/>
                          </a:cxn>
                          <a:cxn ang="T96">
                            <a:pos x="T8" y="T9"/>
                          </a:cxn>
                          <a:cxn ang="T97">
                            <a:pos x="T10" y="T11"/>
                          </a:cxn>
                          <a:cxn ang="T98">
                            <a:pos x="T12" y="T13"/>
                          </a:cxn>
                          <a:cxn ang="T99">
                            <a:pos x="T14" y="T15"/>
                          </a:cxn>
                          <a:cxn ang="T100">
                            <a:pos x="T16" y="T17"/>
                          </a:cxn>
                          <a:cxn ang="T101">
                            <a:pos x="T18" y="T19"/>
                          </a:cxn>
                          <a:cxn ang="T102">
                            <a:pos x="T20" y="T21"/>
                          </a:cxn>
                          <a:cxn ang="T103">
                            <a:pos x="T22" y="T23"/>
                          </a:cxn>
                          <a:cxn ang="T104">
                            <a:pos x="T24" y="T25"/>
                          </a:cxn>
                          <a:cxn ang="T105">
                            <a:pos x="T26" y="T27"/>
                          </a:cxn>
                          <a:cxn ang="T106">
                            <a:pos x="T28" y="T29"/>
                          </a:cxn>
                          <a:cxn ang="T107">
                            <a:pos x="T30" y="T31"/>
                          </a:cxn>
                          <a:cxn ang="T108">
                            <a:pos x="T32" y="T33"/>
                          </a:cxn>
                          <a:cxn ang="T109">
                            <a:pos x="T34" y="T35"/>
                          </a:cxn>
                          <a:cxn ang="T110">
                            <a:pos x="T36" y="T37"/>
                          </a:cxn>
                          <a:cxn ang="T111">
                            <a:pos x="T38" y="T39"/>
                          </a:cxn>
                          <a:cxn ang="T112">
                            <a:pos x="T40" y="T41"/>
                          </a:cxn>
                          <a:cxn ang="T113">
                            <a:pos x="T42" y="T43"/>
                          </a:cxn>
                          <a:cxn ang="T114">
                            <a:pos x="T44" y="T45"/>
                          </a:cxn>
                          <a:cxn ang="T115">
                            <a:pos x="T46" y="T47"/>
                          </a:cxn>
                          <a:cxn ang="T116">
                            <a:pos x="T48" y="T49"/>
                          </a:cxn>
                          <a:cxn ang="T117">
                            <a:pos x="T50" y="T51"/>
                          </a:cxn>
                          <a:cxn ang="T118">
                            <a:pos x="T52" y="T53"/>
                          </a:cxn>
                          <a:cxn ang="T119">
                            <a:pos x="T54" y="T55"/>
                          </a:cxn>
                          <a:cxn ang="T120">
                            <a:pos x="T56" y="T57"/>
                          </a:cxn>
                          <a:cxn ang="T121">
                            <a:pos x="T58" y="T59"/>
                          </a:cxn>
                          <a:cxn ang="T122">
                            <a:pos x="T60" y="T61"/>
                          </a:cxn>
                          <a:cxn ang="T123">
                            <a:pos x="T62" y="T63"/>
                          </a:cxn>
                          <a:cxn ang="T124">
                            <a:pos x="T64" y="T65"/>
                          </a:cxn>
                          <a:cxn ang="T125">
                            <a:pos x="T66" y="T67"/>
                          </a:cxn>
                          <a:cxn ang="T126">
                            <a:pos x="T68" y="T69"/>
                          </a:cxn>
                          <a:cxn ang="T127">
                            <a:pos x="T70" y="T71"/>
                          </a:cxn>
                          <a:cxn ang="T128">
                            <a:pos x="T72" y="T73"/>
                          </a:cxn>
                          <a:cxn ang="T129">
                            <a:pos x="T74" y="T75"/>
                          </a:cxn>
                          <a:cxn ang="T130">
                            <a:pos x="T76" y="T77"/>
                          </a:cxn>
                          <a:cxn ang="T131">
                            <a:pos x="T78" y="T79"/>
                          </a:cxn>
                          <a:cxn ang="T132">
                            <a:pos x="T80" y="T81"/>
                          </a:cxn>
                          <a:cxn ang="T133">
                            <a:pos x="T82" y="T83"/>
                          </a:cxn>
                          <a:cxn ang="T134">
                            <a:pos x="T84" y="T85"/>
                          </a:cxn>
                          <a:cxn ang="T135">
                            <a:pos x="T86" y="T87"/>
                          </a:cxn>
                          <a:cxn ang="T136">
                            <a:pos x="T88" y="T89"/>
                          </a:cxn>
                          <a:cxn ang="T137">
                            <a:pos x="T90" y="T91"/>
                          </a:cxn>
                        </a:cxnLst>
                        <a:rect l="0" t="0" r="r" b="b"/>
                        <a:pathLst>
                          <a:path w="860" h="838">
                            <a:moveTo>
                              <a:pt x="164" y="789"/>
                            </a:moveTo>
                            <a:lnTo>
                              <a:pt x="131" y="770"/>
                            </a:lnTo>
                            <a:lnTo>
                              <a:pt x="112" y="751"/>
                            </a:lnTo>
                            <a:lnTo>
                              <a:pt x="106" y="733"/>
                            </a:lnTo>
                            <a:lnTo>
                              <a:pt x="98" y="696"/>
                            </a:lnTo>
                            <a:lnTo>
                              <a:pt x="77" y="686"/>
                            </a:lnTo>
                            <a:lnTo>
                              <a:pt x="70" y="651"/>
                            </a:lnTo>
                            <a:lnTo>
                              <a:pt x="60" y="634"/>
                            </a:lnTo>
                            <a:lnTo>
                              <a:pt x="54" y="625"/>
                            </a:lnTo>
                            <a:lnTo>
                              <a:pt x="44" y="595"/>
                            </a:lnTo>
                            <a:lnTo>
                              <a:pt x="11" y="543"/>
                            </a:lnTo>
                            <a:lnTo>
                              <a:pt x="30" y="454"/>
                            </a:lnTo>
                            <a:lnTo>
                              <a:pt x="11" y="443"/>
                            </a:lnTo>
                            <a:lnTo>
                              <a:pt x="0" y="391"/>
                            </a:lnTo>
                            <a:lnTo>
                              <a:pt x="2" y="355"/>
                            </a:lnTo>
                            <a:lnTo>
                              <a:pt x="5" y="314"/>
                            </a:lnTo>
                            <a:lnTo>
                              <a:pt x="25" y="270"/>
                            </a:lnTo>
                            <a:lnTo>
                              <a:pt x="74" y="244"/>
                            </a:lnTo>
                            <a:lnTo>
                              <a:pt x="70" y="199"/>
                            </a:lnTo>
                            <a:lnTo>
                              <a:pt x="112" y="145"/>
                            </a:lnTo>
                            <a:lnTo>
                              <a:pt x="133" y="123"/>
                            </a:lnTo>
                            <a:lnTo>
                              <a:pt x="155" y="88"/>
                            </a:lnTo>
                            <a:lnTo>
                              <a:pt x="189" y="64"/>
                            </a:lnTo>
                            <a:lnTo>
                              <a:pt x="226" y="64"/>
                            </a:lnTo>
                            <a:lnTo>
                              <a:pt x="283" y="14"/>
                            </a:lnTo>
                            <a:lnTo>
                              <a:pt x="330" y="9"/>
                            </a:lnTo>
                            <a:lnTo>
                              <a:pt x="365" y="0"/>
                            </a:lnTo>
                            <a:lnTo>
                              <a:pt x="398" y="5"/>
                            </a:lnTo>
                            <a:lnTo>
                              <a:pt x="429" y="9"/>
                            </a:lnTo>
                            <a:lnTo>
                              <a:pt x="464" y="9"/>
                            </a:lnTo>
                            <a:lnTo>
                              <a:pt x="510" y="14"/>
                            </a:lnTo>
                            <a:lnTo>
                              <a:pt x="559" y="36"/>
                            </a:lnTo>
                            <a:lnTo>
                              <a:pt x="587" y="52"/>
                            </a:lnTo>
                            <a:lnTo>
                              <a:pt x="647" y="69"/>
                            </a:lnTo>
                            <a:lnTo>
                              <a:pt x="686" y="109"/>
                            </a:lnTo>
                            <a:lnTo>
                              <a:pt x="708" y="137"/>
                            </a:lnTo>
                            <a:lnTo>
                              <a:pt x="729" y="170"/>
                            </a:lnTo>
                            <a:lnTo>
                              <a:pt x="738" y="203"/>
                            </a:lnTo>
                            <a:lnTo>
                              <a:pt x="756" y="232"/>
                            </a:lnTo>
                            <a:lnTo>
                              <a:pt x="776" y="259"/>
                            </a:lnTo>
                            <a:lnTo>
                              <a:pt x="808" y="293"/>
                            </a:lnTo>
                            <a:lnTo>
                              <a:pt x="828" y="355"/>
                            </a:lnTo>
                            <a:lnTo>
                              <a:pt x="846" y="405"/>
                            </a:lnTo>
                            <a:lnTo>
                              <a:pt x="860" y="440"/>
                            </a:lnTo>
                            <a:lnTo>
                              <a:pt x="855" y="464"/>
                            </a:lnTo>
                            <a:lnTo>
                              <a:pt x="841" y="514"/>
                            </a:lnTo>
                            <a:lnTo>
                              <a:pt x="822" y="543"/>
                            </a:lnTo>
                            <a:lnTo>
                              <a:pt x="827" y="587"/>
                            </a:lnTo>
                            <a:lnTo>
                              <a:pt x="814" y="614"/>
                            </a:lnTo>
                            <a:lnTo>
                              <a:pt x="772" y="642"/>
                            </a:lnTo>
                            <a:lnTo>
                              <a:pt x="757" y="672"/>
                            </a:lnTo>
                            <a:lnTo>
                              <a:pt x="682" y="733"/>
                            </a:lnTo>
                            <a:lnTo>
                              <a:pt x="682" y="760"/>
                            </a:lnTo>
                            <a:lnTo>
                              <a:pt x="649" y="793"/>
                            </a:lnTo>
                            <a:lnTo>
                              <a:pt x="592" y="823"/>
                            </a:lnTo>
                            <a:lnTo>
                              <a:pt x="562" y="838"/>
                            </a:lnTo>
                            <a:lnTo>
                              <a:pt x="596" y="760"/>
                            </a:lnTo>
                            <a:lnTo>
                              <a:pt x="630" y="677"/>
                            </a:lnTo>
                            <a:lnTo>
                              <a:pt x="649" y="610"/>
                            </a:lnTo>
                            <a:lnTo>
                              <a:pt x="661" y="539"/>
                            </a:lnTo>
                            <a:lnTo>
                              <a:pt x="661" y="505"/>
                            </a:lnTo>
                            <a:lnTo>
                              <a:pt x="652" y="467"/>
                            </a:lnTo>
                            <a:lnTo>
                              <a:pt x="656" y="393"/>
                            </a:lnTo>
                            <a:lnTo>
                              <a:pt x="647" y="369"/>
                            </a:lnTo>
                            <a:lnTo>
                              <a:pt x="630" y="353"/>
                            </a:lnTo>
                            <a:lnTo>
                              <a:pt x="563" y="388"/>
                            </a:lnTo>
                            <a:lnTo>
                              <a:pt x="529" y="405"/>
                            </a:lnTo>
                            <a:lnTo>
                              <a:pt x="477" y="412"/>
                            </a:lnTo>
                            <a:lnTo>
                              <a:pt x="407" y="412"/>
                            </a:lnTo>
                            <a:lnTo>
                              <a:pt x="354" y="408"/>
                            </a:lnTo>
                            <a:lnTo>
                              <a:pt x="325" y="401"/>
                            </a:lnTo>
                            <a:lnTo>
                              <a:pt x="298" y="386"/>
                            </a:lnTo>
                            <a:lnTo>
                              <a:pt x="265" y="386"/>
                            </a:lnTo>
                            <a:lnTo>
                              <a:pt x="232" y="397"/>
                            </a:lnTo>
                            <a:lnTo>
                              <a:pt x="218" y="419"/>
                            </a:lnTo>
                            <a:lnTo>
                              <a:pt x="212" y="449"/>
                            </a:lnTo>
                            <a:lnTo>
                              <a:pt x="197" y="476"/>
                            </a:lnTo>
                            <a:lnTo>
                              <a:pt x="175" y="481"/>
                            </a:lnTo>
                            <a:lnTo>
                              <a:pt x="158" y="514"/>
                            </a:lnTo>
                            <a:lnTo>
                              <a:pt x="152" y="566"/>
                            </a:lnTo>
                            <a:lnTo>
                              <a:pt x="141" y="579"/>
                            </a:lnTo>
                            <a:lnTo>
                              <a:pt x="126" y="585"/>
                            </a:lnTo>
                            <a:lnTo>
                              <a:pt x="111" y="587"/>
                            </a:lnTo>
                            <a:lnTo>
                              <a:pt x="98" y="593"/>
                            </a:lnTo>
                            <a:lnTo>
                              <a:pt x="92" y="604"/>
                            </a:lnTo>
                            <a:lnTo>
                              <a:pt x="88" y="617"/>
                            </a:lnTo>
                            <a:lnTo>
                              <a:pt x="92" y="637"/>
                            </a:lnTo>
                            <a:lnTo>
                              <a:pt x="103" y="655"/>
                            </a:lnTo>
                            <a:lnTo>
                              <a:pt x="123" y="669"/>
                            </a:lnTo>
                            <a:lnTo>
                              <a:pt x="148" y="669"/>
                            </a:lnTo>
                            <a:lnTo>
                              <a:pt x="156" y="738"/>
                            </a:lnTo>
                            <a:lnTo>
                              <a:pt x="164" y="789"/>
                            </a:lnTo>
                            <a:close/>
                          </a:path>
                        </a:pathLst>
                      </a:custGeom>
                      <a:solidFill>
                        <a:srgbClr val="7F5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48" name="Group 54">
                        <a:extLst>
                          <a:ext uri="{FF2B5EF4-FFF2-40B4-BE49-F238E27FC236}">
                            <a16:creationId xmlns:a16="http://schemas.microsoft.com/office/drawing/2014/main" id="{3B104846-B615-4C37-9FF5-06182691704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99" y="2184"/>
                        <a:ext cx="403" cy="293"/>
                        <a:chOff x="4799" y="2184"/>
                        <a:chExt cx="403" cy="293"/>
                      </a:xfrm>
                    </p:grpSpPr>
                    <p:sp>
                      <p:nvSpPr>
                        <p:cNvPr id="63549" name="Freeform 50">
                          <a:extLst>
                            <a:ext uri="{FF2B5EF4-FFF2-40B4-BE49-F238E27FC236}">
                              <a16:creationId xmlns:a16="http://schemas.microsoft.com/office/drawing/2014/main" id="{4A23A3B1-951B-4318-A755-899B2610539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99" y="2295"/>
                          <a:ext cx="170" cy="117"/>
                        </a:xfrm>
                        <a:custGeom>
                          <a:avLst/>
                          <a:gdLst>
                            <a:gd name="T0" fmla="*/ 1 w 339"/>
                            <a:gd name="T1" fmla="*/ 1 h 233"/>
                            <a:gd name="T2" fmla="*/ 1 w 339"/>
                            <a:gd name="T3" fmla="*/ 1 h 233"/>
                            <a:gd name="T4" fmla="*/ 1 w 339"/>
                            <a:gd name="T5" fmla="*/ 1 h 233"/>
                            <a:gd name="T6" fmla="*/ 1 w 339"/>
                            <a:gd name="T7" fmla="*/ 1 h 233"/>
                            <a:gd name="T8" fmla="*/ 1 w 339"/>
                            <a:gd name="T9" fmla="*/ 1 h 233"/>
                            <a:gd name="T10" fmla="*/ 1 w 339"/>
                            <a:gd name="T11" fmla="*/ 1 h 233"/>
                            <a:gd name="T12" fmla="*/ 0 w 339"/>
                            <a:gd name="T13" fmla="*/ 1 h 233"/>
                            <a:gd name="T14" fmla="*/ 1 w 339"/>
                            <a:gd name="T15" fmla="*/ 1 h 233"/>
                            <a:gd name="T16" fmla="*/ 1 w 339"/>
                            <a:gd name="T17" fmla="*/ 1 h 233"/>
                            <a:gd name="T18" fmla="*/ 1 w 339"/>
                            <a:gd name="T19" fmla="*/ 1 h 233"/>
                            <a:gd name="T20" fmla="*/ 1 w 339"/>
                            <a:gd name="T21" fmla="*/ 1 h 233"/>
                            <a:gd name="T22" fmla="*/ 1 w 339"/>
                            <a:gd name="T23" fmla="*/ 1 h 233"/>
                            <a:gd name="T24" fmla="*/ 1 w 339"/>
                            <a:gd name="T25" fmla="*/ 1 h 233"/>
                            <a:gd name="T26" fmla="*/ 1 w 339"/>
                            <a:gd name="T27" fmla="*/ 1 h 233"/>
                            <a:gd name="T28" fmla="*/ 1 w 339"/>
                            <a:gd name="T29" fmla="*/ 1 h 233"/>
                            <a:gd name="T30" fmla="*/ 1 w 339"/>
                            <a:gd name="T31" fmla="*/ 1 h 233"/>
                            <a:gd name="T32" fmla="*/ 1 w 339"/>
                            <a:gd name="T33" fmla="*/ 1 h 233"/>
                            <a:gd name="T34" fmla="*/ 1 w 339"/>
                            <a:gd name="T35" fmla="*/ 0 h 233"/>
                            <a:gd name="T36" fmla="*/ 1 w 339"/>
                            <a:gd name="T37" fmla="*/ 1 h 233"/>
                            <a:gd name="T38" fmla="*/ 1 w 339"/>
                            <a:gd name="T39" fmla="*/ 1 h 233"/>
                            <a:gd name="T40" fmla="*/ 1 w 339"/>
                            <a:gd name="T41" fmla="*/ 1 h 233"/>
                            <a:gd name="T42" fmla="*/ 1 w 339"/>
                            <a:gd name="T43" fmla="*/ 1 h 233"/>
                            <a:gd name="T44" fmla="*/ 1 w 339"/>
                            <a:gd name="T45" fmla="*/ 1 h 233"/>
                            <a:gd name="T46" fmla="*/ 1 w 339"/>
                            <a:gd name="T47" fmla="*/ 1 h 233"/>
                            <a:gd name="T48" fmla="*/ 1 w 339"/>
                            <a:gd name="T49" fmla="*/ 1 h 233"/>
                            <a:gd name="T50" fmla="*/ 1 w 339"/>
                            <a:gd name="T51" fmla="*/ 1 h 233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</a:gdLst>
                          <a:ahLst/>
                          <a:cxnLst>
                            <a:cxn ang="T52">
                              <a:pos x="T0" y="T1"/>
                            </a:cxn>
                            <a:cxn ang="T53">
                              <a:pos x="T2" y="T3"/>
                            </a:cxn>
                            <a:cxn ang="T54">
                              <a:pos x="T4" y="T5"/>
                            </a:cxn>
                            <a:cxn ang="T55">
                              <a:pos x="T6" y="T7"/>
                            </a:cxn>
                            <a:cxn ang="T56">
                              <a:pos x="T8" y="T9"/>
                            </a:cxn>
                            <a:cxn ang="T57">
                              <a:pos x="T10" y="T11"/>
                            </a:cxn>
                            <a:cxn ang="T58">
                              <a:pos x="T12" y="T13"/>
                            </a:cxn>
                            <a:cxn ang="T59">
                              <a:pos x="T14" y="T15"/>
                            </a:cxn>
                            <a:cxn ang="T60">
                              <a:pos x="T16" y="T17"/>
                            </a:cxn>
                            <a:cxn ang="T61">
                              <a:pos x="T18" y="T19"/>
                            </a:cxn>
                            <a:cxn ang="T62">
                              <a:pos x="T20" y="T21"/>
                            </a:cxn>
                            <a:cxn ang="T63">
                              <a:pos x="T22" y="T23"/>
                            </a:cxn>
                            <a:cxn ang="T64">
                              <a:pos x="T24" y="T25"/>
                            </a:cxn>
                            <a:cxn ang="T65">
                              <a:pos x="T26" y="T27"/>
                            </a:cxn>
                            <a:cxn ang="T66">
                              <a:pos x="T28" y="T29"/>
                            </a:cxn>
                            <a:cxn ang="T67">
                              <a:pos x="T30" y="T31"/>
                            </a:cxn>
                            <a:cxn ang="T68">
                              <a:pos x="T32" y="T33"/>
                            </a:cxn>
                            <a:cxn ang="T69">
                              <a:pos x="T34" y="T35"/>
                            </a:cxn>
                            <a:cxn ang="T70">
                              <a:pos x="T36" y="T37"/>
                            </a:cxn>
                            <a:cxn ang="T71">
                              <a:pos x="T38" y="T39"/>
                            </a:cxn>
                            <a:cxn ang="T72">
                              <a:pos x="T40" y="T41"/>
                            </a:cxn>
                            <a:cxn ang="T73">
                              <a:pos x="T42" y="T43"/>
                            </a:cxn>
                            <a:cxn ang="T74">
                              <a:pos x="T44" y="T45"/>
                            </a:cxn>
                            <a:cxn ang="T75">
                              <a:pos x="T46" y="T47"/>
                            </a:cxn>
                            <a:cxn ang="T76">
                              <a:pos x="T48" y="T49"/>
                            </a:cxn>
                            <a:cxn ang="T77">
                              <a:pos x="T50" y="T51"/>
                            </a:cxn>
                          </a:cxnLst>
                          <a:rect l="0" t="0" r="r" b="b"/>
                          <a:pathLst>
                            <a:path w="339" h="233">
                              <a:moveTo>
                                <a:pt x="11" y="233"/>
                              </a:moveTo>
                              <a:lnTo>
                                <a:pt x="71" y="233"/>
                              </a:lnTo>
                              <a:lnTo>
                                <a:pt x="168" y="181"/>
                              </a:lnTo>
                              <a:lnTo>
                                <a:pt x="96" y="175"/>
                              </a:lnTo>
                              <a:lnTo>
                                <a:pt x="42" y="167"/>
                              </a:lnTo>
                              <a:lnTo>
                                <a:pt x="18" y="158"/>
                              </a:lnTo>
                              <a:lnTo>
                                <a:pt x="0" y="129"/>
                              </a:lnTo>
                              <a:lnTo>
                                <a:pt x="1" y="76"/>
                              </a:lnTo>
                              <a:lnTo>
                                <a:pt x="42" y="96"/>
                              </a:lnTo>
                              <a:lnTo>
                                <a:pt x="72" y="109"/>
                              </a:lnTo>
                              <a:lnTo>
                                <a:pt x="119" y="115"/>
                              </a:lnTo>
                              <a:lnTo>
                                <a:pt x="153" y="120"/>
                              </a:lnTo>
                              <a:lnTo>
                                <a:pt x="201" y="139"/>
                              </a:lnTo>
                              <a:lnTo>
                                <a:pt x="167" y="99"/>
                              </a:lnTo>
                              <a:lnTo>
                                <a:pt x="140" y="77"/>
                              </a:lnTo>
                              <a:lnTo>
                                <a:pt x="100" y="58"/>
                              </a:lnTo>
                              <a:lnTo>
                                <a:pt x="105" y="14"/>
                              </a:lnTo>
                              <a:lnTo>
                                <a:pt x="100" y="0"/>
                              </a:lnTo>
                              <a:lnTo>
                                <a:pt x="153" y="1"/>
                              </a:lnTo>
                              <a:lnTo>
                                <a:pt x="154" y="38"/>
                              </a:lnTo>
                              <a:lnTo>
                                <a:pt x="162" y="66"/>
                              </a:lnTo>
                              <a:lnTo>
                                <a:pt x="178" y="85"/>
                              </a:lnTo>
                              <a:lnTo>
                                <a:pt x="209" y="101"/>
                              </a:lnTo>
                              <a:lnTo>
                                <a:pt x="257" y="120"/>
                              </a:lnTo>
                              <a:lnTo>
                                <a:pt x="313" y="139"/>
                              </a:lnTo>
                              <a:lnTo>
                                <a:pt x="339" y="14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0" name="Freeform 51">
                          <a:extLst>
                            <a:ext uri="{FF2B5EF4-FFF2-40B4-BE49-F238E27FC236}">
                              <a16:creationId xmlns:a16="http://schemas.microsoft.com/office/drawing/2014/main" id="{91E242EA-A958-4183-BB1C-FB6A0AAE66C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26" y="2241"/>
                          <a:ext cx="327" cy="97"/>
                        </a:xfrm>
                        <a:custGeom>
                          <a:avLst/>
                          <a:gdLst>
                            <a:gd name="T0" fmla="*/ 0 w 655"/>
                            <a:gd name="T1" fmla="*/ 1 h 194"/>
                            <a:gd name="T2" fmla="*/ 0 w 655"/>
                            <a:gd name="T3" fmla="*/ 1 h 194"/>
                            <a:gd name="T4" fmla="*/ 0 w 655"/>
                            <a:gd name="T5" fmla="*/ 1 h 194"/>
                            <a:gd name="T6" fmla="*/ 0 w 655"/>
                            <a:gd name="T7" fmla="*/ 1 h 194"/>
                            <a:gd name="T8" fmla="*/ 0 w 655"/>
                            <a:gd name="T9" fmla="*/ 1 h 194"/>
                            <a:gd name="T10" fmla="*/ 0 w 655"/>
                            <a:gd name="T11" fmla="*/ 1 h 194"/>
                            <a:gd name="T12" fmla="*/ 0 w 655"/>
                            <a:gd name="T13" fmla="*/ 1 h 194"/>
                            <a:gd name="T14" fmla="*/ 0 w 655"/>
                            <a:gd name="T15" fmla="*/ 1 h 194"/>
                            <a:gd name="T16" fmla="*/ 0 w 655"/>
                            <a:gd name="T17" fmla="*/ 1 h 194"/>
                            <a:gd name="T18" fmla="*/ 0 w 655"/>
                            <a:gd name="T19" fmla="*/ 1 h 194"/>
                            <a:gd name="T20" fmla="*/ 0 w 655"/>
                            <a:gd name="T21" fmla="*/ 0 h 194"/>
                            <a:gd name="T22" fmla="*/ 0 w 655"/>
                            <a:gd name="T23" fmla="*/ 1 h 194"/>
                            <a:gd name="T24" fmla="*/ 0 w 655"/>
                            <a:gd name="T25" fmla="*/ 1 h 194"/>
                            <a:gd name="T26" fmla="*/ 0 w 655"/>
                            <a:gd name="T27" fmla="*/ 1 h 194"/>
                            <a:gd name="T28" fmla="*/ 0 w 655"/>
                            <a:gd name="T29" fmla="*/ 1 h 194"/>
                            <a:gd name="T30" fmla="*/ 0 w 655"/>
                            <a:gd name="T31" fmla="*/ 1 h 194"/>
                            <a:gd name="T32" fmla="*/ 0 w 655"/>
                            <a:gd name="T33" fmla="*/ 1 h 194"/>
                            <a:gd name="T34" fmla="*/ 0 w 655"/>
                            <a:gd name="T35" fmla="*/ 1 h 194"/>
                            <a:gd name="T36" fmla="*/ 0 w 655"/>
                            <a:gd name="T37" fmla="*/ 1 h 194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</a:gdLst>
                          <a:ahLst/>
                          <a:cxnLst>
                            <a:cxn ang="T38">
                              <a:pos x="T0" y="T1"/>
                            </a:cxn>
                            <a:cxn ang="T39">
                              <a:pos x="T2" y="T3"/>
                            </a:cxn>
                            <a:cxn ang="T40">
                              <a:pos x="T4" y="T5"/>
                            </a:cxn>
                            <a:cxn ang="T41">
                              <a:pos x="T6" y="T7"/>
                            </a:cxn>
                            <a:cxn ang="T42">
                              <a:pos x="T8" y="T9"/>
                            </a:cxn>
                            <a:cxn ang="T43">
                              <a:pos x="T10" y="T11"/>
                            </a:cxn>
                            <a:cxn ang="T44">
                              <a:pos x="T12" y="T13"/>
                            </a:cxn>
                            <a:cxn ang="T45">
                              <a:pos x="T14" y="T15"/>
                            </a:cxn>
                            <a:cxn ang="T46">
                              <a:pos x="T16" y="T17"/>
                            </a:cxn>
                            <a:cxn ang="T47">
                              <a:pos x="T18" y="T19"/>
                            </a:cxn>
                            <a:cxn ang="T48">
                              <a:pos x="T20" y="T21"/>
                            </a:cxn>
                            <a:cxn ang="T49">
                              <a:pos x="T22" y="T23"/>
                            </a:cxn>
                            <a:cxn ang="T50">
                              <a:pos x="T24" y="T25"/>
                            </a:cxn>
                            <a:cxn ang="T51">
                              <a:pos x="T26" y="T27"/>
                            </a:cxn>
                            <a:cxn ang="T52">
                              <a:pos x="T28" y="T29"/>
                            </a:cxn>
                            <a:cxn ang="T53">
                              <a:pos x="T30" y="T31"/>
                            </a:cxn>
                            <a:cxn ang="T54">
                              <a:pos x="T32" y="T33"/>
                            </a:cxn>
                            <a:cxn ang="T55">
                              <a:pos x="T34" y="T35"/>
                            </a:cxn>
                            <a:cxn ang="T56">
                              <a:pos x="T36" y="T37"/>
                            </a:cxn>
                          </a:cxnLst>
                          <a:rect l="0" t="0" r="r" b="b"/>
                          <a:pathLst>
                            <a:path w="655" h="194">
                              <a:moveTo>
                                <a:pt x="0" y="88"/>
                              </a:moveTo>
                              <a:lnTo>
                                <a:pt x="46" y="75"/>
                              </a:lnTo>
                              <a:lnTo>
                                <a:pt x="109" y="78"/>
                              </a:lnTo>
                              <a:lnTo>
                                <a:pt x="153" y="71"/>
                              </a:lnTo>
                              <a:lnTo>
                                <a:pt x="137" y="113"/>
                              </a:lnTo>
                              <a:lnTo>
                                <a:pt x="158" y="146"/>
                              </a:lnTo>
                              <a:lnTo>
                                <a:pt x="201" y="112"/>
                              </a:lnTo>
                              <a:lnTo>
                                <a:pt x="242" y="71"/>
                              </a:lnTo>
                              <a:lnTo>
                                <a:pt x="289" y="42"/>
                              </a:lnTo>
                              <a:lnTo>
                                <a:pt x="350" y="7"/>
                              </a:lnTo>
                              <a:lnTo>
                                <a:pt x="369" y="0"/>
                              </a:lnTo>
                              <a:lnTo>
                                <a:pt x="511" y="37"/>
                              </a:lnTo>
                              <a:lnTo>
                                <a:pt x="560" y="99"/>
                              </a:lnTo>
                              <a:lnTo>
                                <a:pt x="574" y="116"/>
                              </a:lnTo>
                              <a:lnTo>
                                <a:pt x="573" y="189"/>
                              </a:lnTo>
                              <a:lnTo>
                                <a:pt x="603" y="194"/>
                              </a:lnTo>
                              <a:lnTo>
                                <a:pt x="644" y="145"/>
                              </a:lnTo>
                              <a:lnTo>
                                <a:pt x="655" y="107"/>
                              </a:lnTo>
                              <a:lnTo>
                                <a:pt x="653" y="6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1" name="Freeform 52">
                          <a:extLst>
                            <a:ext uri="{FF2B5EF4-FFF2-40B4-BE49-F238E27FC236}">
                              <a16:creationId xmlns:a16="http://schemas.microsoft.com/office/drawing/2014/main" id="{9CE1082F-20D1-424C-B1C1-DAFEA745560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45" y="2184"/>
                          <a:ext cx="287" cy="119"/>
                        </a:xfrm>
                        <a:custGeom>
                          <a:avLst/>
                          <a:gdLst>
                            <a:gd name="T0" fmla="*/ 1 w 574"/>
                            <a:gd name="T1" fmla="*/ 0 h 239"/>
                            <a:gd name="T2" fmla="*/ 1 w 574"/>
                            <a:gd name="T3" fmla="*/ 0 h 239"/>
                            <a:gd name="T4" fmla="*/ 1 w 574"/>
                            <a:gd name="T5" fmla="*/ 0 h 239"/>
                            <a:gd name="T6" fmla="*/ 0 w 574"/>
                            <a:gd name="T7" fmla="*/ 0 h 239"/>
                            <a:gd name="T8" fmla="*/ 1 w 574"/>
                            <a:gd name="T9" fmla="*/ 0 h 239"/>
                            <a:gd name="T10" fmla="*/ 1 w 574"/>
                            <a:gd name="T11" fmla="*/ 0 h 239"/>
                            <a:gd name="T12" fmla="*/ 1 w 574"/>
                            <a:gd name="T13" fmla="*/ 0 h 239"/>
                            <a:gd name="T14" fmla="*/ 1 w 574"/>
                            <a:gd name="T15" fmla="*/ 0 h 239"/>
                            <a:gd name="T16" fmla="*/ 1 w 574"/>
                            <a:gd name="T17" fmla="*/ 0 h 239"/>
                            <a:gd name="T18" fmla="*/ 1 w 574"/>
                            <a:gd name="T19" fmla="*/ 0 h 239"/>
                            <a:gd name="T20" fmla="*/ 1 w 574"/>
                            <a:gd name="T21" fmla="*/ 0 h 239"/>
                            <a:gd name="T22" fmla="*/ 1 w 574"/>
                            <a:gd name="T23" fmla="*/ 0 h 239"/>
                            <a:gd name="T24" fmla="*/ 1 w 574"/>
                            <a:gd name="T25" fmla="*/ 0 h 239"/>
                            <a:gd name="T26" fmla="*/ 1 w 574"/>
                            <a:gd name="T27" fmla="*/ 0 h 239"/>
                            <a:gd name="T28" fmla="*/ 1 w 574"/>
                            <a:gd name="T29" fmla="*/ 0 h 239"/>
                            <a:gd name="T30" fmla="*/ 1 w 574"/>
                            <a:gd name="T31" fmla="*/ 0 h 239"/>
                            <a:gd name="T32" fmla="*/ 1 w 574"/>
                            <a:gd name="T33" fmla="*/ 0 h 239"/>
                            <a:gd name="T34" fmla="*/ 1 w 574"/>
                            <a:gd name="T35" fmla="*/ 0 h 239"/>
                            <a:gd name="T36" fmla="*/ 1 w 574"/>
                            <a:gd name="T37" fmla="*/ 0 h 239"/>
                            <a:gd name="T38" fmla="*/ 1 w 574"/>
                            <a:gd name="T39" fmla="*/ 0 h 239"/>
                            <a:gd name="T40" fmla="*/ 1 w 574"/>
                            <a:gd name="T41" fmla="*/ 0 h 239"/>
                            <a:gd name="T42" fmla="*/ 1 w 574"/>
                            <a:gd name="T43" fmla="*/ 0 h 239"/>
                            <a:gd name="T44" fmla="*/ 1 w 574"/>
                            <a:gd name="T45" fmla="*/ 0 h 239"/>
                            <a:gd name="T46" fmla="*/ 1 w 574"/>
                            <a:gd name="T47" fmla="*/ 0 h 239"/>
                            <a:gd name="T48" fmla="*/ 1 w 574"/>
                            <a:gd name="T49" fmla="*/ 0 h 239"/>
                            <a:gd name="T50" fmla="*/ 1 w 574"/>
                            <a:gd name="T51" fmla="*/ 0 h 239"/>
                            <a:gd name="T52" fmla="*/ 1 w 574"/>
                            <a:gd name="T53" fmla="*/ 0 h 239"/>
                            <a:gd name="T54" fmla="*/ 1 w 574"/>
                            <a:gd name="T55" fmla="*/ 0 h 239"/>
                            <a:gd name="T56" fmla="*/ 1 w 574"/>
                            <a:gd name="T57" fmla="*/ 0 h 239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574" h="239">
                              <a:moveTo>
                                <a:pt x="200" y="161"/>
                              </a:moveTo>
                              <a:lnTo>
                                <a:pt x="153" y="142"/>
                              </a:lnTo>
                              <a:lnTo>
                                <a:pt x="77" y="142"/>
                              </a:lnTo>
                              <a:lnTo>
                                <a:pt x="0" y="153"/>
                              </a:lnTo>
                              <a:lnTo>
                                <a:pt x="120" y="109"/>
                              </a:lnTo>
                              <a:lnTo>
                                <a:pt x="218" y="106"/>
                              </a:lnTo>
                              <a:lnTo>
                                <a:pt x="181" y="82"/>
                              </a:lnTo>
                              <a:lnTo>
                                <a:pt x="109" y="62"/>
                              </a:lnTo>
                              <a:lnTo>
                                <a:pt x="204" y="57"/>
                              </a:lnTo>
                              <a:lnTo>
                                <a:pt x="238" y="76"/>
                              </a:lnTo>
                              <a:lnTo>
                                <a:pt x="284" y="97"/>
                              </a:lnTo>
                              <a:lnTo>
                                <a:pt x="314" y="68"/>
                              </a:lnTo>
                              <a:lnTo>
                                <a:pt x="257" y="10"/>
                              </a:lnTo>
                              <a:lnTo>
                                <a:pt x="298" y="0"/>
                              </a:lnTo>
                              <a:lnTo>
                                <a:pt x="331" y="0"/>
                              </a:lnTo>
                              <a:lnTo>
                                <a:pt x="360" y="78"/>
                              </a:lnTo>
                              <a:lnTo>
                                <a:pt x="388" y="49"/>
                              </a:lnTo>
                              <a:lnTo>
                                <a:pt x="398" y="21"/>
                              </a:lnTo>
                              <a:lnTo>
                                <a:pt x="426" y="52"/>
                              </a:lnTo>
                              <a:lnTo>
                                <a:pt x="446" y="86"/>
                              </a:lnTo>
                              <a:lnTo>
                                <a:pt x="456" y="101"/>
                              </a:lnTo>
                              <a:lnTo>
                                <a:pt x="465" y="120"/>
                              </a:lnTo>
                              <a:lnTo>
                                <a:pt x="488" y="128"/>
                              </a:lnTo>
                              <a:lnTo>
                                <a:pt x="497" y="68"/>
                              </a:lnTo>
                              <a:lnTo>
                                <a:pt x="532" y="81"/>
                              </a:lnTo>
                              <a:lnTo>
                                <a:pt x="525" y="130"/>
                              </a:lnTo>
                              <a:lnTo>
                                <a:pt x="521" y="152"/>
                              </a:lnTo>
                              <a:lnTo>
                                <a:pt x="546" y="180"/>
                              </a:lnTo>
                              <a:lnTo>
                                <a:pt x="574" y="239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2" name="Freeform 53">
                          <a:extLst>
                            <a:ext uri="{FF2B5EF4-FFF2-40B4-BE49-F238E27FC236}">
                              <a16:creationId xmlns:a16="http://schemas.microsoft.com/office/drawing/2014/main" id="{04FC2E64-4D82-4705-A265-A092001A70A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22" y="2296"/>
                          <a:ext cx="80" cy="181"/>
                        </a:xfrm>
                        <a:custGeom>
                          <a:avLst/>
                          <a:gdLst>
                            <a:gd name="T0" fmla="*/ 0 w 161"/>
                            <a:gd name="T1" fmla="*/ 0 h 363"/>
                            <a:gd name="T2" fmla="*/ 0 w 161"/>
                            <a:gd name="T3" fmla="*/ 0 h 363"/>
                            <a:gd name="T4" fmla="*/ 0 w 161"/>
                            <a:gd name="T5" fmla="*/ 0 h 363"/>
                            <a:gd name="T6" fmla="*/ 0 w 161"/>
                            <a:gd name="T7" fmla="*/ 0 h 363"/>
                            <a:gd name="T8" fmla="*/ 0 w 161"/>
                            <a:gd name="T9" fmla="*/ 0 h 363"/>
                            <a:gd name="T10" fmla="*/ 0 w 161"/>
                            <a:gd name="T11" fmla="*/ 0 h 363"/>
                            <a:gd name="T12" fmla="*/ 0 w 161"/>
                            <a:gd name="T13" fmla="*/ 0 h 363"/>
                            <a:gd name="T14" fmla="*/ 0 w 161"/>
                            <a:gd name="T15" fmla="*/ 0 h 363"/>
                            <a:gd name="T16" fmla="*/ 0 w 161"/>
                            <a:gd name="T17" fmla="*/ 0 h 363"/>
                            <a:gd name="T18" fmla="*/ 0 w 161"/>
                            <a:gd name="T19" fmla="*/ 0 h 363"/>
                            <a:gd name="T20" fmla="*/ 0 w 161"/>
                            <a:gd name="T21" fmla="*/ 0 h 363"/>
                            <a:gd name="T22" fmla="*/ 0 w 161"/>
                            <a:gd name="T23" fmla="*/ 0 h 363"/>
                            <a:gd name="T24" fmla="*/ 0 w 161"/>
                            <a:gd name="T25" fmla="*/ 0 h 363"/>
                            <a:gd name="T26" fmla="*/ 0 w 161"/>
                            <a:gd name="T27" fmla="*/ 0 h 363"/>
                            <a:gd name="T28" fmla="*/ 0 w 161"/>
                            <a:gd name="T29" fmla="*/ 0 h 363"/>
                            <a:gd name="T30" fmla="*/ 0 w 161"/>
                            <a:gd name="T31" fmla="*/ 0 h 363"/>
                            <a:gd name="T32" fmla="*/ 0 w 161"/>
                            <a:gd name="T33" fmla="*/ 0 h 363"/>
                            <a:gd name="T34" fmla="*/ 0 w 161"/>
                            <a:gd name="T35" fmla="*/ 0 h 363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</a:gdLst>
                          <a:ahLst/>
                          <a:cxnLst>
                            <a:cxn ang="T36">
                              <a:pos x="T0" y="T1"/>
                            </a:cxn>
                            <a:cxn ang="T37">
                              <a:pos x="T2" y="T3"/>
                            </a:cxn>
                            <a:cxn ang="T38">
                              <a:pos x="T4" y="T5"/>
                            </a:cxn>
                            <a:cxn ang="T39">
                              <a:pos x="T6" y="T7"/>
                            </a:cxn>
                            <a:cxn ang="T40">
                              <a:pos x="T8" y="T9"/>
                            </a:cxn>
                            <a:cxn ang="T41">
                              <a:pos x="T10" y="T11"/>
                            </a:cxn>
                            <a:cxn ang="T42">
                              <a:pos x="T12" y="T13"/>
                            </a:cxn>
                            <a:cxn ang="T43">
                              <a:pos x="T14" y="T15"/>
                            </a:cxn>
                            <a:cxn ang="T44">
                              <a:pos x="T16" y="T17"/>
                            </a:cxn>
                            <a:cxn ang="T45">
                              <a:pos x="T18" y="T19"/>
                            </a:cxn>
                            <a:cxn ang="T46">
                              <a:pos x="T20" y="T21"/>
                            </a:cxn>
                            <a:cxn ang="T47">
                              <a:pos x="T22" y="T23"/>
                            </a:cxn>
                            <a:cxn ang="T48">
                              <a:pos x="T24" y="T25"/>
                            </a:cxn>
                            <a:cxn ang="T49">
                              <a:pos x="T26" y="T27"/>
                            </a:cxn>
                            <a:cxn ang="T50">
                              <a:pos x="T28" y="T29"/>
                            </a:cxn>
                            <a:cxn ang="T51">
                              <a:pos x="T30" y="T31"/>
                            </a:cxn>
                            <a:cxn ang="T52">
                              <a:pos x="T32" y="T33"/>
                            </a:cxn>
                            <a:cxn ang="T53">
                              <a:pos x="T34" y="T35"/>
                            </a:cxn>
                          </a:cxnLst>
                          <a:rect l="0" t="0" r="r" b="b"/>
                          <a:pathLst>
                            <a:path w="161" h="363">
                              <a:moveTo>
                                <a:pt x="85" y="0"/>
                              </a:moveTo>
                              <a:lnTo>
                                <a:pt x="124" y="86"/>
                              </a:lnTo>
                              <a:lnTo>
                                <a:pt x="143" y="131"/>
                              </a:lnTo>
                              <a:lnTo>
                                <a:pt x="158" y="176"/>
                              </a:lnTo>
                              <a:lnTo>
                                <a:pt x="161" y="209"/>
                              </a:lnTo>
                              <a:lnTo>
                                <a:pt x="151" y="250"/>
                              </a:lnTo>
                              <a:lnTo>
                                <a:pt x="139" y="269"/>
                              </a:lnTo>
                              <a:lnTo>
                                <a:pt x="124" y="212"/>
                              </a:lnTo>
                              <a:lnTo>
                                <a:pt x="109" y="164"/>
                              </a:lnTo>
                              <a:lnTo>
                                <a:pt x="77" y="108"/>
                              </a:lnTo>
                              <a:lnTo>
                                <a:pt x="49" y="65"/>
                              </a:lnTo>
                              <a:lnTo>
                                <a:pt x="30" y="160"/>
                              </a:lnTo>
                              <a:lnTo>
                                <a:pt x="71" y="213"/>
                              </a:lnTo>
                              <a:lnTo>
                                <a:pt x="91" y="242"/>
                              </a:lnTo>
                              <a:lnTo>
                                <a:pt x="104" y="363"/>
                              </a:lnTo>
                              <a:lnTo>
                                <a:pt x="34" y="335"/>
                              </a:lnTo>
                              <a:lnTo>
                                <a:pt x="20" y="288"/>
                              </a:lnTo>
                              <a:lnTo>
                                <a:pt x="0" y="231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63546" name="Oval 56">
                      <a:extLst>
                        <a:ext uri="{FF2B5EF4-FFF2-40B4-BE49-F238E27FC236}">
                          <a16:creationId xmlns:a16="http://schemas.microsoft.com/office/drawing/2014/main" id="{69ACC4EC-6265-440E-A05A-D6F6E9DA30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4" y="2490"/>
                      <a:ext cx="19" cy="21"/>
                    </a:xfrm>
                    <a:prstGeom prst="ellipse">
                      <a:avLst/>
                    </a:prstGeom>
                    <a:solidFill>
                      <a:srgbClr val="FF5FBF"/>
                    </a:solidFill>
                    <a:ln w="9525">
                      <a:solidFill>
                        <a:srgbClr val="FF00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800">
                          <a:solidFill>
                            <a:srgbClr val="33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588"/>
                        </a:spcAft>
                        <a:buSzPct val="80000"/>
                        <a:buNone/>
                      </a:pPr>
                      <a:endParaRPr lang="zh-CN" altLang="en-US" sz="20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3529" name="Group 71">
                    <a:extLst>
                      <a:ext uri="{FF2B5EF4-FFF2-40B4-BE49-F238E27FC236}">
                        <a16:creationId xmlns:a16="http://schemas.microsoft.com/office/drawing/2014/main" id="{77B0CA32-F089-4624-8132-88A633108F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56" y="2572"/>
                    <a:ext cx="746" cy="917"/>
                    <a:chOff x="4556" y="2572"/>
                    <a:chExt cx="746" cy="917"/>
                  </a:xfrm>
                </p:grpSpPr>
                <p:sp>
                  <p:nvSpPr>
                    <p:cNvPr id="63530" name="Freeform 58">
                      <a:extLst>
                        <a:ext uri="{FF2B5EF4-FFF2-40B4-BE49-F238E27FC236}">
                          <a16:creationId xmlns:a16="http://schemas.microsoft.com/office/drawing/2014/main" id="{ACFEACD7-54C2-4094-85D9-B234EF4B4D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7" y="2572"/>
                      <a:ext cx="68" cy="286"/>
                    </a:xfrm>
                    <a:custGeom>
                      <a:avLst/>
                      <a:gdLst>
                        <a:gd name="T0" fmla="*/ 1 w 135"/>
                        <a:gd name="T1" fmla="*/ 1 h 572"/>
                        <a:gd name="T2" fmla="*/ 1 w 135"/>
                        <a:gd name="T3" fmla="*/ 1 h 572"/>
                        <a:gd name="T4" fmla="*/ 0 w 135"/>
                        <a:gd name="T5" fmla="*/ 1 h 572"/>
                        <a:gd name="T6" fmla="*/ 1 w 135"/>
                        <a:gd name="T7" fmla="*/ 1 h 572"/>
                        <a:gd name="T8" fmla="*/ 1 w 135"/>
                        <a:gd name="T9" fmla="*/ 0 h 572"/>
                        <a:gd name="T10" fmla="*/ 1 w 135"/>
                        <a:gd name="T11" fmla="*/ 0 h 572"/>
                        <a:gd name="T12" fmla="*/ 1 w 135"/>
                        <a:gd name="T13" fmla="*/ 1 h 57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5" h="572">
                          <a:moveTo>
                            <a:pt x="135" y="8"/>
                          </a:moveTo>
                          <a:lnTo>
                            <a:pt x="26" y="553"/>
                          </a:lnTo>
                          <a:lnTo>
                            <a:pt x="0" y="572"/>
                          </a:lnTo>
                          <a:lnTo>
                            <a:pt x="115" y="4"/>
                          </a:lnTo>
                          <a:lnTo>
                            <a:pt x="121" y="0"/>
                          </a:lnTo>
                          <a:lnTo>
                            <a:pt x="131" y="0"/>
                          </a:lnTo>
                          <a:lnTo>
                            <a:pt x="135" y="8"/>
                          </a:lnTo>
                          <a:close/>
                        </a:path>
                      </a:pathLst>
                    </a:custGeom>
                    <a:solidFill>
                      <a:srgbClr val="BF7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3531" name="Group 67">
                      <a:extLst>
                        <a:ext uri="{FF2B5EF4-FFF2-40B4-BE49-F238E27FC236}">
                          <a16:creationId xmlns:a16="http://schemas.microsoft.com/office/drawing/2014/main" id="{D6B05E2F-1753-4FBB-B7AB-73B7464C66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56" y="2679"/>
                      <a:ext cx="746" cy="810"/>
                      <a:chOff x="4556" y="2679"/>
                      <a:chExt cx="746" cy="810"/>
                    </a:xfrm>
                  </p:grpSpPr>
                  <p:sp>
                    <p:nvSpPr>
                      <p:cNvPr id="63535" name="Freeform 59">
                        <a:extLst>
                          <a:ext uri="{FF2B5EF4-FFF2-40B4-BE49-F238E27FC236}">
                            <a16:creationId xmlns:a16="http://schemas.microsoft.com/office/drawing/2014/main" id="{E034166C-90E1-43BE-B00E-BEF4F0E58E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679"/>
                        <a:ext cx="746" cy="810"/>
                      </a:xfrm>
                      <a:custGeom>
                        <a:avLst/>
                        <a:gdLst>
                          <a:gd name="T0" fmla="*/ 1 w 1490"/>
                          <a:gd name="T1" fmla="*/ 0 h 1621"/>
                          <a:gd name="T2" fmla="*/ 1 w 1490"/>
                          <a:gd name="T3" fmla="*/ 0 h 1621"/>
                          <a:gd name="T4" fmla="*/ 1 w 1490"/>
                          <a:gd name="T5" fmla="*/ 0 h 1621"/>
                          <a:gd name="T6" fmla="*/ 1 w 1490"/>
                          <a:gd name="T7" fmla="*/ 0 h 1621"/>
                          <a:gd name="T8" fmla="*/ 1 w 1490"/>
                          <a:gd name="T9" fmla="*/ 0 h 1621"/>
                          <a:gd name="T10" fmla="*/ 1 w 1490"/>
                          <a:gd name="T11" fmla="*/ 0 h 1621"/>
                          <a:gd name="T12" fmla="*/ 1 w 1490"/>
                          <a:gd name="T13" fmla="*/ 0 h 1621"/>
                          <a:gd name="T14" fmla="*/ 1 w 1490"/>
                          <a:gd name="T15" fmla="*/ 0 h 1621"/>
                          <a:gd name="T16" fmla="*/ 0 w 1490"/>
                          <a:gd name="T17" fmla="*/ 0 h 1621"/>
                          <a:gd name="T18" fmla="*/ 1 w 1490"/>
                          <a:gd name="T19" fmla="*/ 0 h 1621"/>
                          <a:gd name="T20" fmla="*/ 1 w 1490"/>
                          <a:gd name="T21" fmla="*/ 0 h 1621"/>
                          <a:gd name="T22" fmla="*/ 1 w 1490"/>
                          <a:gd name="T23" fmla="*/ 0 h 1621"/>
                          <a:gd name="T24" fmla="*/ 1 w 1490"/>
                          <a:gd name="T25" fmla="*/ 0 h 1621"/>
                          <a:gd name="T26" fmla="*/ 1 w 1490"/>
                          <a:gd name="T27" fmla="*/ 0 h 1621"/>
                          <a:gd name="T28" fmla="*/ 1 w 1490"/>
                          <a:gd name="T29" fmla="*/ 0 h 1621"/>
                          <a:gd name="T30" fmla="*/ 1 w 1490"/>
                          <a:gd name="T31" fmla="*/ 0 h 1621"/>
                          <a:gd name="T32" fmla="*/ 1 w 1490"/>
                          <a:gd name="T33" fmla="*/ 0 h 1621"/>
                          <a:gd name="T34" fmla="*/ 1 w 1490"/>
                          <a:gd name="T35" fmla="*/ 0 h 1621"/>
                          <a:gd name="T36" fmla="*/ 1 w 1490"/>
                          <a:gd name="T37" fmla="*/ 0 h 1621"/>
                          <a:gd name="T38" fmla="*/ 1 w 1490"/>
                          <a:gd name="T39" fmla="*/ 0 h 1621"/>
                          <a:gd name="T40" fmla="*/ 1 w 1490"/>
                          <a:gd name="T41" fmla="*/ 0 h 1621"/>
                          <a:gd name="T42" fmla="*/ 1 w 1490"/>
                          <a:gd name="T43" fmla="*/ 0 h 1621"/>
                          <a:gd name="T44" fmla="*/ 1 w 1490"/>
                          <a:gd name="T45" fmla="*/ 0 h 1621"/>
                          <a:gd name="T46" fmla="*/ 1 w 1490"/>
                          <a:gd name="T47" fmla="*/ 0 h 1621"/>
                          <a:gd name="T48" fmla="*/ 1 w 1490"/>
                          <a:gd name="T49" fmla="*/ 0 h 1621"/>
                          <a:gd name="T50" fmla="*/ 1 w 1490"/>
                          <a:gd name="T51" fmla="*/ 0 h 1621"/>
                          <a:gd name="T52" fmla="*/ 1 w 1490"/>
                          <a:gd name="T53" fmla="*/ 0 h 1621"/>
                          <a:gd name="T54" fmla="*/ 1 w 1490"/>
                          <a:gd name="T55" fmla="*/ 0 h 1621"/>
                          <a:gd name="T56" fmla="*/ 1 w 1490"/>
                          <a:gd name="T57" fmla="*/ 0 h 1621"/>
                          <a:gd name="T58" fmla="*/ 1 w 1490"/>
                          <a:gd name="T59" fmla="*/ 0 h 1621"/>
                          <a:gd name="T60" fmla="*/ 1 w 1490"/>
                          <a:gd name="T61" fmla="*/ 0 h 1621"/>
                          <a:gd name="T62" fmla="*/ 1 w 1490"/>
                          <a:gd name="T63" fmla="*/ 0 h 1621"/>
                          <a:gd name="T64" fmla="*/ 1 w 1490"/>
                          <a:gd name="T65" fmla="*/ 0 h 1621"/>
                          <a:gd name="T66" fmla="*/ 1 w 1490"/>
                          <a:gd name="T67" fmla="*/ 0 h 1621"/>
                          <a:gd name="T68" fmla="*/ 1 w 1490"/>
                          <a:gd name="T69" fmla="*/ 0 h 1621"/>
                          <a:gd name="T70" fmla="*/ 1 w 1490"/>
                          <a:gd name="T71" fmla="*/ 0 h 1621"/>
                          <a:gd name="T72" fmla="*/ 1 w 1490"/>
                          <a:gd name="T73" fmla="*/ 0 h 1621"/>
                          <a:gd name="T74" fmla="*/ 1 w 1490"/>
                          <a:gd name="T75" fmla="*/ 0 h 1621"/>
                          <a:gd name="T76" fmla="*/ 1 w 1490"/>
                          <a:gd name="T77" fmla="*/ 0 h 1621"/>
                          <a:gd name="T78" fmla="*/ 1 w 1490"/>
                          <a:gd name="T79" fmla="*/ 0 h 1621"/>
                          <a:gd name="T80" fmla="*/ 1 w 1490"/>
                          <a:gd name="T81" fmla="*/ 0 h 1621"/>
                          <a:gd name="T82" fmla="*/ 1 w 1490"/>
                          <a:gd name="T83" fmla="*/ 0 h 1621"/>
                          <a:gd name="T84" fmla="*/ 1 w 1490"/>
                          <a:gd name="T85" fmla="*/ 0 h 1621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1490" h="1621">
                            <a:moveTo>
                              <a:pt x="541" y="8"/>
                            </a:moveTo>
                            <a:lnTo>
                              <a:pt x="515" y="16"/>
                            </a:lnTo>
                            <a:lnTo>
                              <a:pt x="478" y="25"/>
                            </a:lnTo>
                            <a:lnTo>
                              <a:pt x="443" y="33"/>
                            </a:lnTo>
                            <a:lnTo>
                              <a:pt x="402" y="43"/>
                            </a:lnTo>
                            <a:lnTo>
                              <a:pt x="364" y="51"/>
                            </a:lnTo>
                            <a:lnTo>
                              <a:pt x="331" y="60"/>
                            </a:lnTo>
                            <a:lnTo>
                              <a:pt x="307" y="68"/>
                            </a:lnTo>
                            <a:lnTo>
                              <a:pt x="285" y="79"/>
                            </a:lnTo>
                            <a:lnTo>
                              <a:pt x="260" y="93"/>
                            </a:lnTo>
                            <a:lnTo>
                              <a:pt x="239" y="109"/>
                            </a:lnTo>
                            <a:lnTo>
                              <a:pt x="220" y="125"/>
                            </a:lnTo>
                            <a:lnTo>
                              <a:pt x="202" y="142"/>
                            </a:lnTo>
                            <a:lnTo>
                              <a:pt x="181" y="164"/>
                            </a:lnTo>
                            <a:lnTo>
                              <a:pt x="161" y="193"/>
                            </a:lnTo>
                            <a:lnTo>
                              <a:pt x="126" y="246"/>
                            </a:lnTo>
                            <a:lnTo>
                              <a:pt x="69" y="344"/>
                            </a:lnTo>
                            <a:lnTo>
                              <a:pt x="0" y="464"/>
                            </a:lnTo>
                            <a:lnTo>
                              <a:pt x="8" y="481"/>
                            </a:lnTo>
                            <a:lnTo>
                              <a:pt x="34" y="500"/>
                            </a:lnTo>
                            <a:lnTo>
                              <a:pt x="353" y="620"/>
                            </a:lnTo>
                            <a:lnTo>
                              <a:pt x="364" y="657"/>
                            </a:lnTo>
                            <a:lnTo>
                              <a:pt x="367" y="802"/>
                            </a:lnTo>
                            <a:lnTo>
                              <a:pt x="353" y="999"/>
                            </a:lnTo>
                            <a:lnTo>
                              <a:pt x="339" y="1150"/>
                            </a:lnTo>
                            <a:lnTo>
                              <a:pt x="323" y="1248"/>
                            </a:lnTo>
                            <a:lnTo>
                              <a:pt x="290" y="1381"/>
                            </a:lnTo>
                            <a:lnTo>
                              <a:pt x="238" y="1490"/>
                            </a:lnTo>
                            <a:lnTo>
                              <a:pt x="168" y="1621"/>
                            </a:lnTo>
                            <a:lnTo>
                              <a:pt x="1404" y="1621"/>
                            </a:lnTo>
                            <a:lnTo>
                              <a:pt x="1273" y="1291"/>
                            </a:lnTo>
                            <a:lnTo>
                              <a:pt x="1216" y="1008"/>
                            </a:lnTo>
                            <a:lnTo>
                              <a:pt x="1244" y="983"/>
                            </a:lnTo>
                            <a:lnTo>
                              <a:pt x="1277" y="947"/>
                            </a:lnTo>
                            <a:lnTo>
                              <a:pt x="1298" y="903"/>
                            </a:lnTo>
                            <a:lnTo>
                              <a:pt x="1311" y="849"/>
                            </a:lnTo>
                            <a:lnTo>
                              <a:pt x="1312" y="800"/>
                            </a:lnTo>
                            <a:lnTo>
                              <a:pt x="1314" y="753"/>
                            </a:lnTo>
                            <a:lnTo>
                              <a:pt x="1315" y="717"/>
                            </a:lnTo>
                            <a:lnTo>
                              <a:pt x="1320" y="668"/>
                            </a:lnTo>
                            <a:lnTo>
                              <a:pt x="1490" y="526"/>
                            </a:lnTo>
                            <a:lnTo>
                              <a:pt x="1382" y="213"/>
                            </a:lnTo>
                            <a:lnTo>
                              <a:pt x="1364" y="167"/>
                            </a:lnTo>
                            <a:lnTo>
                              <a:pt x="1339" y="134"/>
                            </a:lnTo>
                            <a:lnTo>
                              <a:pt x="1307" y="108"/>
                            </a:lnTo>
                            <a:lnTo>
                              <a:pt x="1266" y="89"/>
                            </a:lnTo>
                            <a:lnTo>
                              <a:pt x="1080" y="32"/>
                            </a:lnTo>
                            <a:lnTo>
                              <a:pt x="1049" y="21"/>
                            </a:lnTo>
                            <a:lnTo>
                              <a:pt x="1027" y="13"/>
                            </a:lnTo>
                            <a:lnTo>
                              <a:pt x="1008" y="8"/>
                            </a:lnTo>
                            <a:lnTo>
                              <a:pt x="989" y="3"/>
                            </a:lnTo>
                            <a:lnTo>
                              <a:pt x="970" y="0"/>
                            </a:lnTo>
                            <a:lnTo>
                              <a:pt x="970" y="27"/>
                            </a:lnTo>
                            <a:lnTo>
                              <a:pt x="981" y="44"/>
                            </a:lnTo>
                            <a:lnTo>
                              <a:pt x="992" y="65"/>
                            </a:lnTo>
                            <a:lnTo>
                              <a:pt x="1008" y="89"/>
                            </a:lnTo>
                            <a:lnTo>
                              <a:pt x="1022" y="111"/>
                            </a:lnTo>
                            <a:lnTo>
                              <a:pt x="1036" y="139"/>
                            </a:lnTo>
                            <a:lnTo>
                              <a:pt x="1044" y="161"/>
                            </a:lnTo>
                            <a:lnTo>
                              <a:pt x="1050" y="180"/>
                            </a:lnTo>
                            <a:lnTo>
                              <a:pt x="1053" y="205"/>
                            </a:lnTo>
                            <a:lnTo>
                              <a:pt x="1053" y="234"/>
                            </a:lnTo>
                            <a:lnTo>
                              <a:pt x="1047" y="259"/>
                            </a:lnTo>
                            <a:lnTo>
                              <a:pt x="1038" y="286"/>
                            </a:lnTo>
                            <a:lnTo>
                              <a:pt x="1023" y="308"/>
                            </a:lnTo>
                            <a:lnTo>
                              <a:pt x="1003" y="325"/>
                            </a:lnTo>
                            <a:lnTo>
                              <a:pt x="975" y="344"/>
                            </a:lnTo>
                            <a:lnTo>
                              <a:pt x="946" y="357"/>
                            </a:lnTo>
                            <a:lnTo>
                              <a:pt x="916" y="369"/>
                            </a:lnTo>
                            <a:lnTo>
                              <a:pt x="885" y="377"/>
                            </a:lnTo>
                            <a:lnTo>
                              <a:pt x="855" y="382"/>
                            </a:lnTo>
                            <a:lnTo>
                              <a:pt x="815" y="377"/>
                            </a:lnTo>
                            <a:lnTo>
                              <a:pt x="784" y="368"/>
                            </a:lnTo>
                            <a:lnTo>
                              <a:pt x="751" y="357"/>
                            </a:lnTo>
                            <a:lnTo>
                              <a:pt x="714" y="338"/>
                            </a:lnTo>
                            <a:lnTo>
                              <a:pt x="672" y="314"/>
                            </a:lnTo>
                            <a:lnTo>
                              <a:pt x="648" y="298"/>
                            </a:lnTo>
                            <a:lnTo>
                              <a:pt x="620" y="267"/>
                            </a:lnTo>
                            <a:lnTo>
                              <a:pt x="609" y="237"/>
                            </a:lnTo>
                            <a:lnTo>
                              <a:pt x="593" y="205"/>
                            </a:lnTo>
                            <a:lnTo>
                              <a:pt x="580" y="172"/>
                            </a:lnTo>
                            <a:lnTo>
                              <a:pt x="569" y="134"/>
                            </a:lnTo>
                            <a:lnTo>
                              <a:pt x="560" y="100"/>
                            </a:lnTo>
                            <a:lnTo>
                              <a:pt x="545" y="55"/>
                            </a:lnTo>
                            <a:lnTo>
                              <a:pt x="539" y="24"/>
                            </a:lnTo>
                            <a:lnTo>
                              <a:pt x="541" y="8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36" name="Group 65">
                        <a:extLst>
                          <a:ext uri="{FF2B5EF4-FFF2-40B4-BE49-F238E27FC236}">
                            <a16:creationId xmlns:a16="http://schemas.microsoft.com/office/drawing/2014/main" id="{16A143A8-E968-4EF4-9DFC-08BA2405C8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82" y="2811"/>
                        <a:ext cx="403" cy="594"/>
                        <a:chOff x="4582" y="2811"/>
                        <a:chExt cx="403" cy="594"/>
                      </a:xfrm>
                    </p:grpSpPr>
                    <p:sp>
                      <p:nvSpPr>
                        <p:cNvPr id="63538" name="Freeform 60">
                          <a:extLst>
                            <a:ext uri="{FF2B5EF4-FFF2-40B4-BE49-F238E27FC236}">
                              <a16:creationId xmlns:a16="http://schemas.microsoft.com/office/drawing/2014/main" id="{02DB3E41-CEC1-45A3-9248-C8BC39CF4AF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82" y="2811"/>
                          <a:ext cx="403" cy="594"/>
                        </a:xfrm>
                        <a:custGeom>
                          <a:avLst/>
                          <a:gdLst>
                            <a:gd name="T0" fmla="*/ 1 w 806"/>
                            <a:gd name="T1" fmla="*/ 1 h 1188"/>
                            <a:gd name="T2" fmla="*/ 0 w 806"/>
                            <a:gd name="T3" fmla="*/ 1 h 1188"/>
                            <a:gd name="T4" fmla="*/ 1 w 806"/>
                            <a:gd name="T5" fmla="*/ 1 h 1188"/>
                            <a:gd name="T6" fmla="*/ 1 w 806"/>
                            <a:gd name="T7" fmla="*/ 1 h 1188"/>
                            <a:gd name="T8" fmla="*/ 1 w 806"/>
                            <a:gd name="T9" fmla="*/ 1 h 1188"/>
                            <a:gd name="T10" fmla="*/ 1 w 806"/>
                            <a:gd name="T11" fmla="*/ 1 h 1188"/>
                            <a:gd name="T12" fmla="*/ 1 w 806"/>
                            <a:gd name="T13" fmla="*/ 1 h 1188"/>
                            <a:gd name="T14" fmla="*/ 1 w 806"/>
                            <a:gd name="T15" fmla="*/ 1 h 1188"/>
                            <a:gd name="T16" fmla="*/ 1 w 806"/>
                            <a:gd name="T17" fmla="*/ 1 h 1188"/>
                            <a:gd name="T18" fmla="*/ 1 w 806"/>
                            <a:gd name="T19" fmla="*/ 1 h 1188"/>
                            <a:gd name="T20" fmla="*/ 1 w 806"/>
                            <a:gd name="T21" fmla="*/ 1 h 1188"/>
                            <a:gd name="T22" fmla="*/ 1 w 806"/>
                            <a:gd name="T23" fmla="*/ 1 h 1188"/>
                            <a:gd name="T24" fmla="*/ 1 w 806"/>
                            <a:gd name="T25" fmla="*/ 1 h 1188"/>
                            <a:gd name="T26" fmla="*/ 1 w 806"/>
                            <a:gd name="T27" fmla="*/ 1 h 1188"/>
                            <a:gd name="T28" fmla="*/ 1 w 806"/>
                            <a:gd name="T29" fmla="*/ 1 h 1188"/>
                            <a:gd name="T30" fmla="*/ 1 w 806"/>
                            <a:gd name="T31" fmla="*/ 1 h 1188"/>
                            <a:gd name="T32" fmla="*/ 1 w 806"/>
                            <a:gd name="T33" fmla="*/ 1 h 1188"/>
                            <a:gd name="T34" fmla="*/ 1 w 806"/>
                            <a:gd name="T35" fmla="*/ 1 h 1188"/>
                            <a:gd name="T36" fmla="*/ 1 w 806"/>
                            <a:gd name="T37" fmla="*/ 1 h 1188"/>
                            <a:gd name="T38" fmla="*/ 1 w 806"/>
                            <a:gd name="T39" fmla="*/ 1 h 1188"/>
                            <a:gd name="T40" fmla="*/ 1 w 806"/>
                            <a:gd name="T41" fmla="*/ 1 h 1188"/>
                            <a:gd name="T42" fmla="*/ 1 w 806"/>
                            <a:gd name="T43" fmla="*/ 1 h 1188"/>
                            <a:gd name="T44" fmla="*/ 1 w 806"/>
                            <a:gd name="T45" fmla="*/ 1 h 1188"/>
                            <a:gd name="T46" fmla="*/ 1 w 806"/>
                            <a:gd name="T47" fmla="*/ 1 h 1188"/>
                            <a:gd name="T48" fmla="*/ 1 w 806"/>
                            <a:gd name="T49" fmla="*/ 1 h 1188"/>
                            <a:gd name="T50" fmla="*/ 1 w 806"/>
                            <a:gd name="T51" fmla="*/ 1 h 1188"/>
                            <a:gd name="T52" fmla="*/ 1 w 806"/>
                            <a:gd name="T53" fmla="*/ 1 h 1188"/>
                            <a:gd name="T54" fmla="*/ 1 w 806"/>
                            <a:gd name="T55" fmla="*/ 1 h 1188"/>
                            <a:gd name="T56" fmla="*/ 1 w 806"/>
                            <a:gd name="T57" fmla="*/ 0 h 1188"/>
                            <a:gd name="T58" fmla="*/ 1 w 806"/>
                            <a:gd name="T59" fmla="*/ 1 h 1188"/>
                            <a:gd name="T60" fmla="*/ 1 w 806"/>
                            <a:gd name="T61" fmla="*/ 1 h 1188"/>
                            <a:gd name="T62" fmla="*/ 1 w 806"/>
                            <a:gd name="T63" fmla="*/ 1 h 1188"/>
                            <a:gd name="T64" fmla="*/ 1 w 806"/>
                            <a:gd name="T65" fmla="*/ 1 h 1188"/>
                            <a:gd name="T66" fmla="*/ 1 w 806"/>
                            <a:gd name="T67" fmla="*/ 1 h 1188"/>
                            <a:gd name="T68" fmla="*/ 1 w 806"/>
                            <a:gd name="T69" fmla="*/ 1 h 1188"/>
                            <a:gd name="T70" fmla="*/ 1 w 806"/>
                            <a:gd name="T71" fmla="*/ 1 h 1188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</a:gdLst>
                          <a:ahLst/>
                          <a:cxnLst>
                            <a:cxn ang="T72">
                              <a:pos x="T0" y="T1"/>
                            </a:cxn>
                            <a:cxn ang="T73">
                              <a:pos x="T2" y="T3"/>
                            </a:cxn>
                            <a:cxn ang="T74">
                              <a:pos x="T4" y="T5"/>
                            </a:cxn>
                            <a:cxn ang="T75">
                              <a:pos x="T6" y="T7"/>
                            </a:cxn>
                            <a:cxn ang="T76">
                              <a:pos x="T8" y="T9"/>
                            </a:cxn>
                            <a:cxn ang="T77">
                              <a:pos x="T10" y="T11"/>
                            </a:cxn>
                            <a:cxn ang="T78">
                              <a:pos x="T12" y="T13"/>
                            </a:cxn>
                            <a:cxn ang="T79">
                              <a:pos x="T14" y="T15"/>
                            </a:cxn>
                            <a:cxn ang="T80">
                              <a:pos x="T16" y="T17"/>
                            </a:cxn>
                            <a:cxn ang="T81">
                              <a:pos x="T18" y="T19"/>
                            </a:cxn>
                            <a:cxn ang="T82">
                              <a:pos x="T20" y="T21"/>
                            </a:cxn>
                            <a:cxn ang="T83">
                              <a:pos x="T22" y="T23"/>
                            </a:cxn>
                            <a:cxn ang="T84">
                              <a:pos x="T24" y="T25"/>
                            </a:cxn>
                            <a:cxn ang="T85">
                              <a:pos x="T26" y="T27"/>
                            </a:cxn>
                            <a:cxn ang="T86">
                              <a:pos x="T28" y="T29"/>
                            </a:cxn>
                            <a:cxn ang="T87">
                              <a:pos x="T30" y="T31"/>
                            </a:cxn>
                            <a:cxn ang="T88">
                              <a:pos x="T32" y="T33"/>
                            </a:cxn>
                            <a:cxn ang="T89">
                              <a:pos x="T34" y="T35"/>
                            </a:cxn>
                            <a:cxn ang="T90">
                              <a:pos x="T36" y="T37"/>
                            </a:cxn>
                            <a:cxn ang="T91">
                              <a:pos x="T38" y="T39"/>
                            </a:cxn>
                            <a:cxn ang="T92">
                              <a:pos x="T40" y="T41"/>
                            </a:cxn>
                            <a:cxn ang="T93">
                              <a:pos x="T42" y="T43"/>
                            </a:cxn>
                            <a:cxn ang="T94">
                              <a:pos x="T44" y="T45"/>
                            </a:cxn>
                            <a:cxn ang="T95">
                              <a:pos x="T46" y="T47"/>
                            </a:cxn>
                            <a:cxn ang="T96">
                              <a:pos x="T48" y="T49"/>
                            </a:cxn>
                            <a:cxn ang="T97">
                              <a:pos x="T50" y="T51"/>
                            </a:cxn>
                            <a:cxn ang="T98">
                              <a:pos x="T52" y="T53"/>
                            </a:cxn>
                            <a:cxn ang="T99">
                              <a:pos x="T54" y="T55"/>
                            </a:cxn>
                            <a:cxn ang="T100">
                              <a:pos x="T56" y="T57"/>
                            </a:cxn>
                            <a:cxn ang="T101">
                              <a:pos x="T58" y="T59"/>
                            </a:cxn>
                            <a:cxn ang="T102">
                              <a:pos x="T60" y="T61"/>
                            </a:cxn>
                            <a:cxn ang="T103">
                              <a:pos x="T62" y="T63"/>
                            </a:cxn>
                            <a:cxn ang="T104">
                              <a:pos x="T64" y="T65"/>
                            </a:cxn>
                            <a:cxn ang="T105">
                              <a:pos x="T66" y="T67"/>
                            </a:cxn>
                            <a:cxn ang="T106">
                              <a:pos x="T68" y="T69"/>
                            </a:cxn>
                            <a:cxn ang="T107">
                              <a:pos x="T70" y="T71"/>
                            </a:cxn>
                          </a:cxnLst>
                          <a:rect l="0" t="0" r="r" b="b"/>
                          <a:pathLst>
                            <a:path w="806" h="1188">
                              <a:moveTo>
                                <a:pt x="28" y="203"/>
                              </a:moveTo>
                              <a:lnTo>
                                <a:pt x="8" y="277"/>
                              </a:lnTo>
                              <a:lnTo>
                                <a:pt x="5" y="331"/>
                              </a:lnTo>
                              <a:lnTo>
                                <a:pt x="0" y="435"/>
                              </a:lnTo>
                              <a:lnTo>
                                <a:pt x="14" y="563"/>
                              </a:lnTo>
                              <a:lnTo>
                                <a:pt x="14" y="722"/>
                              </a:lnTo>
                              <a:lnTo>
                                <a:pt x="6" y="803"/>
                              </a:lnTo>
                              <a:lnTo>
                                <a:pt x="2" y="874"/>
                              </a:lnTo>
                              <a:lnTo>
                                <a:pt x="5" y="961"/>
                              </a:lnTo>
                              <a:lnTo>
                                <a:pt x="19" y="1041"/>
                              </a:lnTo>
                              <a:lnTo>
                                <a:pt x="38" y="1122"/>
                              </a:lnTo>
                              <a:lnTo>
                                <a:pt x="77" y="1188"/>
                              </a:lnTo>
                              <a:lnTo>
                                <a:pt x="156" y="1180"/>
                              </a:lnTo>
                              <a:lnTo>
                                <a:pt x="227" y="1170"/>
                              </a:lnTo>
                              <a:lnTo>
                                <a:pt x="322" y="1141"/>
                              </a:lnTo>
                              <a:lnTo>
                                <a:pt x="401" y="1054"/>
                              </a:lnTo>
                              <a:lnTo>
                                <a:pt x="454" y="980"/>
                              </a:lnTo>
                              <a:lnTo>
                                <a:pt x="685" y="625"/>
                              </a:lnTo>
                              <a:lnTo>
                                <a:pt x="734" y="558"/>
                              </a:lnTo>
                              <a:lnTo>
                                <a:pt x="743" y="538"/>
                              </a:lnTo>
                              <a:lnTo>
                                <a:pt x="751" y="514"/>
                              </a:lnTo>
                              <a:lnTo>
                                <a:pt x="761" y="492"/>
                              </a:lnTo>
                              <a:lnTo>
                                <a:pt x="767" y="467"/>
                              </a:lnTo>
                              <a:lnTo>
                                <a:pt x="787" y="400"/>
                              </a:lnTo>
                              <a:lnTo>
                                <a:pt x="790" y="386"/>
                              </a:lnTo>
                              <a:lnTo>
                                <a:pt x="787" y="369"/>
                              </a:lnTo>
                              <a:lnTo>
                                <a:pt x="779" y="353"/>
                              </a:lnTo>
                              <a:lnTo>
                                <a:pt x="770" y="337"/>
                              </a:lnTo>
                              <a:lnTo>
                                <a:pt x="759" y="320"/>
                              </a:lnTo>
                              <a:lnTo>
                                <a:pt x="743" y="303"/>
                              </a:lnTo>
                              <a:lnTo>
                                <a:pt x="738" y="287"/>
                              </a:lnTo>
                              <a:lnTo>
                                <a:pt x="727" y="274"/>
                              </a:lnTo>
                              <a:lnTo>
                                <a:pt x="705" y="257"/>
                              </a:lnTo>
                              <a:lnTo>
                                <a:pt x="729" y="246"/>
                              </a:lnTo>
                              <a:lnTo>
                                <a:pt x="749" y="241"/>
                              </a:lnTo>
                              <a:lnTo>
                                <a:pt x="761" y="255"/>
                              </a:lnTo>
                              <a:lnTo>
                                <a:pt x="773" y="276"/>
                              </a:lnTo>
                              <a:lnTo>
                                <a:pt x="778" y="292"/>
                              </a:lnTo>
                              <a:lnTo>
                                <a:pt x="783" y="303"/>
                              </a:lnTo>
                              <a:lnTo>
                                <a:pt x="790" y="312"/>
                              </a:lnTo>
                              <a:lnTo>
                                <a:pt x="802" y="317"/>
                              </a:lnTo>
                              <a:lnTo>
                                <a:pt x="806" y="306"/>
                              </a:lnTo>
                              <a:lnTo>
                                <a:pt x="805" y="290"/>
                              </a:lnTo>
                              <a:lnTo>
                                <a:pt x="803" y="268"/>
                              </a:lnTo>
                              <a:lnTo>
                                <a:pt x="798" y="232"/>
                              </a:lnTo>
                              <a:lnTo>
                                <a:pt x="794" y="195"/>
                              </a:lnTo>
                              <a:lnTo>
                                <a:pt x="786" y="187"/>
                              </a:lnTo>
                              <a:lnTo>
                                <a:pt x="784" y="159"/>
                              </a:lnTo>
                              <a:lnTo>
                                <a:pt x="781" y="150"/>
                              </a:lnTo>
                              <a:lnTo>
                                <a:pt x="762" y="142"/>
                              </a:lnTo>
                              <a:lnTo>
                                <a:pt x="749" y="104"/>
                              </a:lnTo>
                              <a:lnTo>
                                <a:pt x="740" y="77"/>
                              </a:lnTo>
                              <a:lnTo>
                                <a:pt x="731" y="53"/>
                              </a:lnTo>
                              <a:lnTo>
                                <a:pt x="727" y="33"/>
                              </a:lnTo>
                              <a:lnTo>
                                <a:pt x="726" y="19"/>
                              </a:lnTo>
                              <a:lnTo>
                                <a:pt x="718" y="4"/>
                              </a:lnTo>
                              <a:lnTo>
                                <a:pt x="705" y="0"/>
                              </a:lnTo>
                              <a:lnTo>
                                <a:pt x="693" y="0"/>
                              </a:lnTo>
                              <a:lnTo>
                                <a:pt x="682" y="49"/>
                              </a:lnTo>
                              <a:lnTo>
                                <a:pt x="589" y="153"/>
                              </a:lnTo>
                              <a:lnTo>
                                <a:pt x="570" y="181"/>
                              </a:lnTo>
                              <a:lnTo>
                                <a:pt x="560" y="195"/>
                              </a:lnTo>
                              <a:lnTo>
                                <a:pt x="555" y="210"/>
                              </a:lnTo>
                              <a:lnTo>
                                <a:pt x="554" y="222"/>
                              </a:lnTo>
                              <a:lnTo>
                                <a:pt x="570" y="270"/>
                              </a:lnTo>
                              <a:lnTo>
                                <a:pt x="590" y="350"/>
                              </a:lnTo>
                              <a:lnTo>
                                <a:pt x="611" y="397"/>
                              </a:lnTo>
                              <a:lnTo>
                                <a:pt x="626" y="468"/>
                              </a:lnTo>
                              <a:lnTo>
                                <a:pt x="488" y="577"/>
                              </a:lnTo>
                              <a:lnTo>
                                <a:pt x="312" y="726"/>
                              </a:lnTo>
                              <a:lnTo>
                                <a:pt x="319" y="549"/>
                              </a:lnTo>
                              <a:lnTo>
                                <a:pt x="312" y="359"/>
                              </a:lnTo>
                              <a:lnTo>
                                <a:pt x="28" y="2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39" name="Freeform 61">
                          <a:extLst>
                            <a:ext uri="{FF2B5EF4-FFF2-40B4-BE49-F238E27FC236}">
                              <a16:creationId xmlns:a16="http://schemas.microsoft.com/office/drawing/2014/main" id="{B9569B52-45F6-473B-9E77-13450938AB3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5" y="2884"/>
                          <a:ext cx="57" cy="11"/>
                        </a:xfrm>
                        <a:custGeom>
                          <a:avLst/>
                          <a:gdLst>
                            <a:gd name="T0" fmla="*/ 0 w 114"/>
                            <a:gd name="T1" fmla="*/ 0 h 23"/>
                            <a:gd name="T2" fmla="*/ 1 w 114"/>
                            <a:gd name="T3" fmla="*/ 0 h 23"/>
                            <a:gd name="T4" fmla="*/ 1 w 114"/>
                            <a:gd name="T5" fmla="*/ 0 h 23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14" h="23">
                              <a:moveTo>
                                <a:pt x="0" y="23"/>
                              </a:moveTo>
                              <a:lnTo>
                                <a:pt x="74" y="0"/>
                              </a:lnTo>
                              <a:lnTo>
                                <a:pt x="114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0" name="Freeform 62">
                          <a:extLst>
                            <a:ext uri="{FF2B5EF4-FFF2-40B4-BE49-F238E27FC236}">
                              <a16:creationId xmlns:a16="http://schemas.microsoft.com/office/drawing/2014/main" id="{17F8FEFD-8FF5-4612-ADC6-45F19B47E8F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97" y="2909"/>
                          <a:ext cx="75" cy="15"/>
                        </a:xfrm>
                        <a:custGeom>
                          <a:avLst/>
                          <a:gdLst>
                            <a:gd name="T0" fmla="*/ 0 w 150"/>
                            <a:gd name="T1" fmla="*/ 0 h 32"/>
                            <a:gd name="T2" fmla="*/ 1 w 150"/>
                            <a:gd name="T3" fmla="*/ 0 h 32"/>
                            <a:gd name="T4" fmla="*/ 1 w 150"/>
                            <a:gd name="T5" fmla="*/ 0 h 32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50" h="32">
                              <a:moveTo>
                                <a:pt x="0" y="32"/>
                              </a:moveTo>
                              <a:lnTo>
                                <a:pt x="87" y="7"/>
                              </a:lnTo>
                              <a:lnTo>
                                <a:pt x="150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1" name="Freeform 63">
                          <a:extLst>
                            <a:ext uri="{FF2B5EF4-FFF2-40B4-BE49-F238E27FC236}">
                              <a16:creationId xmlns:a16="http://schemas.microsoft.com/office/drawing/2014/main" id="{6F22BE85-E5E3-4034-B419-52FD1D705F7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4" y="2872"/>
                          <a:ext cx="33" cy="22"/>
                        </a:xfrm>
                        <a:custGeom>
                          <a:avLst/>
                          <a:gdLst>
                            <a:gd name="T0" fmla="*/ 0 w 65"/>
                            <a:gd name="T1" fmla="*/ 1 h 44"/>
                            <a:gd name="T2" fmla="*/ 1 w 65"/>
                            <a:gd name="T3" fmla="*/ 0 h 44"/>
                            <a:gd name="T4" fmla="*/ 1 w 65"/>
                            <a:gd name="T5" fmla="*/ 1 h 44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65" h="44">
                              <a:moveTo>
                                <a:pt x="0" y="44"/>
                              </a:moveTo>
                              <a:lnTo>
                                <a:pt x="54" y="0"/>
                              </a:lnTo>
                              <a:lnTo>
                                <a:pt x="65" y="2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2" name="Line 64">
                          <a:extLst>
                            <a:ext uri="{FF2B5EF4-FFF2-40B4-BE49-F238E27FC236}">
                              <a16:creationId xmlns:a16="http://schemas.microsoft.com/office/drawing/2014/main" id="{1F94A482-74D4-4A61-AC69-6A737F355FA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4929" y="2834"/>
                          <a:ext cx="15" cy="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37" name="Freeform 66">
                        <a:extLst>
                          <a:ext uri="{FF2B5EF4-FFF2-40B4-BE49-F238E27FC236}">
                            <a16:creationId xmlns:a16="http://schemas.microsoft.com/office/drawing/2014/main" id="{C9BB4AC9-F39F-493B-B455-03223645A4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879"/>
                        <a:ext cx="190" cy="118"/>
                      </a:xfrm>
                      <a:custGeom>
                        <a:avLst/>
                        <a:gdLst>
                          <a:gd name="T0" fmla="*/ 1 w 380"/>
                          <a:gd name="T1" fmla="*/ 1 h 235"/>
                          <a:gd name="T2" fmla="*/ 1 w 380"/>
                          <a:gd name="T3" fmla="*/ 0 h 235"/>
                          <a:gd name="T4" fmla="*/ 0 w 380"/>
                          <a:gd name="T5" fmla="*/ 1 h 235"/>
                          <a:gd name="T6" fmla="*/ 1 w 380"/>
                          <a:gd name="T7" fmla="*/ 1 h 235"/>
                          <a:gd name="T8" fmla="*/ 1 w 380"/>
                          <a:gd name="T9" fmla="*/ 1 h 235"/>
                          <a:gd name="T10" fmla="*/ 1 w 380"/>
                          <a:gd name="T11" fmla="*/ 1 h 235"/>
                          <a:gd name="T12" fmla="*/ 1 w 380"/>
                          <a:gd name="T13" fmla="*/ 1 h 235"/>
                          <a:gd name="T14" fmla="*/ 1 w 380"/>
                          <a:gd name="T15" fmla="*/ 1 h 2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380" h="235">
                            <a:moveTo>
                              <a:pt x="173" y="87"/>
                            </a:moveTo>
                            <a:lnTo>
                              <a:pt x="31" y="0"/>
                            </a:lnTo>
                            <a:lnTo>
                              <a:pt x="0" y="63"/>
                            </a:lnTo>
                            <a:lnTo>
                              <a:pt x="8" y="80"/>
                            </a:lnTo>
                            <a:lnTo>
                              <a:pt x="34" y="99"/>
                            </a:lnTo>
                            <a:lnTo>
                              <a:pt x="380" y="235"/>
                            </a:lnTo>
                            <a:lnTo>
                              <a:pt x="380" y="204"/>
                            </a:lnTo>
                            <a:lnTo>
                              <a:pt x="173" y="8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32" name="Group 70">
                      <a:extLst>
                        <a:ext uri="{FF2B5EF4-FFF2-40B4-BE49-F238E27FC236}">
                          <a16:creationId xmlns:a16="http://schemas.microsoft.com/office/drawing/2014/main" id="{DAC08873-DB19-4C93-AE20-6141C0BDB85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69" y="2750"/>
                      <a:ext cx="77" cy="137"/>
                      <a:chOff x="4869" y="2750"/>
                      <a:chExt cx="77" cy="137"/>
                    </a:xfrm>
                  </p:grpSpPr>
                  <p:sp>
                    <p:nvSpPr>
                      <p:cNvPr id="63533" name="Freeform 68">
                        <a:extLst>
                          <a:ext uri="{FF2B5EF4-FFF2-40B4-BE49-F238E27FC236}">
                            <a16:creationId xmlns:a16="http://schemas.microsoft.com/office/drawing/2014/main" id="{C673D58B-D13F-4FCE-B408-DB9D7428C94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9" y="2752"/>
                        <a:ext cx="73" cy="135"/>
                      </a:xfrm>
                      <a:custGeom>
                        <a:avLst/>
                        <a:gdLst>
                          <a:gd name="T0" fmla="*/ 1 w 145"/>
                          <a:gd name="T1" fmla="*/ 0 h 270"/>
                          <a:gd name="T2" fmla="*/ 1 w 145"/>
                          <a:gd name="T3" fmla="*/ 1 h 270"/>
                          <a:gd name="T4" fmla="*/ 1 w 145"/>
                          <a:gd name="T5" fmla="*/ 1 h 270"/>
                          <a:gd name="T6" fmla="*/ 1 w 145"/>
                          <a:gd name="T7" fmla="*/ 1 h 270"/>
                          <a:gd name="T8" fmla="*/ 0 w 145"/>
                          <a:gd name="T9" fmla="*/ 1 h 270"/>
                          <a:gd name="T10" fmla="*/ 1 w 145"/>
                          <a:gd name="T11" fmla="*/ 1 h 270"/>
                          <a:gd name="T12" fmla="*/ 1 w 145"/>
                          <a:gd name="T13" fmla="*/ 1 h 270"/>
                          <a:gd name="T14" fmla="*/ 1 w 145"/>
                          <a:gd name="T15" fmla="*/ 1 h 270"/>
                          <a:gd name="T16" fmla="*/ 1 w 145"/>
                          <a:gd name="T17" fmla="*/ 1 h 270"/>
                          <a:gd name="T18" fmla="*/ 1 w 145"/>
                          <a:gd name="T19" fmla="*/ 1 h 270"/>
                          <a:gd name="T20" fmla="*/ 1 w 145"/>
                          <a:gd name="T21" fmla="*/ 1 h 270"/>
                          <a:gd name="T22" fmla="*/ 1 w 145"/>
                          <a:gd name="T23" fmla="*/ 1 h 270"/>
                          <a:gd name="T24" fmla="*/ 1 w 145"/>
                          <a:gd name="T25" fmla="*/ 1 h 270"/>
                          <a:gd name="T26" fmla="*/ 1 w 145"/>
                          <a:gd name="T27" fmla="*/ 1 h 270"/>
                          <a:gd name="T28" fmla="*/ 1 w 145"/>
                          <a:gd name="T29" fmla="*/ 1 h 270"/>
                          <a:gd name="T30" fmla="*/ 1 w 145"/>
                          <a:gd name="T31" fmla="*/ 1 h 270"/>
                          <a:gd name="T32" fmla="*/ 1 w 145"/>
                          <a:gd name="T33" fmla="*/ 1 h 270"/>
                          <a:gd name="T34" fmla="*/ 1 w 145"/>
                          <a:gd name="T35" fmla="*/ 1 h 270"/>
                          <a:gd name="T36" fmla="*/ 1 w 145"/>
                          <a:gd name="T37" fmla="*/ 1 h 270"/>
                          <a:gd name="T38" fmla="*/ 1 w 145"/>
                          <a:gd name="T39" fmla="*/ 1 h 270"/>
                          <a:gd name="T40" fmla="*/ 1 w 145"/>
                          <a:gd name="T41" fmla="*/ 1 h 270"/>
                          <a:gd name="T42" fmla="*/ 1 w 145"/>
                          <a:gd name="T43" fmla="*/ 1 h 270"/>
                          <a:gd name="T44" fmla="*/ 1 w 145"/>
                          <a:gd name="T45" fmla="*/ 0 h 270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145" h="270">
                            <a:moveTo>
                              <a:pt x="139" y="0"/>
                            </a:moveTo>
                            <a:lnTo>
                              <a:pt x="91" y="17"/>
                            </a:lnTo>
                            <a:lnTo>
                              <a:pt x="50" y="39"/>
                            </a:lnTo>
                            <a:lnTo>
                              <a:pt x="22" y="85"/>
                            </a:lnTo>
                            <a:lnTo>
                              <a:pt x="0" y="118"/>
                            </a:lnTo>
                            <a:lnTo>
                              <a:pt x="5" y="155"/>
                            </a:lnTo>
                            <a:lnTo>
                              <a:pt x="8" y="226"/>
                            </a:lnTo>
                            <a:lnTo>
                              <a:pt x="17" y="270"/>
                            </a:lnTo>
                            <a:lnTo>
                              <a:pt x="65" y="219"/>
                            </a:lnTo>
                            <a:lnTo>
                              <a:pt x="66" y="175"/>
                            </a:lnTo>
                            <a:lnTo>
                              <a:pt x="63" y="155"/>
                            </a:lnTo>
                            <a:lnTo>
                              <a:pt x="57" y="140"/>
                            </a:lnTo>
                            <a:lnTo>
                              <a:pt x="66" y="134"/>
                            </a:lnTo>
                            <a:lnTo>
                              <a:pt x="74" y="123"/>
                            </a:lnTo>
                            <a:lnTo>
                              <a:pt x="85" y="106"/>
                            </a:lnTo>
                            <a:lnTo>
                              <a:pt x="90" y="87"/>
                            </a:lnTo>
                            <a:lnTo>
                              <a:pt x="95" y="69"/>
                            </a:lnTo>
                            <a:lnTo>
                              <a:pt x="110" y="66"/>
                            </a:lnTo>
                            <a:lnTo>
                              <a:pt x="125" y="58"/>
                            </a:lnTo>
                            <a:lnTo>
                              <a:pt x="136" y="49"/>
                            </a:lnTo>
                            <a:lnTo>
                              <a:pt x="143" y="35"/>
                            </a:lnTo>
                            <a:lnTo>
                              <a:pt x="145" y="16"/>
                            </a:lnTo>
                            <a:lnTo>
                              <a:pt x="139" y="0"/>
                            </a:lnTo>
                            <a:close/>
                          </a:path>
                        </a:pathLst>
                      </a:custGeom>
                      <a:solidFill>
                        <a:srgbClr val="FF9F7F"/>
                      </a:solidFill>
                      <a:ln w="9525">
                        <a:solidFill>
                          <a:srgbClr val="BF3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3534" name="Freeform 69">
                        <a:extLst>
                          <a:ext uri="{FF2B5EF4-FFF2-40B4-BE49-F238E27FC236}">
                            <a16:creationId xmlns:a16="http://schemas.microsoft.com/office/drawing/2014/main" id="{697C5D32-B763-4BF2-97CF-707C3236585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15" y="2750"/>
                        <a:ext cx="31" cy="14"/>
                      </a:xfrm>
                      <a:custGeom>
                        <a:avLst/>
                        <a:gdLst>
                          <a:gd name="T0" fmla="*/ 0 w 62"/>
                          <a:gd name="T1" fmla="*/ 0 h 29"/>
                          <a:gd name="T2" fmla="*/ 1 w 62"/>
                          <a:gd name="T3" fmla="*/ 0 h 29"/>
                          <a:gd name="T4" fmla="*/ 1 w 62"/>
                          <a:gd name="T5" fmla="*/ 0 h 29"/>
                          <a:gd name="T6" fmla="*/ 1 w 62"/>
                          <a:gd name="T7" fmla="*/ 0 h 29"/>
                          <a:gd name="T8" fmla="*/ 1 w 62"/>
                          <a:gd name="T9" fmla="*/ 0 h 29"/>
                          <a:gd name="T10" fmla="*/ 1 w 62"/>
                          <a:gd name="T11" fmla="*/ 0 h 29"/>
                          <a:gd name="T12" fmla="*/ 1 w 62"/>
                          <a:gd name="T13" fmla="*/ 0 h 29"/>
                          <a:gd name="T14" fmla="*/ 0 w 62"/>
                          <a:gd name="T15" fmla="*/ 0 h 2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62" h="29">
                            <a:moveTo>
                              <a:pt x="0" y="22"/>
                            </a:moveTo>
                            <a:lnTo>
                              <a:pt x="60" y="0"/>
                            </a:lnTo>
                            <a:lnTo>
                              <a:pt x="62" y="8"/>
                            </a:lnTo>
                            <a:lnTo>
                              <a:pt x="56" y="18"/>
                            </a:lnTo>
                            <a:lnTo>
                              <a:pt x="24" y="27"/>
                            </a:lnTo>
                            <a:lnTo>
                              <a:pt x="16" y="29"/>
                            </a:lnTo>
                            <a:lnTo>
                              <a:pt x="7" y="27"/>
                            </a:lnTo>
                            <a:lnTo>
                              <a:pt x="0" y="22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 w="9525">
                        <a:solidFill>
                          <a:srgbClr val="FF001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3525" name="Freeform 73">
                  <a:extLst>
                    <a:ext uri="{FF2B5EF4-FFF2-40B4-BE49-F238E27FC236}">
                      <a16:creationId xmlns:a16="http://schemas.microsoft.com/office/drawing/2014/main" id="{BD14F967-4F22-4522-9353-4E12E308F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5" y="2679"/>
                  <a:ext cx="488" cy="585"/>
                </a:xfrm>
                <a:custGeom>
                  <a:avLst/>
                  <a:gdLst>
                    <a:gd name="T0" fmla="*/ 1 w 976"/>
                    <a:gd name="T1" fmla="*/ 0 h 1169"/>
                    <a:gd name="T2" fmla="*/ 1 w 976"/>
                    <a:gd name="T3" fmla="*/ 1 h 1169"/>
                    <a:gd name="T4" fmla="*/ 1 w 976"/>
                    <a:gd name="T5" fmla="*/ 1 h 1169"/>
                    <a:gd name="T6" fmla="*/ 1 w 976"/>
                    <a:gd name="T7" fmla="*/ 1 h 1169"/>
                    <a:gd name="T8" fmla="*/ 1 w 976"/>
                    <a:gd name="T9" fmla="*/ 1 h 1169"/>
                    <a:gd name="T10" fmla="*/ 1 w 976"/>
                    <a:gd name="T11" fmla="*/ 1 h 1169"/>
                    <a:gd name="T12" fmla="*/ 0 w 976"/>
                    <a:gd name="T13" fmla="*/ 1 h 1169"/>
                    <a:gd name="T14" fmla="*/ 1 w 976"/>
                    <a:gd name="T15" fmla="*/ 0 h 11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76" h="1169">
                      <a:moveTo>
                        <a:pt x="379" y="0"/>
                      </a:moveTo>
                      <a:lnTo>
                        <a:pt x="946" y="114"/>
                      </a:lnTo>
                      <a:lnTo>
                        <a:pt x="904" y="128"/>
                      </a:lnTo>
                      <a:lnTo>
                        <a:pt x="976" y="161"/>
                      </a:lnTo>
                      <a:lnTo>
                        <a:pt x="653" y="1169"/>
                      </a:lnTo>
                      <a:lnTo>
                        <a:pt x="241" y="1122"/>
                      </a:lnTo>
                      <a:lnTo>
                        <a:pt x="0" y="99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9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6" name="Freeform 74">
                  <a:extLst>
                    <a:ext uri="{FF2B5EF4-FFF2-40B4-BE49-F238E27FC236}">
                      <a16:creationId xmlns:a16="http://schemas.microsoft.com/office/drawing/2014/main" id="{2AAFA5CB-21EA-4FB9-B4FD-F151CFE98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" y="3044"/>
                  <a:ext cx="509" cy="284"/>
                </a:xfrm>
                <a:custGeom>
                  <a:avLst/>
                  <a:gdLst>
                    <a:gd name="T0" fmla="*/ 1 w 1017"/>
                    <a:gd name="T1" fmla="*/ 0 h 570"/>
                    <a:gd name="T2" fmla="*/ 1 w 1017"/>
                    <a:gd name="T3" fmla="*/ 0 h 570"/>
                    <a:gd name="T4" fmla="*/ 1 w 1017"/>
                    <a:gd name="T5" fmla="*/ 0 h 570"/>
                    <a:gd name="T6" fmla="*/ 1 w 1017"/>
                    <a:gd name="T7" fmla="*/ 0 h 570"/>
                    <a:gd name="T8" fmla="*/ 1 w 1017"/>
                    <a:gd name="T9" fmla="*/ 0 h 570"/>
                    <a:gd name="T10" fmla="*/ 1 w 1017"/>
                    <a:gd name="T11" fmla="*/ 0 h 570"/>
                    <a:gd name="T12" fmla="*/ 1 w 1017"/>
                    <a:gd name="T13" fmla="*/ 0 h 570"/>
                    <a:gd name="T14" fmla="*/ 1 w 1017"/>
                    <a:gd name="T15" fmla="*/ 0 h 570"/>
                    <a:gd name="T16" fmla="*/ 1 w 1017"/>
                    <a:gd name="T17" fmla="*/ 0 h 570"/>
                    <a:gd name="T18" fmla="*/ 1 w 1017"/>
                    <a:gd name="T19" fmla="*/ 0 h 570"/>
                    <a:gd name="T20" fmla="*/ 1 w 1017"/>
                    <a:gd name="T21" fmla="*/ 0 h 570"/>
                    <a:gd name="T22" fmla="*/ 1 w 1017"/>
                    <a:gd name="T23" fmla="*/ 0 h 570"/>
                    <a:gd name="T24" fmla="*/ 1 w 1017"/>
                    <a:gd name="T25" fmla="*/ 0 h 570"/>
                    <a:gd name="T26" fmla="*/ 1 w 1017"/>
                    <a:gd name="T27" fmla="*/ 0 h 570"/>
                    <a:gd name="T28" fmla="*/ 1 w 1017"/>
                    <a:gd name="T29" fmla="*/ 0 h 570"/>
                    <a:gd name="T30" fmla="*/ 1 w 1017"/>
                    <a:gd name="T31" fmla="*/ 0 h 570"/>
                    <a:gd name="T32" fmla="*/ 1 w 1017"/>
                    <a:gd name="T33" fmla="*/ 0 h 570"/>
                    <a:gd name="T34" fmla="*/ 1 w 1017"/>
                    <a:gd name="T35" fmla="*/ 0 h 570"/>
                    <a:gd name="T36" fmla="*/ 1 w 1017"/>
                    <a:gd name="T37" fmla="*/ 0 h 570"/>
                    <a:gd name="T38" fmla="*/ 1 w 1017"/>
                    <a:gd name="T39" fmla="*/ 0 h 570"/>
                    <a:gd name="T40" fmla="*/ 1 w 1017"/>
                    <a:gd name="T41" fmla="*/ 0 h 570"/>
                    <a:gd name="T42" fmla="*/ 1 w 1017"/>
                    <a:gd name="T43" fmla="*/ 0 h 570"/>
                    <a:gd name="T44" fmla="*/ 1 w 1017"/>
                    <a:gd name="T45" fmla="*/ 0 h 570"/>
                    <a:gd name="T46" fmla="*/ 1 w 1017"/>
                    <a:gd name="T47" fmla="*/ 0 h 570"/>
                    <a:gd name="T48" fmla="*/ 1 w 1017"/>
                    <a:gd name="T49" fmla="*/ 0 h 570"/>
                    <a:gd name="T50" fmla="*/ 1 w 1017"/>
                    <a:gd name="T51" fmla="*/ 0 h 570"/>
                    <a:gd name="T52" fmla="*/ 1 w 1017"/>
                    <a:gd name="T53" fmla="*/ 0 h 570"/>
                    <a:gd name="T54" fmla="*/ 1 w 1017"/>
                    <a:gd name="T55" fmla="*/ 0 h 570"/>
                    <a:gd name="T56" fmla="*/ 1 w 1017"/>
                    <a:gd name="T57" fmla="*/ 0 h 570"/>
                    <a:gd name="T58" fmla="*/ 1 w 1017"/>
                    <a:gd name="T59" fmla="*/ 0 h 570"/>
                    <a:gd name="T60" fmla="*/ 1 w 1017"/>
                    <a:gd name="T61" fmla="*/ 0 h 570"/>
                    <a:gd name="T62" fmla="*/ 1 w 1017"/>
                    <a:gd name="T63" fmla="*/ 0 h 57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017" h="570">
                      <a:moveTo>
                        <a:pt x="924" y="0"/>
                      </a:moveTo>
                      <a:lnTo>
                        <a:pt x="937" y="40"/>
                      </a:lnTo>
                      <a:lnTo>
                        <a:pt x="959" y="152"/>
                      </a:lnTo>
                      <a:lnTo>
                        <a:pt x="970" y="229"/>
                      </a:lnTo>
                      <a:lnTo>
                        <a:pt x="987" y="343"/>
                      </a:lnTo>
                      <a:lnTo>
                        <a:pt x="1001" y="390"/>
                      </a:lnTo>
                      <a:lnTo>
                        <a:pt x="1012" y="437"/>
                      </a:lnTo>
                      <a:lnTo>
                        <a:pt x="1017" y="478"/>
                      </a:lnTo>
                      <a:lnTo>
                        <a:pt x="1012" y="502"/>
                      </a:lnTo>
                      <a:lnTo>
                        <a:pt x="998" y="530"/>
                      </a:lnTo>
                      <a:lnTo>
                        <a:pt x="968" y="549"/>
                      </a:lnTo>
                      <a:lnTo>
                        <a:pt x="847" y="563"/>
                      </a:lnTo>
                      <a:lnTo>
                        <a:pt x="698" y="563"/>
                      </a:lnTo>
                      <a:lnTo>
                        <a:pt x="539" y="546"/>
                      </a:lnTo>
                      <a:lnTo>
                        <a:pt x="443" y="565"/>
                      </a:lnTo>
                      <a:lnTo>
                        <a:pt x="381" y="570"/>
                      </a:lnTo>
                      <a:lnTo>
                        <a:pt x="320" y="563"/>
                      </a:lnTo>
                      <a:lnTo>
                        <a:pt x="260" y="554"/>
                      </a:lnTo>
                      <a:lnTo>
                        <a:pt x="213" y="551"/>
                      </a:lnTo>
                      <a:lnTo>
                        <a:pt x="102" y="540"/>
                      </a:lnTo>
                      <a:lnTo>
                        <a:pt x="63" y="508"/>
                      </a:lnTo>
                      <a:lnTo>
                        <a:pt x="60" y="474"/>
                      </a:lnTo>
                      <a:lnTo>
                        <a:pt x="36" y="442"/>
                      </a:lnTo>
                      <a:lnTo>
                        <a:pt x="28" y="417"/>
                      </a:lnTo>
                      <a:lnTo>
                        <a:pt x="28" y="376"/>
                      </a:lnTo>
                      <a:lnTo>
                        <a:pt x="7" y="343"/>
                      </a:lnTo>
                      <a:lnTo>
                        <a:pt x="0" y="313"/>
                      </a:lnTo>
                      <a:lnTo>
                        <a:pt x="3" y="298"/>
                      </a:lnTo>
                      <a:lnTo>
                        <a:pt x="12" y="286"/>
                      </a:lnTo>
                      <a:lnTo>
                        <a:pt x="26" y="284"/>
                      </a:lnTo>
                      <a:lnTo>
                        <a:pt x="37" y="291"/>
                      </a:lnTo>
                      <a:lnTo>
                        <a:pt x="52" y="308"/>
                      </a:lnTo>
                      <a:lnTo>
                        <a:pt x="71" y="322"/>
                      </a:lnTo>
                      <a:lnTo>
                        <a:pt x="112" y="336"/>
                      </a:lnTo>
                      <a:lnTo>
                        <a:pt x="88" y="317"/>
                      </a:lnTo>
                      <a:lnTo>
                        <a:pt x="80" y="295"/>
                      </a:lnTo>
                      <a:lnTo>
                        <a:pt x="94" y="281"/>
                      </a:lnTo>
                      <a:lnTo>
                        <a:pt x="126" y="270"/>
                      </a:lnTo>
                      <a:lnTo>
                        <a:pt x="164" y="270"/>
                      </a:lnTo>
                      <a:lnTo>
                        <a:pt x="217" y="261"/>
                      </a:lnTo>
                      <a:lnTo>
                        <a:pt x="279" y="261"/>
                      </a:lnTo>
                      <a:lnTo>
                        <a:pt x="298" y="261"/>
                      </a:lnTo>
                      <a:lnTo>
                        <a:pt x="268" y="248"/>
                      </a:lnTo>
                      <a:lnTo>
                        <a:pt x="222" y="251"/>
                      </a:lnTo>
                      <a:lnTo>
                        <a:pt x="202" y="251"/>
                      </a:lnTo>
                      <a:lnTo>
                        <a:pt x="173" y="251"/>
                      </a:lnTo>
                      <a:lnTo>
                        <a:pt x="145" y="242"/>
                      </a:lnTo>
                      <a:lnTo>
                        <a:pt x="135" y="229"/>
                      </a:lnTo>
                      <a:lnTo>
                        <a:pt x="131" y="210"/>
                      </a:lnTo>
                      <a:lnTo>
                        <a:pt x="184" y="201"/>
                      </a:lnTo>
                      <a:lnTo>
                        <a:pt x="258" y="194"/>
                      </a:lnTo>
                      <a:lnTo>
                        <a:pt x="312" y="190"/>
                      </a:lnTo>
                      <a:lnTo>
                        <a:pt x="355" y="201"/>
                      </a:lnTo>
                      <a:lnTo>
                        <a:pt x="388" y="215"/>
                      </a:lnTo>
                      <a:lnTo>
                        <a:pt x="414" y="253"/>
                      </a:lnTo>
                      <a:lnTo>
                        <a:pt x="433" y="281"/>
                      </a:lnTo>
                      <a:lnTo>
                        <a:pt x="473" y="306"/>
                      </a:lnTo>
                      <a:lnTo>
                        <a:pt x="520" y="327"/>
                      </a:lnTo>
                      <a:lnTo>
                        <a:pt x="582" y="336"/>
                      </a:lnTo>
                      <a:lnTo>
                        <a:pt x="648" y="333"/>
                      </a:lnTo>
                      <a:lnTo>
                        <a:pt x="779" y="298"/>
                      </a:lnTo>
                      <a:lnTo>
                        <a:pt x="799" y="298"/>
                      </a:lnTo>
                      <a:lnTo>
                        <a:pt x="850" y="220"/>
                      </a:lnTo>
                      <a:lnTo>
                        <a:pt x="867" y="133"/>
                      </a:lnTo>
                      <a:lnTo>
                        <a:pt x="924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solidFill>
                    <a:srgbClr val="BF3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00" name="Group 83">
                <a:extLst>
                  <a:ext uri="{FF2B5EF4-FFF2-40B4-BE49-F238E27FC236}">
                    <a16:creationId xmlns:a16="http://schemas.microsoft.com/office/drawing/2014/main" id="{9F35548A-4BCE-41B3-8126-A8520BA44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9" y="3098"/>
                <a:ext cx="560" cy="639"/>
                <a:chOff x="3409" y="3098"/>
                <a:chExt cx="560" cy="639"/>
              </a:xfrm>
            </p:grpSpPr>
            <p:sp>
              <p:nvSpPr>
                <p:cNvPr id="63516" name="Freeform 76">
                  <a:extLst>
                    <a:ext uri="{FF2B5EF4-FFF2-40B4-BE49-F238E27FC236}">
                      <a16:creationId xmlns:a16="http://schemas.microsoft.com/office/drawing/2014/main" id="{941F54C4-57F2-414A-A0F8-E42CF903C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6" y="3181"/>
                  <a:ext cx="433" cy="507"/>
                </a:xfrm>
                <a:custGeom>
                  <a:avLst/>
                  <a:gdLst>
                    <a:gd name="T0" fmla="*/ 0 w 868"/>
                    <a:gd name="T1" fmla="*/ 1 h 1014"/>
                    <a:gd name="T2" fmla="*/ 0 w 868"/>
                    <a:gd name="T3" fmla="*/ 1 h 1014"/>
                    <a:gd name="T4" fmla="*/ 0 w 868"/>
                    <a:gd name="T5" fmla="*/ 1 h 1014"/>
                    <a:gd name="T6" fmla="*/ 0 w 868"/>
                    <a:gd name="T7" fmla="*/ 1 h 1014"/>
                    <a:gd name="T8" fmla="*/ 0 w 868"/>
                    <a:gd name="T9" fmla="*/ 1 h 1014"/>
                    <a:gd name="T10" fmla="*/ 0 w 868"/>
                    <a:gd name="T11" fmla="*/ 1 h 1014"/>
                    <a:gd name="T12" fmla="*/ 0 w 868"/>
                    <a:gd name="T13" fmla="*/ 1 h 1014"/>
                    <a:gd name="T14" fmla="*/ 0 w 868"/>
                    <a:gd name="T15" fmla="*/ 1 h 1014"/>
                    <a:gd name="T16" fmla="*/ 0 w 868"/>
                    <a:gd name="T17" fmla="*/ 1 h 1014"/>
                    <a:gd name="T18" fmla="*/ 0 w 868"/>
                    <a:gd name="T19" fmla="*/ 1 h 1014"/>
                    <a:gd name="T20" fmla="*/ 0 w 868"/>
                    <a:gd name="T21" fmla="*/ 0 h 1014"/>
                    <a:gd name="T22" fmla="*/ 0 w 868"/>
                    <a:gd name="T23" fmla="*/ 1 h 1014"/>
                    <a:gd name="T24" fmla="*/ 0 w 868"/>
                    <a:gd name="T25" fmla="*/ 1 h 1014"/>
                    <a:gd name="T26" fmla="*/ 0 w 868"/>
                    <a:gd name="T27" fmla="*/ 1 h 1014"/>
                    <a:gd name="T28" fmla="*/ 0 w 868"/>
                    <a:gd name="T29" fmla="*/ 1 h 1014"/>
                    <a:gd name="T30" fmla="*/ 0 w 868"/>
                    <a:gd name="T31" fmla="*/ 1 h 1014"/>
                    <a:gd name="T32" fmla="*/ 0 w 868"/>
                    <a:gd name="T33" fmla="*/ 1 h 1014"/>
                    <a:gd name="T34" fmla="*/ 0 w 868"/>
                    <a:gd name="T35" fmla="*/ 1 h 1014"/>
                    <a:gd name="T36" fmla="*/ 0 w 868"/>
                    <a:gd name="T37" fmla="*/ 1 h 1014"/>
                    <a:gd name="T38" fmla="*/ 0 w 868"/>
                    <a:gd name="T39" fmla="*/ 1 h 1014"/>
                    <a:gd name="T40" fmla="*/ 0 w 868"/>
                    <a:gd name="T41" fmla="*/ 1 h 1014"/>
                    <a:gd name="T42" fmla="*/ 0 w 868"/>
                    <a:gd name="T43" fmla="*/ 1 h 1014"/>
                    <a:gd name="T44" fmla="*/ 0 w 868"/>
                    <a:gd name="T45" fmla="*/ 1 h 1014"/>
                    <a:gd name="T46" fmla="*/ 0 w 868"/>
                    <a:gd name="T47" fmla="*/ 1 h 1014"/>
                    <a:gd name="T48" fmla="*/ 0 w 868"/>
                    <a:gd name="T49" fmla="*/ 1 h 1014"/>
                    <a:gd name="T50" fmla="*/ 0 w 868"/>
                    <a:gd name="T51" fmla="*/ 1 h 1014"/>
                    <a:gd name="T52" fmla="*/ 0 w 868"/>
                    <a:gd name="T53" fmla="*/ 1 h 1014"/>
                    <a:gd name="T54" fmla="*/ 0 w 868"/>
                    <a:gd name="T55" fmla="*/ 1 h 1014"/>
                    <a:gd name="T56" fmla="*/ 0 w 868"/>
                    <a:gd name="T57" fmla="*/ 1 h 1014"/>
                    <a:gd name="T58" fmla="*/ 0 w 868"/>
                    <a:gd name="T59" fmla="*/ 1 h 1014"/>
                    <a:gd name="T60" fmla="*/ 0 w 868"/>
                    <a:gd name="T61" fmla="*/ 1 h 1014"/>
                    <a:gd name="T62" fmla="*/ 0 w 868"/>
                    <a:gd name="T63" fmla="*/ 1 h 1014"/>
                    <a:gd name="T64" fmla="*/ 0 w 868"/>
                    <a:gd name="T65" fmla="*/ 1 h 10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68" h="1014">
                      <a:moveTo>
                        <a:pt x="0" y="749"/>
                      </a:moveTo>
                      <a:lnTo>
                        <a:pt x="19" y="697"/>
                      </a:lnTo>
                      <a:lnTo>
                        <a:pt x="0" y="574"/>
                      </a:lnTo>
                      <a:lnTo>
                        <a:pt x="0" y="492"/>
                      </a:lnTo>
                      <a:lnTo>
                        <a:pt x="14" y="359"/>
                      </a:lnTo>
                      <a:lnTo>
                        <a:pt x="48" y="265"/>
                      </a:lnTo>
                      <a:lnTo>
                        <a:pt x="85" y="189"/>
                      </a:lnTo>
                      <a:lnTo>
                        <a:pt x="138" y="113"/>
                      </a:lnTo>
                      <a:lnTo>
                        <a:pt x="223" y="57"/>
                      </a:lnTo>
                      <a:lnTo>
                        <a:pt x="322" y="14"/>
                      </a:lnTo>
                      <a:lnTo>
                        <a:pt x="450" y="0"/>
                      </a:lnTo>
                      <a:lnTo>
                        <a:pt x="603" y="38"/>
                      </a:lnTo>
                      <a:lnTo>
                        <a:pt x="745" y="118"/>
                      </a:lnTo>
                      <a:lnTo>
                        <a:pt x="821" y="194"/>
                      </a:lnTo>
                      <a:lnTo>
                        <a:pt x="868" y="288"/>
                      </a:lnTo>
                      <a:lnTo>
                        <a:pt x="863" y="393"/>
                      </a:lnTo>
                      <a:lnTo>
                        <a:pt x="844" y="492"/>
                      </a:lnTo>
                      <a:lnTo>
                        <a:pt x="788" y="606"/>
                      </a:lnTo>
                      <a:lnTo>
                        <a:pt x="783" y="683"/>
                      </a:lnTo>
                      <a:lnTo>
                        <a:pt x="776" y="716"/>
                      </a:lnTo>
                      <a:lnTo>
                        <a:pt x="769" y="749"/>
                      </a:lnTo>
                      <a:lnTo>
                        <a:pt x="698" y="853"/>
                      </a:lnTo>
                      <a:lnTo>
                        <a:pt x="660" y="896"/>
                      </a:lnTo>
                      <a:lnTo>
                        <a:pt x="627" y="942"/>
                      </a:lnTo>
                      <a:lnTo>
                        <a:pt x="611" y="961"/>
                      </a:lnTo>
                      <a:lnTo>
                        <a:pt x="597" y="972"/>
                      </a:lnTo>
                      <a:lnTo>
                        <a:pt x="582" y="978"/>
                      </a:lnTo>
                      <a:lnTo>
                        <a:pt x="562" y="978"/>
                      </a:lnTo>
                      <a:lnTo>
                        <a:pt x="529" y="969"/>
                      </a:lnTo>
                      <a:lnTo>
                        <a:pt x="508" y="965"/>
                      </a:lnTo>
                      <a:lnTo>
                        <a:pt x="488" y="967"/>
                      </a:lnTo>
                      <a:lnTo>
                        <a:pt x="428" y="1014"/>
                      </a:lnTo>
                      <a:lnTo>
                        <a:pt x="0" y="749"/>
                      </a:lnTo>
                      <a:close/>
                    </a:path>
                  </a:pathLst>
                </a:custGeom>
                <a:solidFill>
                  <a:srgbClr val="FFB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7" name="Oval 77">
                  <a:extLst>
                    <a:ext uri="{FF2B5EF4-FFF2-40B4-BE49-F238E27FC236}">
                      <a16:creationId xmlns:a16="http://schemas.microsoft.com/office/drawing/2014/main" id="{96B0A41B-3057-4857-8EF7-D4E83D2FF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" y="3578"/>
                  <a:ext cx="55" cy="65"/>
                </a:xfrm>
                <a:prstGeom prst="ellips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rgbClr val="3333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588"/>
                    </a:spcAft>
                    <a:buSzPct val="80000"/>
                    <a:buNone/>
                  </a:pPr>
                  <a:endParaRPr lang="zh-CN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518" name="Freeform 78">
                  <a:extLst>
                    <a:ext uri="{FF2B5EF4-FFF2-40B4-BE49-F238E27FC236}">
                      <a16:creationId xmlns:a16="http://schemas.microsoft.com/office/drawing/2014/main" id="{A66F7A8B-0E3A-4D6E-9928-7A04175A7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3" y="3511"/>
                  <a:ext cx="51" cy="98"/>
                </a:xfrm>
                <a:custGeom>
                  <a:avLst/>
                  <a:gdLst>
                    <a:gd name="T0" fmla="*/ 0 w 103"/>
                    <a:gd name="T1" fmla="*/ 0 h 196"/>
                    <a:gd name="T2" fmla="*/ 0 w 103"/>
                    <a:gd name="T3" fmla="*/ 1 h 196"/>
                    <a:gd name="T4" fmla="*/ 0 w 103"/>
                    <a:gd name="T5" fmla="*/ 1 h 196"/>
                    <a:gd name="T6" fmla="*/ 0 w 103"/>
                    <a:gd name="T7" fmla="*/ 1 h 196"/>
                    <a:gd name="T8" fmla="*/ 0 w 103"/>
                    <a:gd name="T9" fmla="*/ 1 h 196"/>
                    <a:gd name="T10" fmla="*/ 0 w 103"/>
                    <a:gd name="T11" fmla="*/ 1 h 196"/>
                    <a:gd name="T12" fmla="*/ 0 w 103"/>
                    <a:gd name="T13" fmla="*/ 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03" h="196">
                      <a:moveTo>
                        <a:pt x="6" y="0"/>
                      </a:moveTo>
                      <a:lnTo>
                        <a:pt x="0" y="30"/>
                      </a:lnTo>
                      <a:lnTo>
                        <a:pt x="0" y="61"/>
                      </a:lnTo>
                      <a:lnTo>
                        <a:pt x="19" y="128"/>
                      </a:lnTo>
                      <a:lnTo>
                        <a:pt x="46" y="186"/>
                      </a:lnTo>
                      <a:lnTo>
                        <a:pt x="79" y="196"/>
                      </a:lnTo>
                      <a:lnTo>
                        <a:pt x="103" y="186"/>
                      </a:lnTo>
                    </a:path>
                  </a:pathLst>
                </a:custGeom>
                <a:noFill/>
                <a:ln w="9525">
                  <a:solidFill>
                    <a:srgbClr val="FF7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9" name="Freeform 79">
                  <a:extLst>
                    <a:ext uri="{FF2B5EF4-FFF2-40B4-BE49-F238E27FC236}">
                      <a16:creationId xmlns:a16="http://schemas.microsoft.com/office/drawing/2014/main" id="{D6364E48-E14D-4BB1-9611-52A0D0121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3" y="3526"/>
                  <a:ext cx="280" cy="211"/>
                </a:xfrm>
                <a:custGeom>
                  <a:avLst/>
                  <a:gdLst>
                    <a:gd name="T0" fmla="*/ 1 w 558"/>
                    <a:gd name="T1" fmla="*/ 0 h 421"/>
                    <a:gd name="T2" fmla="*/ 1 w 558"/>
                    <a:gd name="T3" fmla="*/ 1 h 421"/>
                    <a:gd name="T4" fmla="*/ 1 w 558"/>
                    <a:gd name="T5" fmla="*/ 1 h 421"/>
                    <a:gd name="T6" fmla="*/ 1 w 558"/>
                    <a:gd name="T7" fmla="*/ 1 h 421"/>
                    <a:gd name="T8" fmla="*/ 1 w 558"/>
                    <a:gd name="T9" fmla="*/ 1 h 421"/>
                    <a:gd name="T10" fmla="*/ 1 w 558"/>
                    <a:gd name="T11" fmla="*/ 1 h 421"/>
                    <a:gd name="T12" fmla="*/ 1 w 558"/>
                    <a:gd name="T13" fmla="*/ 1 h 421"/>
                    <a:gd name="T14" fmla="*/ 1 w 558"/>
                    <a:gd name="T15" fmla="*/ 1 h 421"/>
                    <a:gd name="T16" fmla="*/ 1 w 558"/>
                    <a:gd name="T17" fmla="*/ 1 h 421"/>
                    <a:gd name="T18" fmla="*/ 0 w 558"/>
                    <a:gd name="T19" fmla="*/ 1 h 421"/>
                    <a:gd name="T20" fmla="*/ 1 w 558"/>
                    <a:gd name="T21" fmla="*/ 0 h 42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8" h="421">
                      <a:moveTo>
                        <a:pt x="94" y="0"/>
                      </a:moveTo>
                      <a:lnTo>
                        <a:pt x="342" y="113"/>
                      </a:lnTo>
                      <a:lnTo>
                        <a:pt x="430" y="167"/>
                      </a:lnTo>
                      <a:lnTo>
                        <a:pt x="479" y="205"/>
                      </a:lnTo>
                      <a:lnTo>
                        <a:pt x="511" y="237"/>
                      </a:lnTo>
                      <a:lnTo>
                        <a:pt x="531" y="265"/>
                      </a:lnTo>
                      <a:lnTo>
                        <a:pt x="549" y="295"/>
                      </a:lnTo>
                      <a:lnTo>
                        <a:pt x="558" y="322"/>
                      </a:lnTo>
                      <a:lnTo>
                        <a:pt x="487" y="421"/>
                      </a:lnTo>
                      <a:lnTo>
                        <a:pt x="0" y="6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0" name="Group 82">
                  <a:extLst>
                    <a:ext uri="{FF2B5EF4-FFF2-40B4-BE49-F238E27FC236}">
                      <a16:creationId xmlns:a16="http://schemas.microsoft.com/office/drawing/2014/main" id="{88589007-5FFA-406A-8413-7CD442BBA4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9" y="3098"/>
                  <a:ext cx="560" cy="469"/>
                  <a:chOff x="3409" y="3098"/>
                  <a:chExt cx="560" cy="469"/>
                </a:xfrm>
              </p:grpSpPr>
              <p:sp>
                <p:nvSpPr>
                  <p:cNvPr id="63521" name="Freeform 80">
                    <a:extLst>
                      <a:ext uri="{FF2B5EF4-FFF2-40B4-BE49-F238E27FC236}">
                        <a16:creationId xmlns:a16="http://schemas.microsoft.com/office/drawing/2014/main" id="{C570B47A-5290-4659-9D8D-57E78B01B3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9" y="3098"/>
                    <a:ext cx="560" cy="469"/>
                  </a:xfrm>
                  <a:custGeom>
                    <a:avLst/>
                    <a:gdLst>
                      <a:gd name="T0" fmla="*/ 1 w 1118"/>
                      <a:gd name="T1" fmla="*/ 1 h 937"/>
                      <a:gd name="T2" fmla="*/ 1 w 1118"/>
                      <a:gd name="T3" fmla="*/ 0 h 937"/>
                      <a:gd name="T4" fmla="*/ 1 w 1118"/>
                      <a:gd name="T5" fmla="*/ 1 h 937"/>
                      <a:gd name="T6" fmla="*/ 1 w 1118"/>
                      <a:gd name="T7" fmla="*/ 1 h 937"/>
                      <a:gd name="T8" fmla="*/ 1 w 1118"/>
                      <a:gd name="T9" fmla="*/ 1 h 937"/>
                      <a:gd name="T10" fmla="*/ 1 w 1118"/>
                      <a:gd name="T11" fmla="*/ 1 h 937"/>
                      <a:gd name="T12" fmla="*/ 1 w 1118"/>
                      <a:gd name="T13" fmla="*/ 1 h 937"/>
                      <a:gd name="T14" fmla="*/ 1 w 1118"/>
                      <a:gd name="T15" fmla="*/ 1 h 937"/>
                      <a:gd name="T16" fmla="*/ 1 w 1118"/>
                      <a:gd name="T17" fmla="*/ 1 h 937"/>
                      <a:gd name="T18" fmla="*/ 1 w 1118"/>
                      <a:gd name="T19" fmla="*/ 1 h 937"/>
                      <a:gd name="T20" fmla="*/ 1 w 1118"/>
                      <a:gd name="T21" fmla="*/ 1 h 937"/>
                      <a:gd name="T22" fmla="*/ 1 w 1118"/>
                      <a:gd name="T23" fmla="*/ 1 h 937"/>
                      <a:gd name="T24" fmla="*/ 1 w 1118"/>
                      <a:gd name="T25" fmla="*/ 1 h 937"/>
                      <a:gd name="T26" fmla="*/ 1 w 1118"/>
                      <a:gd name="T27" fmla="*/ 1 h 937"/>
                      <a:gd name="T28" fmla="*/ 1 w 1118"/>
                      <a:gd name="T29" fmla="*/ 1 h 937"/>
                      <a:gd name="T30" fmla="*/ 1 w 1118"/>
                      <a:gd name="T31" fmla="*/ 1 h 937"/>
                      <a:gd name="T32" fmla="*/ 1 w 1118"/>
                      <a:gd name="T33" fmla="*/ 1 h 937"/>
                      <a:gd name="T34" fmla="*/ 1 w 1118"/>
                      <a:gd name="T35" fmla="*/ 1 h 937"/>
                      <a:gd name="T36" fmla="*/ 1 w 1118"/>
                      <a:gd name="T37" fmla="*/ 1 h 937"/>
                      <a:gd name="T38" fmla="*/ 1 w 1118"/>
                      <a:gd name="T39" fmla="*/ 1 h 937"/>
                      <a:gd name="T40" fmla="*/ 1 w 1118"/>
                      <a:gd name="T41" fmla="*/ 1 h 937"/>
                      <a:gd name="T42" fmla="*/ 1 w 1118"/>
                      <a:gd name="T43" fmla="*/ 1 h 937"/>
                      <a:gd name="T44" fmla="*/ 1 w 1118"/>
                      <a:gd name="T45" fmla="*/ 1 h 937"/>
                      <a:gd name="T46" fmla="*/ 1 w 1118"/>
                      <a:gd name="T47" fmla="*/ 1 h 937"/>
                      <a:gd name="T48" fmla="*/ 1 w 1118"/>
                      <a:gd name="T49" fmla="*/ 1 h 937"/>
                      <a:gd name="T50" fmla="*/ 1 w 1118"/>
                      <a:gd name="T51" fmla="*/ 1 h 937"/>
                      <a:gd name="T52" fmla="*/ 1 w 1118"/>
                      <a:gd name="T53" fmla="*/ 1 h 937"/>
                      <a:gd name="T54" fmla="*/ 1 w 1118"/>
                      <a:gd name="T55" fmla="*/ 1 h 937"/>
                      <a:gd name="T56" fmla="*/ 1 w 1118"/>
                      <a:gd name="T57" fmla="*/ 1 h 937"/>
                      <a:gd name="T58" fmla="*/ 1 w 1118"/>
                      <a:gd name="T59" fmla="*/ 1 h 937"/>
                      <a:gd name="T60" fmla="*/ 1 w 1118"/>
                      <a:gd name="T61" fmla="*/ 1 h 937"/>
                      <a:gd name="T62" fmla="*/ 1 w 1118"/>
                      <a:gd name="T63" fmla="*/ 1 h 937"/>
                      <a:gd name="T64" fmla="*/ 1 w 1118"/>
                      <a:gd name="T65" fmla="*/ 1 h 937"/>
                      <a:gd name="T66" fmla="*/ 1 w 1118"/>
                      <a:gd name="T67" fmla="*/ 1 h 937"/>
                      <a:gd name="T68" fmla="*/ 1 w 1118"/>
                      <a:gd name="T69" fmla="*/ 1 h 937"/>
                      <a:gd name="T70" fmla="*/ 1 w 1118"/>
                      <a:gd name="T71" fmla="*/ 1 h 937"/>
                      <a:gd name="T72" fmla="*/ 0 w 1118"/>
                      <a:gd name="T73" fmla="*/ 1 h 937"/>
                      <a:gd name="T74" fmla="*/ 1 w 1118"/>
                      <a:gd name="T75" fmla="*/ 1 h 937"/>
                      <a:gd name="T76" fmla="*/ 1 w 1118"/>
                      <a:gd name="T77" fmla="*/ 1 h 937"/>
                      <a:gd name="T78" fmla="*/ 1 w 1118"/>
                      <a:gd name="T79" fmla="*/ 1 h 937"/>
                      <a:gd name="T80" fmla="*/ 1 w 1118"/>
                      <a:gd name="T81" fmla="*/ 1 h 937"/>
                      <a:gd name="T82" fmla="*/ 1 w 1118"/>
                      <a:gd name="T83" fmla="*/ 1 h 937"/>
                      <a:gd name="T84" fmla="*/ 1 w 1118"/>
                      <a:gd name="T85" fmla="*/ 1 h 937"/>
                      <a:gd name="T86" fmla="*/ 1 w 1118"/>
                      <a:gd name="T87" fmla="*/ 1 h 937"/>
                      <a:gd name="T88" fmla="*/ 1 w 1118"/>
                      <a:gd name="T89" fmla="*/ 1 h 937"/>
                      <a:gd name="T90" fmla="*/ 1 w 1118"/>
                      <a:gd name="T91" fmla="*/ 1 h 937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0" t="0" r="r" b="b"/>
                    <a:pathLst>
                      <a:path w="1118" h="937">
                        <a:moveTo>
                          <a:pt x="522" y="30"/>
                        </a:moveTo>
                        <a:lnTo>
                          <a:pt x="569" y="0"/>
                        </a:lnTo>
                        <a:lnTo>
                          <a:pt x="666" y="46"/>
                        </a:lnTo>
                        <a:lnTo>
                          <a:pt x="796" y="115"/>
                        </a:lnTo>
                        <a:lnTo>
                          <a:pt x="1058" y="410"/>
                        </a:lnTo>
                        <a:lnTo>
                          <a:pt x="1099" y="459"/>
                        </a:lnTo>
                        <a:lnTo>
                          <a:pt x="1112" y="508"/>
                        </a:lnTo>
                        <a:lnTo>
                          <a:pt x="1118" y="559"/>
                        </a:lnTo>
                        <a:lnTo>
                          <a:pt x="1114" y="601"/>
                        </a:lnTo>
                        <a:lnTo>
                          <a:pt x="1103" y="641"/>
                        </a:lnTo>
                        <a:lnTo>
                          <a:pt x="1084" y="677"/>
                        </a:lnTo>
                        <a:lnTo>
                          <a:pt x="1057" y="704"/>
                        </a:lnTo>
                        <a:lnTo>
                          <a:pt x="924" y="783"/>
                        </a:lnTo>
                        <a:lnTo>
                          <a:pt x="890" y="797"/>
                        </a:lnTo>
                        <a:lnTo>
                          <a:pt x="856" y="798"/>
                        </a:lnTo>
                        <a:lnTo>
                          <a:pt x="800" y="836"/>
                        </a:lnTo>
                        <a:lnTo>
                          <a:pt x="713" y="839"/>
                        </a:lnTo>
                        <a:lnTo>
                          <a:pt x="684" y="847"/>
                        </a:lnTo>
                        <a:lnTo>
                          <a:pt x="669" y="814"/>
                        </a:lnTo>
                        <a:lnTo>
                          <a:pt x="639" y="809"/>
                        </a:lnTo>
                        <a:lnTo>
                          <a:pt x="610" y="816"/>
                        </a:lnTo>
                        <a:lnTo>
                          <a:pt x="596" y="836"/>
                        </a:lnTo>
                        <a:lnTo>
                          <a:pt x="588" y="857"/>
                        </a:lnTo>
                        <a:lnTo>
                          <a:pt x="591" y="871"/>
                        </a:lnTo>
                        <a:lnTo>
                          <a:pt x="549" y="884"/>
                        </a:lnTo>
                        <a:lnTo>
                          <a:pt x="498" y="910"/>
                        </a:lnTo>
                        <a:lnTo>
                          <a:pt x="432" y="914"/>
                        </a:lnTo>
                        <a:lnTo>
                          <a:pt x="358" y="928"/>
                        </a:lnTo>
                        <a:lnTo>
                          <a:pt x="273" y="937"/>
                        </a:lnTo>
                        <a:lnTo>
                          <a:pt x="159" y="910"/>
                        </a:lnTo>
                        <a:lnTo>
                          <a:pt x="69" y="871"/>
                        </a:lnTo>
                        <a:lnTo>
                          <a:pt x="55" y="839"/>
                        </a:lnTo>
                        <a:lnTo>
                          <a:pt x="39" y="811"/>
                        </a:lnTo>
                        <a:lnTo>
                          <a:pt x="30" y="754"/>
                        </a:lnTo>
                        <a:lnTo>
                          <a:pt x="9" y="653"/>
                        </a:lnTo>
                        <a:lnTo>
                          <a:pt x="4" y="603"/>
                        </a:lnTo>
                        <a:lnTo>
                          <a:pt x="0" y="555"/>
                        </a:lnTo>
                        <a:lnTo>
                          <a:pt x="6" y="514"/>
                        </a:lnTo>
                        <a:lnTo>
                          <a:pt x="30" y="464"/>
                        </a:lnTo>
                        <a:lnTo>
                          <a:pt x="55" y="402"/>
                        </a:lnTo>
                        <a:lnTo>
                          <a:pt x="104" y="319"/>
                        </a:lnTo>
                        <a:lnTo>
                          <a:pt x="197" y="197"/>
                        </a:lnTo>
                        <a:lnTo>
                          <a:pt x="276" y="129"/>
                        </a:lnTo>
                        <a:lnTo>
                          <a:pt x="393" y="62"/>
                        </a:lnTo>
                        <a:lnTo>
                          <a:pt x="467" y="46"/>
                        </a:lnTo>
                        <a:lnTo>
                          <a:pt x="522" y="30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2" name="Freeform 81">
                    <a:extLst>
                      <a:ext uri="{FF2B5EF4-FFF2-40B4-BE49-F238E27FC236}">
                        <a16:creationId xmlns:a16="http://schemas.microsoft.com/office/drawing/2014/main" id="{C275BA4D-9552-4E7F-850F-B051B60F44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67"/>
                    <a:ext cx="81" cy="85"/>
                  </a:xfrm>
                  <a:custGeom>
                    <a:avLst/>
                    <a:gdLst>
                      <a:gd name="T0" fmla="*/ 0 w 163"/>
                      <a:gd name="T1" fmla="*/ 0 h 171"/>
                      <a:gd name="T2" fmla="*/ 0 w 163"/>
                      <a:gd name="T3" fmla="*/ 0 h 171"/>
                      <a:gd name="T4" fmla="*/ 0 w 163"/>
                      <a:gd name="T5" fmla="*/ 0 h 171"/>
                      <a:gd name="T6" fmla="*/ 0 w 163"/>
                      <a:gd name="T7" fmla="*/ 0 h 171"/>
                      <a:gd name="T8" fmla="*/ 0 w 163"/>
                      <a:gd name="T9" fmla="*/ 0 h 171"/>
                      <a:gd name="T10" fmla="*/ 0 w 163"/>
                      <a:gd name="T11" fmla="*/ 0 h 171"/>
                      <a:gd name="T12" fmla="*/ 0 w 163"/>
                      <a:gd name="T13" fmla="*/ 0 h 171"/>
                      <a:gd name="T14" fmla="*/ 0 w 163"/>
                      <a:gd name="T15" fmla="*/ 0 h 171"/>
                      <a:gd name="T16" fmla="*/ 0 w 163"/>
                      <a:gd name="T17" fmla="*/ 0 h 171"/>
                      <a:gd name="T18" fmla="*/ 0 w 163"/>
                      <a:gd name="T19" fmla="*/ 0 h 171"/>
                      <a:gd name="T20" fmla="*/ 0 w 163"/>
                      <a:gd name="T21" fmla="*/ 0 h 171"/>
                      <a:gd name="T22" fmla="*/ 0 w 163"/>
                      <a:gd name="T23" fmla="*/ 0 h 171"/>
                      <a:gd name="T24" fmla="*/ 0 w 163"/>
                      <a:gd name="T25" fmla="*/ 0 h 171"/>
                      <a:gd name="T26" fmla="*/ 0 w 163"/>
                      <a:gd name="T27" fmla="*/ 0 h 171"/>
                      <a:gd name="T28" fmla="*/ 0 w 163"/>
                      <a:gd name="T29" fmla="*/ 0 h 171"/>
                      <a:gd name="T30" fmla="*/ 0 w 163"/>
                      <a:gd name="T31" fmla="*/ 0 h 171"/>
                      <a:gd name="T32" fmla="*/ 0 w 163"/>
                      <a:gd name="T33" fmla="*/ 0 h 171"/>
                      <a:gd name="T34" fmla="*/ 0 w 163"/>
                      <a:gd name="T35" fmla="*/ 0 h 171"/>
                      <a:gd name="T36" fmla="*/ 0 w 163"/>
                      <a:gd name="T37" fmla="*/ 0 h 171"/>
                      <a:gd name="T38" fmla="*/ 0 w 163"/>
                      <a:gd name="T39" fmla="*/ 0 h 171"/>
                      <a:gd name="T40" fmla="*/ 0 w 163"/>
                      <a:gd name="T41" fmla="*/ 0 h 171"/>
                      <a:gd name="T42" fmla="*/ 0 w 163"/>
                      <a:gd name="T43" fmla="*/ 0 h 171"/>
                      <a:gd name="T44" fmla="*/ 0 w 163"/>
                      <a:gd name="T45" fmla="*/ 0 h 171"/>
                      <a:gd name="T46" fmla="*/ 0 w 163"/>
                      <a:gd name="T47" fmla="*/ 0 h 171"/>
                      <a:gd name="T48" fmla="*/ 0 w 163"/>
                      <a:gd name="T49" fmla="*/ 0 h 171"/>
                      <a:gd name="T50" fmla="*/ 0 w 163"/>
                      <a:gd name="T51" fmla="*/ 0 h 171"/>
                      <a:gd name="T52" fmla="*/ 0 w 163"/>
                      <a:gd name="T53" fmla="*/ 0 h 171"/>
                      <a:gd name="T54" fmla="*/ 0 w 163"/>
                      <a:gd name="T55" fmla="*/ 0 h 171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163" h="171">
                        <a:moveTo>
                          <a:pt x="30" y="21"/>
                        </a:moveTo>
                        <a:lnTo>
                          <a:pt x="128" y="21"/>
                        </a:lnTo>
                        <a:lnTo>
                          <a:pt x="117" y="2"/>
                        </a:lnTo>
                        <a:lnTo>
                          <a:pt x="136" y="0"/>
                        </a:lnTo>
                        <a:lnTo>
                          <a:pt x="163" y="24"/>
                        </a:lnTo>
                        <a:lnTo>
                          <a:pt x="163" y="43"/>
                        </a:lnTo>
                        <a:lnTo>
                          <a:pt x="145" y="45"/>
                        </a:lnTo>
                        <a:lnTo>
                          <a:pt x="141" y="71"/>
                        </a:lnTo>
                        <a:lnTo>
                          <a:pt x="134" y="98"/>
                        </a:lnTo>
                        <a:lnTo>
                          <a:pt x="125" y="122"/>
                        </a:lnTo>
                        <a:lnTo>
                          <a:pt x="117" y="136"/>
                        </a:lnTo>
                        <a:lnTo>
                          <a:pt x="109" y="146"/>
                        </a:lnTo>
                        <a:lnTo>
                          <a:pt x="96" y="155"/>
                        </a:lnTo>
                        <a:lnTo>
                          <a:pt x="82" y="163"/>
                        </a:lnTo>
                        <a:lnTo>
                          <a:pt x="68" y="168"/>
                        </a:lnTo>
                        <a:lnTo>
                          <a:pt x="52" y="169"/>
                        </a:lnTo>
                        <a:lnTo>
                          <a:pt x="41" y="171"/>
                        </a:lnTo>
                        <a:lnTo>
                          <a:pt x="54" y="154"/>
                        </a:lnTo>
                        <a:lnTo>
                          <a:pt x="68" y="150"/>
                        </a:lnTo>
                        <a:lnTo>
                          <a:pt x="85" y="143"/>
                        </a:lnTo>
                        <a:lnTo>
                          <a:pt x="100" y="133"/>
                        </a:lnTo>
                        <a:lnTo>
                          <a:pt x="107" y="122"/>
                        </a:lnTo>
                        <a:lnTo>
                          <a:pt x="114" y="109"/>
                        </a:lnTo>
                        <a:lnTo>
                          <a:pt x="120" y="89"/>
                        </a:lnTo>
                        <a:lnTo>
                          <a:pt x="125" y="67"/>
                        </a:lnTo>
                        <a:lnTo>
                          <a:pt x="128" y="45"/>
                        </a:lnTo>
                        <a:lnTo>
                          <a:pt x="0" y="57"/>
                        </a:lnTo>
                        <a:lnTo>
                          <a:pt x="30" y="21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3501" name="Group 88">
                <a:extLst>
                  <a:ext uri="{FF2B5EF4-FFF2-40B4-BE49-F238E27FC236}">
                    <a16:creationId xmlns:a16="http://schemas.microsoft.com/office/drawing/2014/main" id="{2D5F01AA-8D56-4097-A591-D4B94E1854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205"/>
                <a:ext cx="545" cy="626"/>
                <a:chOff x="4032" y="3205"/>
                <a:chExt cx="545" cy="626"/>
              </a:xfrm>
            </p:grpSpPr>
            <p:grpSp>
              <p:nvGrpSpPr>
                <p:cNvPr id="63512" name="Group 86">
                  <a:extLst>
                    <a:ext uri="{FF2B5EF4-FFF2-40B4-BE49-F238E27FC236}">
                      <a16:creationId xmlns:a16="http://schemas.microsoft.com/office/drawing/2014/main" id="{D5038A97-4267-4741-A210-869E5434CD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3205"/>
                  <a:ext cx="518" cy="626"/>
                  <a:chOff x="4032" y="3205"/>
                  <a:chExt cx="518" cy="626"/>
                </a:xfrm>
              </p:grpSpPr>
              <p:sp>
                <p:nvSpPr>
                  <p:cNvPr id="63514" name="Freeform 84">
                    <a:extLst>
                      <a:ext uri="{FF2B5EF4-FFF2-40B4-BE49-F238E27FC236}">
                        <a16:creationId xmlns:a16="http://schemas.microsoft.com/office/drawing/2014/main" id="{413FAF35-682E-479D-A77A-1348EC6742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70" y="3234"/>
                    <a:ext cx="480" cy="597"/>
                  </a:xfrm>
                  <a:custGeom>
                    <a:avLst/>
                    <a:gdLst>
                      <a:gd name="T0" fmla="*/ 0 w 961"/>
                      <a:gd name="T1" fmla="*/ 0 h 1195"/>
                      <a:gd name="T2" fmla="*/ 0 w 961"/>
                      <a:gd name="T3" fmla="*/ 0 h 1195"/>
                      <a:gd name="T4" fmla="*/ 0 w 961"/>
                      <a:gd name="T5" fmla="*/ 0 h 1195"/>
                      <a:gd name="T6" fmla="*/ 0 w 961"/>
                      <a:gd name="T7" fmla="*/ 0 h 1195"/>
                      <a:gd name="T8" fmla="*/ 0 w 961"/>
                      <a:gd name="T9" fmla="*/ 0 h 1195"/>
                      <a:gd name="T10" fmla="*/ 0 w 961"/>
                      <a:gd name="T11" fmla="*/ 0 h 1195"/>
                      <a:gd name="T12" fmla="*/ 0 w 961"/>
                      <a:gd name="T13" fmla="*/ 0 h 1195"/>
                      <a:gd name="T14" fmla="*/ 0 w 961"/>
                      <a:gd name="T15" fmla="*/ 0 h 1195"/>
                      <a:gd name="T16" fmla="*/ 0 w 961"/>
                      <a:gd name="T17" fmla="*/ 0 h 1195"/>
                      <a:gd name="T18" fmla="*/ 0 w 961"/>
                      <a:gd name="T19" fmla="*/ 0 h 1195"/>
                      <a:gd name="T20" fmla="*/ 0 w 961"/>
                      <a:gd name="T21" fmla="*/ 0 h 1195"/>
                      <a:gd name="T22" fmla="*/ 0 w 961"/>
                      <a:gd name="T23" fmla="*/ 0 h 1195"/>
                      <a:gd name="T24" fmla="*/ 0 w 961"/>
                      <a:gd name="T25" fmla="*/ 0 h 1195"/>
                      <a:gd name="T26" fmla="*/ 0 w 961"/>
                      <a:gd name="T27" fmla="*/ 0 h 1195"/>
                      <a:gd name="T28" fmla="*/ 0 w 961"/>
                      <a:gd name="T29" fmla="*/ 0 h 1195"/>
                      <a:gd name="T30" fmla="*/ 0 w 961"/>
                      <a:gd name="T31" fmla="*/ 0 h 1195"/>
                      <a:gd name="T32" fmla="*/ 0 w 961"/>
                      <a:gd name="T33" fmla="*/ 0 h 1195"/>
                      <a:gd name="T34" fmla="*/ 0 w 961"/>
                      <a:gd name="T35" fmla="*/ 0 h 1195"/>
                      <a:gd name="T36" fmla="*/ 0 w 961"/>
                      <a:gd name="T37" fmla="*/ 0 h 1195"/>
                      <a:gd name="T38" fmla="*/ 0 w 961"/>
                      <a:gd name="T39" fmla="*/ 0 h 1195"/>
                      <a:gd name="T40" fmla="*/ 0 w 961"/>
                      <a:gd name="T41" fmla="*/ 0 h 1195"/>
                      <a:gd name="T42" fmla="*/ 0 w 961"/>
                      <a:gd name="T43" fmla="*/ 0 h 1195"/>
                      <a:gd name="T44" fmla="*/ 0 w 961"/>
                      <a:gd name="T45" fmla="*/ 0 h 1195"/>
                      <a:gd name="T46" fmla="*/ 0 w 961"/>
                      <a:gd name="T47" fmla="*/ 0 h 1195"/>
                      <a:gd name="T48" fmla="*/ 0 w 961"/>
                      <a:gd name="T49" fmla="*/ 0 h 1195"/>
                      <a:gd name="T50" fmla="*/ 0 w 961"/>
                      <a:gd name="T51" fmla="*/ 0 h 1195"/>
                      <a:gd name="T52" fmla="*/ 0 w 961"/>
                      <a:gd name="T53" fmla="*/ 0 h 1195"/>
                      <a:gd name="T54" fmla="*/ 0 w 961"/>
                      <a:gd name="T55" fmla="*/ 0 h 1195"/>
                      <a:gd name="T56" fmla="*/ 0 w 961"/>
                      <a:gd name="T57" fmla="*/ 0 h 1195"/>
                      <a:gd name="T58" fmla="*/ 0 w 961"/>
                      <a:gd name="T59" fmla="*/ 0 h 1195"/>
                      <a:gd name="T60" fmla="*/ 0 w 961"/>
                      <a:gd name="T61" fmla="*/ 0 h 1195"/>
                      <a:gd name="T62" fmla="*/ 0 w 961"/>
                      <a:gd name="T63" fmla="*/ 0 h 1195"/>
                      <a:gd name="T64" fmla="*/ 0 w 961"/>
                      <a:gd name="T65" fmla="*/ 0 h 1195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961" h="1195">
                        <a:moveTo>
                          <a:pt x="828" y="171"/>
                        </a:moveTo>
                        <a:lnTo>
                          <a:pt x="895" y="341"/>
                        </a:lnTo>
                        <a:lnTo>
                          <a:pt x="899" y="398"/>
                        </a:lnTo>
                        <a:lnTo>
                          <a:pt x="885" y="456"/>
                        </a:lnTo>
                        <a:lnTo>
                          <a:pt x="895" y="542"/>
                        </a:lnTo>
                        <a:lnTo>
                          <a:pt x="961" y="674"/>
                        </a:lnTo>
                        <a:lnTo>
                          <a:pt x="914" y="736"/>
                        </a:lnTo>
                        <a:lnTo>
                          <a:pt x="933" y="769"/>
                        </a:lnTo>
                        <a:lnTo>
                          <a:pt x="918" y="845"/>
                        </a:lnTo>
                        <a:lnTo>
                          <a:pt x="904" y="906"/>
                        </a:lnTo>
                        <a:lnTo>
                          <a:pt x="899" y="949"/>
                        </a:lnTo>
                        <a:lnTo>
                          <a:pt x="904" y="1006"/>
                        </a:lnTo>
                        <a:lnTo>
                          <a:pt x="885" y="1058"/>
                        </a:lnTo>
                        <a:lnTo>
                          <a:pt x="843" y="1077"/>
                        </a:lnTo>
                        <a:lnTo>
                          <a:pt x="776" y="1091"/>
                        </a:lnTo>
                        <a:lnTo>
                          <a:pt x="592" y="1195"/>
                        </a:lnTo>
                        <a:lnTo>
                          <a:pt x="66" y="864"/>
                        </a:lnTo>
                        <a:lnTo>
                          <a:pt x="57" y="736"/>
                        </a:lnTo>
                        <a:lnTo>
                          <a:pt x="24" y="641"/>
                        </a:lnTo>
                        <a:lnTo>
                          <a:pt x="14" y="580"/>
                        </a:lnTo>
                        <a:lnTo>
                          <a:pt x="0" y="494"/>
                        </a:lnTo>
                        <a:lnTo>
                          <a:pt x="14" y="384"/>
                        </a:lnTo>
                        <a:lnTo>
                          <a:pt x="43" y="270"/>
                        </a:lnTo>
                        <a:lnTo>
                          <a:pt x="76" y="190"/>
                        </a:lnTo>
                        <a:lnTo>
                          <a:pt x="133" y="128"/>
                        </a:lnTo>
                        <a:lnTo>
                          <a:pt x="204" y="62"/>
                        </a:lnTo>
                        <a:lnTo>
                          <a:pt x="289" y="24"/>
                        </a:lnTo>
                        <a:lnTo>
                          <a:pt x="393" y="5"/>
                        </a:lnTo>
                        <a:lnTo>
                          <a:pt x="474" y="0"/>
                        </a:lnTo>
                        <a:lnTo>
                          <a:pt x="568" y="5"/>
                        </a:lnTo>
                        <a:lnTo>
                          <a:pt x="677" y="29"/>
                        </a:lnTo>
                        <a:lnTo>
                          <a:pt x="757" y="76"/>
                        </a:lnTo>
                        <a:lnTo>
                          <a:pt x="828" y="17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5" name="Freeform 85">
                    <a:extLst>
                      <a:ext uri="{FF2B5EF4-FFF2-40B4-BE49-F238E27FC236}">
                        <a16:creationId xmlns:a16="http://schemas.microsoft.com/office/drawing/2014/main" id="{B589BCEA-9CF7-4095-B545-B2C60D08AB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05"/>
                    <a:ext cx="492" cy="505"/>
                  </a:xfrm>
                  <a:custGeom>
                    <a:avLst/>
                    <a:gdLst>
                      <a:gd name="T0" fmla="*/ 0 w 985"/>
                      <a:gd name="T1" fmla="*/ 1 h 1009"/>
                      <a:gd name="T2" fmla="*/ 0 w 985"/>
                      <a:gd name="T3" fmla="*/ 1 h 1009"/>
                      <a:gd name="T4" fmla="*/ 0 w 985"/>
                      <a:gd name="T5" fmla="*/ 1 h 1009"/>
                      <a:gd name="T6" fmla="*/ 0 w 985"/>
                      <a:gd name="T7" fmla="*/ 1 h 1009"/>
                      <a:gd name="T8" fmla="*/ 0 w 985"/>
                      <a:gd name="T9" fmla="*/ 1 h 1009"/>
                      <a:gd name="T10" fmla="*/ 0 w 985"/>
                      <a:gd name="T11" fmla="*/ 1 h 1009"/>
                      <a:gd name="T12" fmla="*/ 0 w 985"/>
                      <a:gd name="T13" fmla="*/ 1 h 1009"/>
                      <a:gd name="T14" fmla="*/ 0 w 985"/>
                      <a:gd name="T15" fmla="*/ 1 h 1009"/>
                      <a:gd name="T16" fmla="*/ 0 w 985"/>
                      <a:gd name="T17" fmla="*/ 1 h 1009"/>
                      <a:gd name="T18" fmla="*/ 0 w 985"/>
                      <a:gd name="T19" fmla="*/ 1 h 1009"/>
                      <a:gd name="T20" fmla="*/ 0 w 985"/>
                      <a:gd name="T21" fmla="*/ 1 h 1009"/>
                      <a:gd name="T22" fmla="*/ 0 w 985"/>
                      <a:gd name="T23" fmla="*/ 1 h 1009"/>
                      <a:gd name="T24" fmla="*/ 0 w 985"/>
                      <a:gd name="T25" fmla="*/ 0 h 1009"/>
                      <a:gd name="T26" fmla="*/ 0 w 985"/>
                      <a:gd name="T27" fmla="*/ 0 h 1009"/>
                      <a:gd name="T28" fmla="*/ 0 w 985"/>
                      <a:gd name="T29" fmla="*/ 1 h 1009"/>
                      <a:gd name="T30" fmla="*/ 0 w 985"/>
                      <a:gd name="T31" fmla="*/ 1 h 1009"/>
                      <a:gd name="T32" fmla="*/ 0 w 985"/>
                      <a:gd name="T33" fmla="*/ 1 h 1009"/>
                      <a:gd name="T34" fmla="*/ 0 w 985"/>
                      <a:gd name="T35" fmla="*/ 1 h 1009"/>
                      <a:gd name="T36" fmla="*/ 0 w 985"/>
                      <a:gd name="T37" fmla="*/ 1 h 1009"/>
                      <a:gd name="T38" fmla="*/ 0 w 985"/>
                      <a:gd name="T39" fmla="*/ 1 h 1009"/>
                      <a:gd name="T40" fmla="*/ 0 w 985"/>
                      <a:gd name="T41" fmla="*/ 1 h 1009"/>
                      <a:gd name="T42" fmla="*/ 0 w 985"/>
                      <a:gd name="T43" fmla="*/ 1 h 1009"/>
                      <a:gd name="T44" fmla="*/ 0 w 985"/>
                      <a:gd name="T45" fmla="*/ 1 h 1009"/>
                      <a:gd name="T46" fmla="*/ 0 w 985"/>
                      <a:gd name="T47" fmla="*/ 1 h 1009"/>
                      <a:gd name="T48" fmla="*/ 0 w 985"/>
                      <a:gd name="T49" fmla="*/ 1 h 1009"/>
                      <a:gd name="T50" fmla="*/ 0 w 985"/>
                      <a:gd name="T51" fmla="*/ 1 h 1009"/>
                      <a:gd name="T52" fmla="*/ 0 w 985"/>
                      <a:gd name="T53" fmla="*/ 1 h 1009"/>
                      <a:gd name="T54" fmla="*/ 0 w 985"/>
                      <a:gd name="T55" fmla="*/ 1 h 1009"/>
                      <a:gd name="T56" fmla="*/ 0 w 985"/>
                      <a:gd name="T57" fmla="*/ 1 h 1009"/>
                      <a:gd name="T58" fmla="*/ 0 w 985"/>
                      <a:gd name="T59" fmla="*/ 1 h 1009"/>
                      <a:gd name="T60" fmla="*/ 0 w 985"/>
                      <a:gd name="T61" fmla="*/ 1 h 1009"/>
                      <a:gd name="T62" fmla="*/ 0 w 985"/>
                      <a:gd name="T63" fmla="*/ 1 h 1009"/>
                      <a:gd name="T64" fmla="*/ 0 w 985"/>
                      <a:gd name="T65" fmla="*/ 1 h 1009"/>
                      <a:gd name="T66" fmla="*/ 0 w 985"/>
                      <a:gd name="T67" fmla="*/ 1 h 1009"/>
                      <a:gd name="T68" fmla="*/ 0 w 985"/>
                      <a:gd name="T69" fmla="*/ 1 h 1009"/>
                      <a:gd name="T70" fmla="*/ 0 w 985"/>
                      <a:gd name="T71" fmla="*/ 1 h 1009"/>
                      <a:gd name="T72" fmla="*/ 0 w 985"/>
                      <a:gd name="T73" fmla="*/ 1 h 1009"/>
                      <a:gd name="T74" fmla="*/ 0 w 985"/>
                      <a:gd name="T75" fmla="*/ 1 h 1009"/>
                      <a:gd name="T76" fmla="*/ 0 w 985"/>
                      <a:gd name="T77" fmla="*/ 1 h 1009"/>
                      <a:gd name="T78" fmla="*/ 0 w 985"/>
                      <a:gd name="T79" fmla="*/ 1 h 1009"/>
                      <a:gd name="T80" fmla="*/ 0 w 985"/>
                      <a:gd name="T81" fmla="*/ 1 h 1009"/>
                      <a:gd name="T82" fmla="*/ 0 w 985"/>
                      <a:gd name="T83" fmla="*/ 1 h 1009"/>
                      <a:gd name="T84" fmla="*/ 0 w 985"/>
                      <a:gd name="T85" fmla="*/ 1 h 1009"/>
                      <a:gd name="T86" fmla="*/ 0 w 985"/>
                      <a:gd name="T87" fmla="*/ 1 h 1009"/>
                      <a:gd name="T88" fmla="*/ 0 w 985"/>
                      <a:gd name="T89" fmla="*/ 1 h 1009"/>
                      <a:gd name="T90" fmla="*/ 0 w 985"/>
                      <a:gd name="T91" fmla="*/ 1 h 1009"/>
                      <a:gd name="T92" fmla="*/ 0 w 985"/>
                      <a:gd name="T93" fmla="*/ 1 h 1009"/>
                      <a:gd name="T94" fmla="*/ 0 w 985"/>
                      <a:gd name="T95" fmla="*/ 1 h 1009"/>
                      <a:gd name="T96" fmla="*/ 0 w 985"/>
                      <a:gd name="T97" fmla="*/ 1 h 1009"/>
                      <a:gd name="T98" fmla="*/ 0 w 985"/>
                      <a:gd name="T99" fmla="*/ 1 h 1009"/>
                      <a:gd name="T100" fmla="*/ 0 w 985"/>
                      <a:gd name="T101" fmla="*/ 1 h 1009"/>
                      <a:gd name="T102" fmla="*/ 0 w 985"/>
                      <a:gd name="T103" fmla="*/ 1 h 1009"/>
                      <a:gd name="T104" fmla="*/ 0 w 985"/>
                      <a:gd name="T105" fmla="*/ 1 h 1009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985" h="1009">
                        <a:moveTo>
                          <a:pt x="81" y="891"/>
                        </a:moveTo>
                        <a:lnTo>
                          <a:pt x="62" y="768"/>
                        </a:lnTo>
                        <a:lnTo>
                          <a:pt x="43" y="716"/>
                        </a:lnTo>
                        <a:lnTo>
                          <a:pt x="10" y="636"/>
                        </a:lnTo>
                        <a:lnTo>
                          <a:pt x="0" y="569"/>
                        </a:lnTo>
                        <a:lnTo>
                          <a:pt x="0" y="487"/>
                        </a:lnTo>
                        <a:lnTo>
                          <a:pt x="15" y="383"/>
                        </a:lnTo>
                        <a:lnTo>
                          <a:pt x="53" y="279"/>
                        </a:lnTo>
                        <a:lnTo>
                          <a:pt x="100" y="184"/>
                        </a:lnTo>
                        <a:lnTo>
                          <a:pt x="161" y="109"/>
                        </a:lnTo>
                        <a:lnTo>
                          <a:pt x="218" y="61"/>
                        </a:lnTo>
                        <a:lnTo>
                          <a:pt x="294" y="19"/>
                        </a:lnTo>
                        <a:lnTo>
                          <a:pt x="374" y="0"/>
                        </a:lnTo>
                        <a:lnTo>
                          <a:pt x="497" y="0"/>
                        </a:lnTo>
                        <a:lnTo>
                          <a:pt x="630" y="19"/>
                        </a:lnTo>
                        <a:lnTo>
                          <a:pt x="729" y="19"/>
                        </a:lnTo>
                        <a:lnTo>
                          <a:pt x="819" y="28"/>
                        </a:lnTo>
                        <a:lnTo>
                          <a:pt x="857" y="38"/>
                        </a:lnTo>
                        <a:lnTo>
                          <a:pt x="895" y="66"/>
                        </a:lnTo>
                        <a:lnTo>
                          <a:pt x="928" y="127"/>
                        </a:lnTo>
                        <a:lnTo>
                          <a:pt x="952" y="170"/>
                        </a:lnTo>
                        <a:lnTo>
                          <a:pt x="985" y="217"/>
                        </a:lnTo>
                        <a:lnTo>
                          <a:pt x="961" y="288"/>
                        </a:lnTo>
                        <a:lnTo>
                          <a:pt x="933" y="355"/>
                        </a:lnTo>
                        <a:lnTo>
                          <a:pt x="933" y="388"/>
                        </a:lnTo>
                        <a:lnTo>
                          <a:pt x="919" y="430"/>
                        </a:lnTo>
                        <a:lnTo>
                          <a:pt x="914" y="482"/>
                        </a:lnTo>
                        <a:lnTo>
                          <a:pt x="886" y="506"/>
                        </a:lnTo>
                        <a:lnTo>
                          <a:pt x="867" y="664"/>
                        </a:lnTo>
                        <a:lnTo>
                          <a:pt x="838" y="692"/>
                        </a:lnTo>
                        <a:lnTo>
                          <a:pt x="810" y="688"/>
                        </a:lnTo>
                        <a:lnTo>
                          <a:pt x="791" y="650"/>
                        </a:lnTo>
                        <a:lnTo>
                          <a:pt x="762" y="607"/>
                        </a:lnTo>
                        <a:lnTo>
                          <a:pt x="725" y="607"/>
                        </a:lnTo>
                        <a:lnTo>
                          <a:pt x="706" y="664"/>
                        </a:lnTo>
                        <a:lnTo>
                          <a:pt x="696" y="744"/>
                        </a:lnTo>
                        <a:lnTo>
                          <a:pt x="706" y="811"/>
                        </a:lnTo>
                        <a:lnTo>
                          <a:pt x="720" y="849"/>
                        </a:lnTo>
                        <a:lnTo>
                          <a:pt x="748" y="877"/>
                        </a:lnTo>
                        <a:lnTo>
                          <a:pt x="800" y="910"/>
                        </a:lnTo>
                        <a:lnTo>
                          <a:pt x="725" y="896"/>
                        </a:lnTo>
                        <a:lnTo>
                          <a:pt x="687" y="896"/>
                        </a:lnTo>
                        <a:lnTo>
                          <a:pt x="677" y="910"/>
                        </a:lnTo>
                        <a:lnTo>
                          <a:pt x="621" y="972"/>
                        </a:lnTo>
                        <a:lnTo>
                          <a:pt x="583" y="981"/>
                        </a:lnTo>
                        <a:lnTo>
                          <a:pt x="535" y="1000"/>
                        </a:lnTo>
                        <a:lnTo>
                          <a:pt x="497" y="1009"/>
                        </a:lnTo>
                        <a:lnTo>
                          <a:pt x="346" y="991"/>
                        </a:lnTo>
                        <a:lnTo>
                          <a:pt x="280" y="986"/>
                        </a:lnTo>
                        <a:lnTo>
                          <a:pt x="270" y="967"/>
                        </a:lnTo>
                        <a:lnTo>
                          <a:pt x="190" y="938"/>
                        </a:lnTo>
                        <a:lnTo>
                          <a:pt x="133" y="929"/>
                        </a:lnTo>
                        <a:lnTo>
                          <a:pt x="81" y="891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13" name="Freeform 87">
                  <a:extLst>
                    <a:ext uri="{FF2B5EF4-FFF2-40B4-BE49-F238E27FC236}">
                      <a16:creationId xmlns:a16="http://schemas.microsoft.com/office/drawing/2014/main" id="{7AD1FFEB-AE32-4EC7-8BF4-02A8B8A56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0" y="3417"/>
                  <a:ext cx="127" cy="151"/>
                </a:xfrm>
                <a:custGeom>
                  <a:avLst/>
                  <a:gdLst>
                    <a:gd name="T0" fmla="*/ 1 w 254"/>
                    <a:gd name="T1" fmla="*/ 1 h 302"/>
                    <a:gd name="T2" fmla="*/ 1 w 254"/>
                    <a:gd name="T3" fmla="*/ 1 h 302"/>
                    <a:gd name="T4" fmla="*/ 1 w 254"/>
                    <a:gd name="T5" fmla="*/ 1 h 302"/>
                    <a:gd name="T6" fmla="*/ 1 w 254"/>
                    <a:gd name="T7" fmla="*/ 0 h 302"/>
                    <a:gd name="T8" fmla="*/ 1 w 254"/>
                    <a:gd name="T9" fmla="*/ 1 h 302"/>
                    <a:gd name="T10" fmla="*/ 1 w 254"/>
                    <a:gd name="T11" fmla="*/ 1 h 302"/>
                    <a:gd name="T12" fmla="*/ 1 w 254"/>
                    <a:gd name="T13" fmla="*/ 1 h 302"/>
                    <a:gd name="T14" fmla="*/ 1 w 254"/>
                    <a:gd name="T15" fmla="*/ 1 h 302"/>
                    <a:gd name="T16" fmla="*/ 1 w 254"/>
                    <a:gd name="T17" fmla="*/ 1 h 302"/>
                    <a:gd name="T18" fmla="*/ 1 w 254"/>
                    <a:gd name="T19" fmla="*/ 1 h 302"/>
                    <a:gd name="T20" fmla="*/ 1 w 254"/>
                    <a:gd name="T21" fmla="*/ 1 h 302"/>
                    <a:gd name="T22" fmla="*/ 1 w 254"/>
                    <a:gd name="T23" fmla="*/ 1 h 302"/>
                    <a:gd name="T24" fmla="*/ 1 w 254"/>
                    <a:gd name="T25" fmla="*/ 1 h 302"/>
                    <a:gd name="T26" fmla="*/ 1 w 254"/>
                    <a:gd name="T27" fmla="*/ 1 h 302"/>
                    <a:gd name="T28" fmla="*/ 1 w 254"/>
                    <a:gd name="T29" fmla="*/ 1 h 302"/>
                    <a:gd name="T30" fmla="*/ 1 w 254"/>
                    <a:gd name="T31" fmla="*/ 1 h 302"/>
                    <a:gd name="T32" fmla="*/ 1 w 254"/>
                    <a:gd name="T33" fmla="*/ 1 h 302"/>
                    <a:gd name="T34" fmla="*/ 1 w 254"/>
                    <a:gd name="T35" fmla="*/ 1 h 302"/>
                    <a:gd name="T36" fmla="*/ 1 w 254"/>
                    <a:gd name="T37" fmla="*/ 1 h 302"/>
                    <a:gd name="T38" fmla="*/ 1 w 254"/>
                    <a:gd name="T39" fmla="*/ 1 h 302"/>
                    <a:gd name="T40" fmla="*/ 1 w 254"/>
                    <a:gd name="T41" fmla="*/ 1 h 302"/>
                    <a:gd name="T42" fmla="*/ 0 w 254"/>
                    <a:gd name="T43" fmla="*/ 1 h 302"/>
                    <a:gd name="T44" fmla="*/ 1 w 254"/>
                    <a:gd name="T45" fmla="*/ 1 h 30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54" h="302">
                      <a:moveTo>
                        <a:pt x="26" y="94"/>
                      </a:moveTo>
                      <a:lnTo>
                        <a:pt x="184" y="23"/>
                      </a:lnTo>
                      <a:lnTo>
                        <a:pt x="131" y="23"/>
                      </a:lnTo>
                      <a:lnTo>
                        <a:pt x="135" y="0"/>
                      </a:lnTo>
                      <a:lnTo>
                        <a:pt x="249" y="3"/>
                      </a:lnTo>
                      <a:lnTo>
                        <a:pt x="254" y="23"/>
                      </a:lnTo>
                      <a:lnTo>
                        <a:pt x="232" y="55"/>
                      </a:lnTo>
                      <a:lnTo>
                        <a:pt x="236" y="110"/>
                      </a:lnTo>
                      <a:lnTo>
                        <a:pt x="236" y="170"/>
                      </a:lnTo>
                      <a:lnTo>
                        <a:pt x="235" y="209"/>
                      </a:lnTo>
                      <a:lnTo>
                        <a:pt x="222" y="247"/>
                      </a:lnTo>
                      <a:lnTo>
                        <a:pt x="206" y="269"/>
                      </a:lnTo>
                      <a:lnTo>
                        <a:pt x="187" y="290"/>
                      </a:lnTo>
                      <a:lnTo>
                        <a:pt x="164" y="298"/>
                      </a:lnTo>
                      <a:lnTo>
                        <a:pt x="140" y="302"/>
                      </a:lnTo>
                      <a:lnTo>
                        <a:pt x="140" y="288"/>
                      </a:lnTo>
                      <a:lnTo>
                        <a:pt x="173" y="269"/>
                      </a:lnTo>
                      <a:lnTo>
                        <a:pt x="197" y="241"/>
                      </a:lnTo>
                      <a:lnTo>
                        <a:pt x="216" y="176"/>
                      </a:lnTo>
                      <a:lnTo>
                        <a:pt x="217" y="127"/>
                      </a:lnTo>
                      <a:lnTo>
                        <a:pt x="208" y="80"/>
                      </a:lnTo>
                      <a:lnTo>
                        <a:pt x="0" y="195"/>
                      </a:lnTo>
                      <a:lnTo>
                        <a:pt x="26" y="94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2" name="Rectangle 89">
                <a:extLst>
                  <a:ext uri="{FF2B5EF4-FFF2-40B4-BE49-F238E27FC236}">
                    <a16:creationId xmlns:a16="http://schemas.microsoft.com/office/drawing/2014/main" id="{6C90C01B-CF78-4BD4-ACE9-AB85649B5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4" y="3058"/>
                <a:ext cx="22" cy="19"/>
              </a:xfrm>
              <a:prstGeom prst="rect">
                <a:avLst/>
              </a:prstGeom>
              <a:solidFill>
                <a:srgbClr val="FADB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3503" name="Freeform 90">
                <a:extLst>
                  <a:ext uri="{FF2B5EF4-FFF2-40B4-BE49-F238E27FC236}">
                    <a16:creationId xmlns:a16="http://schemas.microsoft.com/office/drawing/2014/main" id="{3984F4A5-5E6B-45C2-B285-EF76A5C25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" y="2777"/>
                <a:ext cx="26" cy="71"/>
              </a:xfrm>
              <a:custGeom>
                <a:avLst/>
                <a:gdLst>
                  <a:gd name="T0" fmla="*/ 0 w 52"/>
                  <a:gd name="T1" fmla="*/ 1 h 142"/>
                  <a:gd name="T2" fmla="*/ 1 w 52"/>
                  <a:gd name="T3" fmla="*/ 1 h 142"/>
                  <a:gd name="T4" fmla="*/ 1 w 52"/>
                  <a:gd name="T5" fmla="*/ 1 h 142"/>
                  <a:gd name="T6" fmla="*/ 1 w 52"/>
                  <a:gd name="T7" fmla="*/ 0 h 142"/>
                  <a:gd name="T8" fmla="*/ 1 w 52"/>
                  <a:gd name="T9" fmla="*/ 1 h 142"/>
                  <a:gd name="T10" fmla="*/ 0 w 52"/>
                  <a:gd name="T11" fmla="*/ 1 h 1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142">
                    <a:moveTo>
                      <a:pt x="0" y="142"/>
                    </a:moveTo>
                    <a:lnTo>
                      <a:pt x="26" y="19"/>
                    </a:lnTo>
                    <a:lnTo>
                      <a:pt x="35" y="9"/>
                    </a:lnTo>
                    <a:lnTo>
                      <a:pt x="52" y="0"/>
                    </a:lnTo>
                    <a:lnTo>
                      <a:pt x="30" y="121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E56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4" name="Freeform 91">
                <a:extLst>
                  <a:ext uri="{FF2B5EF4-FFF2-40B4-BE49-F238E27FC236}">
                    <a16:creationId xmlns:a16="http://schemas.microsoft.com/office/drawing/2014/main" id="{B5D39E77-C402-4583-8582-90935D5A3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3459"/>
                <a:ext cx="21" cy="19"/>
              </a:xfrm>
              <a:custGeom>
                <a:avLst/>
                <a:gdLst>
                  <a:gd name="T0" fmla="*/ 0 w 43"/>
                  <a:gd name="T1" fmla="*/ 1 h 36"/>
                  <a:gd name="T2" fmla="*/ 0 w 43"/>
                  <a:gd name="T3" fmla="*/ 0 h 36"/>
                  <a:gd name="T4" fmla="*/ 0 w 43"/>
                  <a:gd name="T5" fmla="*/ 1 h 36"/>
                  <a:gd name="T6" fmla="*/ 0 w 43"/>
                  <a:gd name="T7" fmla="*/ 1 h 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" h="36">
                    <a:moveTo>
                      <a:pt x="0" y="36"/>
                    </a:moveTo>
                    <a:lnTo>
                      <a:pt x="38" y="0"/>
                    </a:lnTo>
                    <a:lnTo>
                      <a:pt x="43" y="3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5" name="Freeform 92">
                <a:extLst>
                  <a:ext uri="{FF2B5EF4-FFF2-40B4-BE49-F238E27FC236}">
                    <a16:creationId xmlns:a16="http://schemas.microsoft.com/office/drawing/2014/main" id="{17DAE727-2996-46ED-97B8-81A83EC3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205"/>
                <a:ext cx="63" cy="127"/>
              </a:xfrm>
              <a:custGeom>
                <a:avLst/>
                <a:gdLst>
                  <a:gd name="T0" fmla="*/ 0 w 127"/>
                  <a:gd name="T1" fmla="*/ 1 h 254"/>
                  <a:gd name="T2" fmla="*/ 0 w 127"/>
                  <a:gd name="T3" fmla="*/ 1 h 254"/>
                  <a:gd name="T4" fmla="*/ 0 w 127"/>
                  <a:gd name="T5" fmla="*/ 1 h 254"/>
                  <a:gd name="T6" fmla="*/ 0 w 127"/>
                  <a:gd name="T7" fmla="*/ 1 h 254"/>
                  <a:gd name="T8" fmla="*/ 0 w 127"/>
                  <a:gd name="T9" fmla="*/ 1 h 254"/>
                  <a:gd name="T10" fmla="*/ 0 w 127"/>
                  <a:gd name="T11" fmla="*/ 1 h 254"/>
                  <a:gd name="T12" fmla="*/ 0 w 127"/>
                  <a:gd name="T13" fmla="*/ 1 h 254"/>
                  <a:gd name="T14" fmla="*/ 0 w 127"/>
                  <a:gd name="T15" fmla="*/ 1 h 254"/>
                  <a:gd name="T16" fmla="*/ 0 w 127"/>
                  <a:gd name="T17" fmla="*/ 1 h 254"/>
                  <a:gd name="T18" fmla="*/ 0 w 127"/>
                  <a:gd name="T19" fmla="*/ 1 h 254"/>
                  <a:gd name="T20" fmla="*/ 0 w 127"/>
                  <a:gd name="T21" fmla="*/ 1 h 254"/>
                  <a:gd name="T22" fmla="*/ 0 w 127"/>
                  <a:gd name="T23" fmla="*/ 1 h 254"/>
                  <a:gd name="T24" fmla="*/ 0 w 127"/>
                  <a:gd name="T25" fmla="*/ 1 h 254"/>
                  <a:gd name="T26" fmla="*/ 0 w 127"/>
                  <a:gd name="T27" fmla="*/ 1 h 254"/>
                  <a:gd name="T28" fmla="*/ 0 w 127"/>
                  <a:gd name="T29" fmla="*/ 1 h 254"/>
                  <a:gd name="T30" fmla="*/ 0 w 127"/>
                  <a:gd name="T31" fmla="*/ 1 h 254"/>
                  <a:gd name="T32" fmla="*/ 0 w 127"/>
                  <a:gd name="T33" fmla="*/ 1 h 254"/>
                  <a:gd name="T34" fmla="*/ 0 w 127"/>
                  <a:gd name="T35" fmla="*/ 1 h 254"/>
                  <a:gd name="T36" fmla="*/ 0 w 127"/>
                  <a:gd name="T37" fmla="*/ 1 h 254"/>
                  <a:gd name="T38" fmla="*/ 0 w 127"/>
                  <a:gd name="T39" fmla="*/ 1 h 254"/>
                  <a:gd name="T40" fmla="*/ 0 w 127"/>
                  <a:gd name="T41" fmla="*/ 1 h 254"/>
                  <a:gd name="T42" fmla="*/ 0 w 127"/>
                  <a:gd name="T43" fmla="*/ 1 h 254"/>
                  <a:gd name="T44" fmla="*/ 0 w 127"/>
                  <a:gd name="T45" fmla="*/ 1 h 254"/>
                  <a:gd name="T46" fmla="*/ 0 w 127"/>
                  <a:gd name="T47" fmla="*/ 1 h 254"/>
                  <a:gd name="T48" fmla="*/ 0 w 127"/>
                  <a:gd name="T49" fmla="*/ 1 h 254"/>
                  <a:gd name="T50" fmla="*/ 0 w 127"/>
                  <a:gd name="T51" fmla="*/ 1 h 254"/>
                  <a:gd name="T52" fmla="*/ 0 w 127"/>
                  <a:gd name="T53" fmla="*/ 1 h 254"/>
                  <a:gd name="T54" fmla="*/ 0 w 127"/>
                  <a:gd name="T55" fmla="*/ 1 h 254"/>
                  <a:gd name="T56" fmla="*/ 0 w 127"/>
                  <a:gd name="T57" fmla="*/ 0 h 254"/>
                  <a:gd name="T58" fmla="*/ 0 w 127"/>
                  <a:gd name="T59" fmla="*/ 0 h 254"/>
                  <a:gd name="T60" fmla="*/ 0 w 127"/>
                  <a:gd name="T61" fmla="*/ 1 h 254"/>
                  <a:gd name="T62" fmla="*/ 0 w 127"/>
                  <a:gd name="T63" fmla="*/ 1 h 25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27" h="254">
                    <a:moveTo>
                      <a:pt x="38" y="14"/>
                    </a:moveTo>
                    <a:lnTo>
                      <a:pt x="48" y="38"/>
                    </a:lnTo>
                    <a:lnTo>
                      <a:pt x="56" y="67"/>
                    </a:lnTo>
                    <a:lnTo>
                      <a:pt x="59" y="94"/>
                    </a:lnTo>
                    <a:lnTo>
                      <a:pt x="57" y="121"/>
                    </a:lnTo>
                    <a:lnTo>
                      <a:pt x="51" y="159"/>
                    </a:lnTo>
                    <a:lnTo>
                      <a:pt x="38" y="180"/>
                    </a:lnTo>
                    <a:lnTo>
                      <a:pt x="21" y="206"/>
                    </a:lnTo>
                    <a:lnTo>
                      <a:pt x="0" y="227"/>
                    </a:lnTo>
                    <a:lnTo>
                      <a:pt x="13" y="241"/>
                    </a:lnTo>
                    <a:lnTo>
                      <a:pt x="22" y="246"/>
                    </a:lnTo>
                    <a:lnTo>
                      <a:pt x="32" y="246"/>
                    </a:lnTo>
                    <a:lnTo>
                      <a:pt x="41" y="246"/>
                    </a:lnTo>
                    <a:lnTo>
                      <a:pt x="51" y="241"/>
                    </a:lnTo>
                    <a:lnTo>
                      <a:pt x="60" y="239"/>
                    </a:lnTo>
                    <a:lnTo>
                      <a:pt x="74" y="239"/>
                    </a:lnTo>
                    <a:lnTo>
                      <a:pt x="79" y="243"/>
                    </a:lnTo>
                    <a:lnTo>
                      <a:pt x="84" y="249"/>
                    </a:lnTo>
                    <a:lnTo>
                      <a:pt x="97" y="254"/>
                    </a:lnTo>
                    <a:lnTo>
                      <a:pt x="109" y="247"/>
                    </a:lnTo>
                    <a:lnTo>
                      <a:pt x="117" y="227"/>
                    </a:lnTo>
                    <a:lnTo>
                      <a:pt x="123" y="187"/>
                    </a:lnTo>
                    <a:lnTo>
                      <a:pt x="127" y="146"/>
                    </a:lnTo>
                    <a:lnTo>
                      <a:pt x="125" y="101"/>
                    </a:lnTo>
                    <a:lnTo>
                      <a:pt x="120" y="69"/>
                    </a:lnTo>
                    <a:lnTo>
                      <a:pt x="108" y="28"/>
                    </a:lnTo>
                    <a:lnTo>
                      <a:pt x="101" y="14"/>
                    </a:lnTo>
                    <a:lnTo>
                      <a:pt x="93" y="4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49" y="4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7F5F3F"/>
              </a:solidFill>
              <a:ln w="9525">
                <a:solidFill>
                  <a:srgbClr val="3F1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3506" name="Group 95">
                <a:extLst>
                  <a:ext uri="{FF2B5EF4-FFF2-40B4-BE49-F238E27FC236}">
                    <a16:creationId xmlns:a16="http://schemas.microsoft.com/office/drawing/2014/main" id="{96384355-5229-4595-A62A-E6576F265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7" y="3137"/>
                <a:ext cx="477" cy="650"/>
                <a:chOff x="4727" y="3137"/>
                <a:chExt cx="477" cy="650"/>
              </a:xfrm>
            </p:grpSpPr>
            <p:sp>
              <p:nvSpPr>
                <p:cNvPr id="63510" name="Freeform 93">
                  <a:extLst>
                    <a:ext uri="{FF2B5EF4-FFF2-40B4-BE49-F238E27FC236}">
                      <a16:creationId xmlns:a16="http://schemas.microsoft.com/office/drawing/2014/main" id="{1CEF703B-B4CE-456E-90F6-392649E97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61"/>
                  <a:ext cx="456" cy="626"/>
                </a:xfrm>
                <a:custGeom>
                  <a:avLst/>
                  <a:gdLst>
                    <a:gd name="T0" fmla="*/ 1 w 910"/>
                    <a:gd name="T1" fmla="*/ 1 h 1252"/>
                    <a:gd name="T2" fmla="*/ 1 w 910"/>
                    <a:gd name="T3" fmla="*/ 1 h 1252"/>
                    <a:gd name="T4" fmla="*/ 1 w 910"/>
                    <a:gd name="T5" fmla="*/ 1 h 1252"/>
                    <a:gd name="T6" fmla="*/ 1 w 910"/>
                    <a:gd name="T7" fmla="*/ 1 h 1252"/>
                    <a:gd name="T8" fmla="*/ 0 w 910"/>
                    <a:gd name="T9" fmla="*/ 1 h 1252"/>
                    <a:gd name="T10" fmla="*/ 1 w 910"/>
                    <a:gd name="T11" fmla="*/ 1 h 1252"/>
                    <a:gd name="T12" fmla="*/ 1 w 910"/>
                    <a:gd name="T13" fmla="*/ 1 h 1252"/>
                    <a:gd name="T14" fmla="*/ 1 w 910"/>
                    <a:gd name="T15" fmla="*/ 1 h 1252"/>
                    <a:gd name="T16" fmla="*/ 1 w 910"/>
                    <a:gd name="T17" fmla="*/ 1 h 1252"/>
                    <a:gd name="T18" fmla="*/ 1 w 910"/>
                    <a:gd name="T19" fmla="*/ 1 h 1252"/>
                    <a:gd name="T20" fmla="*/ 1 w 910"/>
                    <a:gd name="T21" fmla="*/ 1 h 1252"/>
                    <a:gd name="T22" fmla="*/ 1 w 910"/>
                    <a:gd name="T23" fmla="*/ 1 h 1252"/>
                    <a:gd name="T24" fmla="*/ 1 w 910"/>
                    <a:gd name="T25" fmla="*/ 1 h 1252"/>
                    <a:gd name="T26" fmla="*/ 1 w 910"/>
                    <a:gd name="T27" fmla="*/ 1 h 1252"/>
                    <a:gd name="T28" fmla="*/ 1 w 910"/>
                    <a:gd name="T29" fmla="*/ 1 h 1252"/>
                    <a:gd name="T30" fmla="*/ 1 w 910"/>
                    <a:gd name="T31" fmla="*/ 1 h 1252"/>
                    <a:gd name="T32" fmla="*/ 1 w 910"/>
                    <a:gd name="T33" fmla="*/ 1 h 1252"/>
                    <a:gd name="T34" fmla="*/ 1 w 910"/>
                    <a:gd name="T35" fmla="*/ 1 h 1252"/>
                    <a:gd name="T36" fmla="*/ 1 w 910"/>
                    <a:gd name="T37" fmla="*/ 1 h 1252"/>
                    <a:gd name="T38" fmla="*/ 1 w 910"/>
                    <a:gd name="T39" fmla="*/ 1 h 1252"/>
                    <a:gd name="T40" fmla="*/ 1 w 910"/>
                    <a:gd name="T41" fmla="*/ 1 h 1252"/>
                    <a:gd name="T42" fmla="*/ 1 w 910"/>
                    <a:gd name="T43" fmla="*/ 1 h 1252"/>
                    <a:gd name="T44" fmla="*/ 1 w 910"/>
                    <a:gd name="T45" fmla="*/ 1 h 1252"/>
                    <a:gd name="T46" fmla="*/ 1 w 910"/>
                    <a:gd name="T47" fmla="*/ 0 h 1252"/>
                    <a:gd name="T48" fmla="*/ 1 w 910"/>
                    <a:gd name="T49" fmla="*/ 1 h 1252"/>
                    <a:gd name="T50" fmla="*/ 1 w 910"/>
                    <a:gd name="T51" fmla="*/ 1 h 1252"/>
                    <a:gd name="T52" fmla="*/ 1 w 910"/>
                    <a:gd name="T53" fmla="*/ 1 h 1252"/>
                    <a:gd name="T54" fmla="*/ 1 w 910"/>
                    <a:gd name="T55" fmla="*/ 1 h 1252"/>
                    <a:gd name="T56" fmla="*/ 1 w 910"/>
                    <a:gd name="T57" fmla="*/ 1 h 1252"/>
                    <a:gd name="T58" fmla="*/ 1 w 910"/>
                    <a:gd name="T59" fmla="*/ 1 h 125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910" h="1252">
                      <a:moveTo>
                        <a:pt x="90" y="317"/>
                      </a:moveTo>
                      <a:lnTo>
                        <a:pt x="47" y="478"/>
                      </a:lnTo>
                      <a:lnTo>
                        <a:pt x="28" y="573"/>
                      </a:lnTo>
                      <a:lnTo>
                        <a:pt x="5" y="669"/>
                      </a:lnTo>
                      <a:lnTo>
                        <a:pt x="0" y="773"/>
                      </a:lnTo>
                      <a:lnTo>
                        <a:pt x="9" y="849"/>
                      </a:lnTo>
                      <a:lnTo>
                        <a:pt x="24" y="897"/>
                      </a:lnTo>
                      <a:lnTo>
                        <a:pt x="28" y="972"/>
                      </a:lnTo>
                      <a:lnTo>
                        <a:pt x="71" y="1020"/>
                      </a:lnTo>
                      <a:lnTo>
                        <a:pt x="104" y="1091"/>
                      </a:lnTo>
                      <a:lnTo>
                        <a:pt x="180" y="1252"/>
                      </a:lnTo>
                      <a:lnTo>
                        <a:pt x="825" y="1114"/>
                      </a:lnTo>
                      <a:lnTo>
                        <a:pt x="797" y="991"/>
                      </a:lnTo>
                      <a:lnTo>
                        <a:pt x="839" y="892"/>
                      </a:lnTo>
                      <a:lnTo>
                        <a:pt x="877" y="759"/>
                      </a:lnTo>
                      <a:lnTo>
                        <a:pt x="906" y="608"/>
                      </a:lnTo>
                      <a:lnTo>
                        <a:pt x="910" y="469"/>
                      </a:lnTo>
                      <a:lnTo>
                        <a:pt x="891" y="332"/>
                      </a:lnTo>
                      <a:lnTo>
                        <a:pt x="853" y="223"/>
                      </a:lnTo>
                      <a:lnTo>
                        <a:pt x="773" y="114"/>
                      </a:lnTo>
                      <a:lnTo>
                        <a:pt x="693" y="48"/>
                      </a:lnTo>
                      <a:lnTo>
                        <a:pt x="617" y="19"/>
                      </a:lnTo>
                      <a:lnTo>
                        <a:pt x="517" y="5"/>
                      </a:lnTo>
                      <a:lnTo>
                        <a:pt x="399" y="0"/>
                      </a:lnTo>
                      <a:lnTo>
                        <a:pt x="309" y="19"/>
                      </a:lnTo>
                      <a:lnTo>
                        <a:pt x="241" y="62"/>
                      </a:lnTo>
                      <a:lnTo>
                        <a:pt x="170" y="119"/>
                      </a:lnTo>
                      <a:lnTo>
                        <a:pt x="132" y="180"/>
                      </a:lnTo>
                      <a:lnTo>
                        <a:pt x="99" y="256"/>
                      </a:lnTo>
                      <a:lnTo>
                        <a:pt x="90" y="317"/>
                      </a:lnTo>
                      <a:close/>
                    </a:path>
                  </a:pathLst>
                </a:custGeom>
                <a:solidFill>
                  <a:srgbClr val="FFB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1" name="Freeform 94">
                  <a:extLst>
                    <a:ext uri="{FF2B5EF4-FFF2-40B4-BE49-F238E27FC236}">
                      <a16:creationId xmlns:a16="http://schemas.microsoft.com/office/drawing/2014/main" id="{AC34D00D-D34E-4EAF-B416-231B58BB8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37"/>
                  <a:ext cx="477" cy="567"/>
                </a:xfrm>
                <a:custGeom>
                  <a:avLst/>
                  <a:gdLst>
                    <a:gd name="T0" fmla="*/ 1 w 953"/>
                    <a:gd name="T1" fmla="*/ 1 h 1133"/>
                    <a:gd name="T2" fmla="*/ 1 w 953"/>
                    <a:gd name="T3" fmla="*/ 1 h 1133"/>
                    <a:gd name="T4" fmla="*/ 1 w 953"/>
                    <a:gd name="T5" fmla="*/ 0 h 1133"/>
                    <a:gd name="T6" fmla="*/ 1 w 953"/>
                    <a:gd name="T7" fmla="*/ 0 h 1133"/>
                    <a:gd name="T8" fmla="*/ 1 w 953"/>
                    <a:gd name="T9" fmla="*/ 1 h 1133"/>
                    <a:gd name="T10" fmla="*/ 1 w 953"/>
                    <a:gd name="T11" fmla="*/ 1 h 1133"/>
                    <a:gd name="T12" fmla="*/ 1 w 953"/>
                    <a:gd name="T13" fmla="*/ 1 h 1133"/>
                    <a:gd name="T14" fmla="*/ 1 w 953"/>
                    <a:gd name="T15" fmla="*/ 1 h 1133"/>
                    <a:gd name="T16" fmla="*/ 1 w 953"/>
                    <a:gd name="T17" fmla="*/ 1 h 1133"/>
                    <a:gd name="T18" fmla="*/ 1 w 953"/>
                    <a:gd name="T19" fmla="*/ 1 h 1133"/>
                    <a:gd name="T20" fmla="*/ 1 w 953"/>
                    <a:gd name="T21" fmla="*/ 1 h 1133"/>
                    <a:gd name="T22" fmla="*/ 1 w 953"/>
                    <a:gd name="T23" fmla="*/ 1 h 1133"/>
                    <a:gd name="T24" fmla="*/ 1 w 953"/>
                    <a:gd name="T25" fmla="*/ 1 h 1133"/>
                    <a:gd name="T26" fmla="*/ 1 w 953"/>
                    <a:gd name="T27" fmla="*/ 1 h 1133"/>
                    <a:gd name="T28" fmla="*/ 1 w 953"/>
                    <a:gd name="T29" fmla="*/ 1 h 1133"/>
                    <a:gd name="T30" fmla="*/ 1 w 953"/>
                    <a:gd name="T31" fmla="*/ 1 h 1133"/>
                    <a:gd name="T32" fmla="*/ 1 w 953"/>
                    <a:gd name="T33" fmla="*/ 1 h 1133"/>
                    <a:gd name="T34" fmla="*/ 1 w 953"/>
                    <a:gd name="T35" fmla="*/ 1 h 1133"/>
                    <a:gd name="T36" fmla="*/ 1 w 953"/>
                    <a:gd name="T37" fmla="*/ 1 h 1133"/>
                    <a:gd name="T38" fmla="*/ 1 w 953"/>
                    <a:gd name="T39" fmla="*/ 1 h 1133"/>
                    <a:gd name="T40" fmla="*/ 1 w 953"/>
                    <a:gd name="T41" fmla="*/ 1 h 1133"/>
                    <a:gd name="T42" fmla="*/ 1 w 953"/>
                    <a:gd name="T43" fmla="*/ 1 h 1133"/>
                    <a:gd name="T44" fmla="*/ 1 w 953"/>
                    <a:gd name="T45" fmla="*/ 1 h 1133"/>
                    <a:gd name="T46" fmla="*/ 1 w 953"/>
                    <a:gd name="T47" fmla="*/ 1 h 1133"/>
                    <a:gd name="T48" fmla="*/ 1 w 953"/>
                    <a:gd name="T49" fmla="*/ 1 h 1133"/>
                    <a:gd name="T50" fmla="*/ 1 w 953"/>
                    <a:gd name="T51" fmla="*/ 1 h 1133"/>
                    <a:gd name="T52" fmla="*/ 1 w 953"/>
                    <a:gd name="T53" fmla="*/ 1 h 1133"/>
                    <a:gd name="T54" fmla="*/ 1 w 953"/>
                    <a:gd name="T55" fmla="*/ 1 h 1133"/>
                    <a:gd name="T56" fmla="*/ 1 w 953"/>
                    <a:gd name="T57" fmla="*/ 1 h 1133"/>
                    <a:gd name="T58" fmla="*/ 1 w 953"/>
                    <a:gd name="T59" fmla="*/ 1 h 1133"/>
                    <a:gd name="T60" fmla="*/ 1 w 953"/>
                    <a:gd name="T61" fmla="*/ 1 h 1133"/>
                    <a:gd name="T62" fmla="*/ 1 w 953"/>
                    <a:gd name="T63" fmla="*/ 1 h 113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53" h="1133">
                      <a:moveTo>
                        <a:pt x="118" y="218"/>
                      </a:moveTo>
                      <a:lnTo>
                        <a:pt x="137" y="147"/>
                      </a:lnTo>
                      <a:lnTo>
                        <a:pt x="175" y="76"/>
                      </a:lnTo>
                      <a:lnTo>
                        <a:pt x="222" y="43"/>
                      </a:lnTo>
                      <a:lnTo>
                        <a:pt x="276" y="19"/>
                      </a:lnTo>
                      <a:lnTo>
                        <a:pt x="371" y="0"/>
                      </a:lnTo>
                      <a:lnTo>
                        <a:pt x="442" y="0"/>
                      </a:lnTo>
                      <a:lnTo>
                        <a:pt x="532" y="0"/>
                      </a:lnTo>
                      <a:lnTo>
                        <a:pt x="603" y="14"/>
                      </a:lnTo>
                      <a:lnTo>
                        <a:pt x="650" y="38"/>
                      </a:lnTo>
                      <a:lnTo>
                        <a:pt x="688" y="57"/>
                      </a:lnTo>
                      <a:lnTo>
                        <a:pt x="740" y="99"/>
                      </a:lnTo>
                      <a:lnTo>
                        <a:pt x="787" y="142"/>
                      </a:lnTo>
                      <a:lnTo>
                        <a:pt x="825" y="175"/>
                      </a:lnTo>
                      <a:lnTo>
                        <a:pt x="863" y="218"/>
                      </a:lnTo>
                      <a:lnTo>
                        <a:pt x="901" y="284"/>
                      </a:lnTo>
                      <a:lnTo>
                        <a:pt x="920" y="355"/>
                      </a:lnTo>
                      <a:lnTo>
                        <a:pt x="943" y="454"/>
                      </a:lnTo>
                      <a:lnTo>
                        <a:pt x="953" y="530"/>
                      </a:lnTo>
                      <a:lnTo>
                        <a:pt x="948" y="611"/>
                      </a:lnTo>
                      <a:lnTo>
                        <a:pt x="943" y="693"/>
                      </a:lnTo>
                      <a:lnTo>
                        <a:pt x="920" y="783"/>
                      </a:lnTo>
                      <a:lnTo>
                        <a:pt x="896" y="877"/>
                      </a:lnTo>
                      <a:lnTo>
                        <a:pt x="877" y="967"/>
                      </a:lnTo>
                      <a:lnTo>
                        <a:pt x="839" y="1033"/>
                      </a:lnTo>
                      <a:lnTo>
                        <a:pt x="797" y="1062"/>
                      </a:lnTo>
                      <a:lnTo>
                        <a:pt x="745" y="1086"/>
                      </a:lnTo>
                      <a:lnTo>
                        <a:pt x="688" y="1104"/>
                      </a:lnTo>
                      <a:lnTo>
                        <a:pt x="650" y="1123"/>
                      </a:lnTo>
                      <a:lnTo>
                        <a:pt x="598" y="1133"/>
                      </a:lnTo>
                      <a:lnTo>
                        <a:pt x="551" y="1128"/>
                      </a:lnTo>
                      <a:lnTo>
                        <a:pt x="480" y="1109"/>
                      </a:lnTo>
                      <a:lnTo>
                        <a:pt x="424" y="1106"/>
                      </a:lnTo>
                      <a:lnTo>
                        <a:pt x="398" y="1100"/>
                      </a:lnTo>
                      <a:lnTo>
                        <a:pt x="402" y="1119"/>
                      </a:lnTo>
                      <a:lnTo>
                        <a:pt x="241" y="1090"/>
                      </a:lnTo>
                      <a:lnTo>
                        <a:pt x="260" y="1033"/>
                      </a:lnTo>
                      <a:lnTo>
                        <a:pt x="257" y="1007"/>
                      </a:lnTo>
                      <a:lnTo>
                        <a:pt x="256" y="981"/>
                      </a:lnTo>
                      <a:lnTo>
                        <a:pt x="249" y="951"/>
                      </a:lnTo>
                      <a:lnTo>
                        <a:pt x="241" y="936"/>
                      </a:lnTo>
                      <a:lnTo>
                        <a:pt x="226" y="915"/>
                      </a:lnTo>
                      <a:lnTo>
                        <a:pt x="244" y="893"/>
                      </a:lnTo>
                      <a:lnTo>
                        <a:pt x="262" y="866"/>
                      </a:lnTo>
                      <a:lnTo>
                        <a:pt x="268" y="843"/>
                      </a:lnTo>
                      <a:lnTo>
                        <a:pt x="256" y="787"/>
                      </a:lnTo>
                      <a:lnTo>
                        <a:pt x="251" y="716"/>
                      </a:lnTo>
                      <a:lnTo>
                        <a:pt x="218" y="674"/>
                      </a:lnTo>
                      <a:lnTo>
                        <a:pt x="170" y="659"/>
                      </a:lnTo>
                      <a:lnTo>
                        <a:pt x="123" y="620"/>
                      </a:lnTo>
                      <a:lnTo>
                        <a:pt x="90" y="620"/>
                      </a:lnTo>
                      <a:lnTo>
                        <a:pt x="57" y="659"/>
                      </a:lnTo>
                      <a:lnTo>
                        <a:pt x="57" y="716"/>
                      </a:lnTo>
                      <a:lnTo>
                        <a:pt x="79" y="760"/>
                      </a:lnTo>
                      <a:lnTo>
                        <a:pt x="84" y="827"/>
                      </a:lnTo>
                      <a:lnTo>
                        <a:pt x="66" y="822"/>
                      </a:lnTo>
                      <a:lnTo>
                        <a:pt x="49" y="809"/>
                      </a:lnTo>
                      <a:lnTo>
                        <a:pt x="28" y="664"/>
                      </a:lnTo>
                      <a:lnTo>
                        <a:pt x="0" y="568"/>
                      </a:lnTo>
                      <a:lnTo>
                        <a:pt x="19" y="492"/>
                      </a:lnTo>
                      <a:lnTo>
                        <a:pt x="33" y="407"/>
                      </a:lnTo>
                      <a:lnTo>
                        <a:pt x="47" y="317"/>
                      </a:lnTo>
                      <a:lnTo>
                        <a:pt x="47" y="274"/>
                      </a:lnTo>
                      <a:lnTo>
                        <a:pt x="118" y="218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7" name="Freeform 96">
                <a:extLst>
                  <a:ext uri="{FF2B5EF4-FFF2-40B4-BE49-F238E27FC236}">
                    <a16:creationId xmlns:a16="http://schemas.microsoft.com/office/drawing/2014/main" id="{3261EAE8-6A1C-4D3C-94D1-E93D84BA9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3623"/>
                <a:ext cx="333" cy="147"/>
              </a:xfrm>
              <a:custGeom>
                <a:avLst/>
                <a:gdLst>
                  <a:gd name="T0" fmla="*/ 0 w 667"/>
                  <a:gd name="T1" fmla="*/ 1 h 293"/>
                  <a:gd name="T2" fmla="*/ 0 w 667"/>
                  <a:gd name="T3" fmla="*/ 0 h 293"/>
                  <a:gd name="T4" fmla="*/ 0 w 667"/>
                  <a:gd name="T5" fmla="*/ 1 h 293"/>
                  <a:gd name="T6" fmla="*/ 0 w 667"/>
                  <a:gd name="T7" fmla="*/ 1 h 293"/>
                  <a:gd name="T8" fmla="*/ 0 w 667"/>
                  <a:gd name="T9" fmla="*/ 1 h 293"/>
                  <a:gd name="T10" fmla="*/ 0 w 667"/>
                  <a:gd name="T11" fmla="*/ 1 h 293"/>
                  <a:gd name="T12" fmla="*/ 0 w 667"/>
                  <a:gd name="T13" fmla="*/ 1 h 293"/>
                  <a:gd name="T14" fmla="*/ 0 w 667"/>
                  <a:gd name="T15" fmla="*/ 1 h 293"/>
                  <a:gd name="T16" fmla="*/ 0 w 667"/>
                  <a:gd name="T17" fmla="*/ 1 h 293"/>
                  <a:gd name="T18" fmla="*/ 0 w 667"/>
                  <a:gd name="T19" fmla="*/ 1 h 293"/>
                  <a:gd name="T20" fmla="*/ 0 w 667"/>
                  <a:gd name="T21" fmla="*/ 1 h 293"/>
                  <a:gd name="T22" fmla="*/ 0 w 667"/>
                  <a:gd name="T23" fmla="*/ 1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7" h="293">
                    <a:moveTo>
                      <a:pt x="0" y="35"/>
                    </a:moveTo>
                    <a:lnTo>
                      <a:pt x="14" y="0"/>
                    </a:lnTo>
                    <a:lnTo>
                      <a:pt x="96" y="5"/>
                    </a:lnTo>
                    <a:lnTo>
                      <a:pt x="186" y="20"/>
                    </a:lnTo>
                    <a:lnTo>
                      <a:pt x="321" y="66"/>
                    </a:lnTo>
                    <a:lnTo>
                      <a:pt x="392" y="96"/>
                    </a:lnTo>
                    <a:lnTo>
                      <a:pt x="473" y="132"/>
                    </a:lnTo>
                    <a:lnTo>
                      <a:pt x="560" y="172"/>
                    </a:lnTo>
                    <a:lnTo>
                      <a:pt x="634" y="213"/>
                    </a:lnTo>
                    <a:lnTo>
                      <a:pt x="659" y="241"/>
                    </a:lnTo>
                    <a:lnTo>
                      <a:pt x="667" y="293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8" name="Freeform 97">
                <a:extLst>
                  <a:ext uri="{FF2B5EF4-FFF2-40B4-BE49-F238E27FC236}">
                    <a16:creationId xmlns:a16="http://schemas.microsoft.com/office/drawing/2014/main" id="{82DBF0A4-E0AA-4E3C-AF1E-0BB363D8D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535"/>
                <a:ext cx="2219" cy="361"/>
              </a:xfrm>
              <a:custGeom>
                <a:avLst/>
                <a:gdLst>
                  <a:gd name="T0" fmla="*/ 1 w 4438"/>
                  <a:gd name="T1" fmla="*/ 1 h 721"/>
                  <a:gd name="T2" fmla="*/ 1 w 4438"/>
                  <a:gd name="T3" fmla="*/ 1 h 721"/>
                  <a:gd name="T4" fmla="*/ 1 w 4438"/>
                  <a:gd name="T5" fmla="*/ 1 h 721"/>
                  <a:gd name="T6" fmla="*/ 1 w 4438"/>
                  <a:gd name="T7" fmla="*/ 1 h 721"/>
                  <a:gd name="T8" fmla="*/ 1 w 4438"/>
                  <a:gd name="T9" fmla="*/ 1 h 721"/>
                  <a:gd name="T10" fmla="*/ 1 w 4438"/>
                  <a:gd name="T11" fmla="*/ 0 h 721"/>
                  <a:gd name="T12" fmla="*/ 1 w 4438"/>
                  <a:gd name="T13" fmla="*/ 1 h 721"/>
                  <a:gd name="T14" fmla="*/ 1 w 4438"/>
                  <a:gd name="T15" fmla="*/ 1 h 721"/>
                  <a:gd name="T16" fmla="*/ 1 w 4438"/>
                  <a:gd name="T17" fmla="*/ 1 h 721"/>
                  <a:gd name="T18" fmla="*/ 1 w 4438"/>
                  <a:gd name="T19" fmla="*/ 1 h 721"/>
                  <a:gd name="T20" fmla="*/ 1 w 4438"/>
                  <a:gd name="T21" fmla="*/ 1 h 721"/>
                  <a:gd name="T22" fmla="*/ 1 w 4438"/>
                  <a:gd name="T23" fmla="*/ 1 h 721"/>
                  <a:gd name="T24" fmla="*/ 1 w 4438"/>
                  <a:gd name="T25" fmla="*/ 1 h 721"/>
                  <a:gd name="T26" fmla="*/ 1 w 4438"/>
                  <a:gd name="T27" fmla="*/ 1 h 721"/>
                  <a:gd name="T28" fmla="*/ 1 w 4438"/>
                  <a:gd name="T29" fmla="*/ 1 h 721"/>
                  <a:gd name="T30" fmla="*/ 1 w 4438"/>
                  <a:gd name="T31" fmla="*/ 1 h 721"/>
                  <a:gd name="T32" fmla="*/ 1 w 4438"/>
                  <a:gd name="T33" fmla="*/ 1 h 721"/>
                  <a:gd name="T34" fmla="*/ 1 w 4438"/>
                  <a:gd name="T35" fmla="*/ 1 h 721"/>
                  <a:gd name="T36" fmla="*/ 1 w 4438"/>
                  <a:gd name="T37" fmla="*/ 1 h 721"/>
                  <a:gd name="T38" fmla="*/ 1 w 4438"/>
                  <a:gd name="T39" fmla="*/ 1 h 721"/>
                  <a:gd name="T40" fmla="*/ 1 w 4438"/>
                  <a:gd name="T41" fmla="*/ 1 h 721"/>
                  <a:gd name="T42" fmla="*/ 1 w 4438"/>
                  <a:gd name="T43" fmla="*/ 1 h 721"/>
                  <a:gd name="T44" fmla="*/ 1 w 4438"/>
                  <a:gd name="T45" fmla="*/ 1 h 721"/>
                  <a:gd name="T46" fmla="*/ 1 w 4438"/>
                  <a:gd name="T47" fmla="*/ 1 h 721"/>
                  <a:gd name="T48" fmla="*/ 1 w 4438"/>
                  <a:gd name="T49" fmla="*/ 1 h 721"/>
                  <a:gd name="T50" fmla="*/ 1 w 4438"/>
                  <a:gd name="T51" fmla="*/ 1 h 721"/>
                  <a:gd name="T52" fmla="*/ 1 w 4438"/>
                  <a:gd name="T53" fmla="*/ 1 h 721"/>
                  <a:gd name="T54" fmla="*/ 1 w 4438"/>
                  <a:gd name="T55" fmla="*/ 1 h 721"/>
                  <a:gd name="T56" fmla="*/ 0 w 4438"/>
                  <a:gd name="T57" fmla="*/ 1 h 721"/>
                  <a:gd name="T58" fmla="*/ 1 w 4438"/>
                  <a:gd name="T59" fmla="*/ 1 h 72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38" h="721">
                    <a:moveTo>
                      <a:pt x="19" y="521"/>
                    </a:moveTo>
                    <a:lnTo>
                      <a:pt x="189" y="311"/>
                    </a:lnTo>
                    <a:lnTo>
                      <a:pt x="284" y="220"/>
                    </a:lnTo>
                    <a:lnTo>
                      <a:pt x="368" y="150"/>
                    </a:lnTo>
                    <a:lnTo>
                      <a:pt x="500" y="41"/>
                    </a:lnTo>
                    <a:lnTo>
                      <a:pt x="557" y="0"/>
                    </a:lnTo>
                    <a:lnTo>
                      <a:pt x="943" y="190"/>
                    </a:lnTo>
                    <a:lnTo>
                      <a:pt x="1029" y="291"/>
                    </a:lnTo>
                    <a:lnTo>
                      <a:pt x="1095" y="371"/>
                    </a:lnTo>
                    <a:lnTo>
                      <a:pt x="1172" y="461"/>
                    </a:lnTo>
                    <a:lnTo>
                      <a:pt x="1210" y="521"/>
                    </a:lnTo>
                    <a:lnTo>
                      <a:pt x="1445" y="391"/>
                    </a:lnTo>
                    <a:lnTo>
                      <a:pt x="1549" y="332"/>
                    </a:lnTo>
                    <a:lnTo>
                      <a:pt x="1690" y="281"/>
                    </a:lnTo>
                    <a:lnTo>
                      <a:pt x="1803" y="190"/>
                    </a:lnTo>
                    <a:lnTo>
                      <a:pt x="1983" y="240"/>
                    </a:lnTo>
                    <a:lnTo>
                      <a:pt x="2133" y="300"/>
                    </a:lnTo>
                    <a:lnTo>
                      <a:pt x="2284" y="362"/>
                    </a:lnTo>
                    <a:lnTo>
                      <a:pt x="2303" y="371"/>
                    </a:lnTo>
                    <a:lnTo>
                      <a:pt x="2417" y="391"/>
                    </a:lnTo>
                    <a:lnTo>
                      <a:pt x="2540" y="521"/>
                    </a:lnTo>
                    <a:lnTo>
                      <a:pt x="2606" y="600"/>
                    </a:lnTo>
                    <a:lnTo>
                      <a:pt x="2766" y="682"/>
                    </a:lnTo>
                    <a:lnTo>
                      <a:pt x="3220" y="442"/>
                    </a:lnTo>
                    <a:lnTo>
                      <a:pt x="3881" y="291"/>
                    </a:lnTo>
                    <a:lnTo>
                      <a:pt x="4127" y="371"/>
                    </a:lnTo>
                    <a:lnTo>
                      <a:pt x="4372" y="530"/>
                    </a:lnTo>
                    <a:lnTo>
                      <a:pt x="4438" y="721"/>
                    </a:lnTo>
                    <a:lnTo>
                      <a:pt x="0" y="721"/>
                    </a:lnTo>
                    <a:lnTo>
                      <a:pt x="19" y="521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9" name="Freeform 98">
                <a:extLst>
                  <a:ext uri="{FF2B5EF4-FFF2-40B4-BE49-F238E27FC236}">
                    <a16:creationId xmlns:a16="http://schemas.microsoft.com/office/drawing/2014/main" id="{7A2B2C5E-B91A-4FE2-90C9-0A3477E70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3636"/>
                <a:ext cx="280" cy="200"/>
              </a:xfrm>
              <a:custGeom>
                <a:avLst/>
                <a:gdLst>
                  <a:gd name="T0" fmla="*/ 0 w 560"/>
                  <a:gd name="T1" fmla="*/ 0 h 401"/>
                  <a:gd name="T2" fmla="*/ 1 w 560"/>
                  <a:gd name="T3" fmla="*/ 0 h 401"/>
                  <a:gd name="T4" fmla="*/ 1 w 560"/>
                  <a:gd name="T5" fmla="*/ 0 h 401"/>
                  <a:gd name="T6" fmla="*/ 1 w 560"/>
                  <a:gd name="T7" fmla="*/ 0 h 401"/>
                  <a:gd name="T8" fmla="*/ 1 w 560"/>
                  <a:gd name="T9" fmla="*/ 0 h 401"/>
                  <a:gd name="T10" fmla="*/ 1 w 560"/>
                  <a:gd name="T11" fmla="*/ 0 h 401"/>
                  <a:gd name="T12" fmla="*/ 1 w 560"/>
                  <a:gd name="T13" fmla="*/ 0 h 401"/>
                  <a:gd name="T14" fmla="*/ 1 w 560"/>
                  <a:gd name="T15" fmla="*/ 0 h 401"/>
                  <a:gd name="T16" fmla="*/ 1 w 560"/>
                  <a:gd name="T17" fmla="*/ 0 h 401"/>
                  <a:gd name="T18" fmla="*/ 1 w 560"/>
                  <a:gd name="T19" fmla="*/ 0 h 401"/>
                  <a:gd name="T20" fmla="*/ 1 w 560"/>
                  <a:gd name="T21" fmla="*/ 0 h 401"/>
                  <a:gd name="T22" fmla="*/ 1 w 560"/>
                  <a:gd name="T23" fmla="*/ 0 h 401"/>
                  <a:gd name="T24" fmla="*/ 1 w 560"/>
                  <a:gd name="T25" fmla="*/ 0 h 401"/>
                  <a:gd name="T26" fmla="*/ 1 w 560"/>
                  <a:gd name="T27" fmla="*/ 0 h 401"/>
                  <a:gd name="T28" fmla="*/ 1 w 560"/>
                  <a:gd name="T29" fmla="*/ 0 h 401"/>
                  <a:gd name="T30" fmla="*/ 1 w 560"/>
                  <a:gd name="T31" fmla="*/ 0 h 401"/>
                  <a:gd name="T32" fmla="*/ 1 w 560"/>
                  <a:gd name="T33" fmla="*/ 0 h 401"/>
                  <a:gd name="T34" fmla="*/ 0 w 560"/>
                  <a:gd name="T35" fmla="*/ 0 h 4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60" h="401">
                    <a:moveTo>
                      <a:pt x="0" y="0"/>
                    </a:moveTo>
                    <a:lnTo>
                      <a:pt x="272" y="65"/>
                    </a:lnTo>
                    <a:lnTo>
                      <a:pt x="365" y="100"/>
                    </a:lnTo>
                    <a:lnTo>
                      <a:pt x="414" y="128"/>
                    </a:lnTo>
                    <a:lnTo>
                      <a:pt x="464" y="169"/>
                    </a:lnTo>
                    <a:lnTo>
                      <a:pt x="508" y="223"/>
                    </a:lnTo>
                    <a:lnTo>
                      <a:pt x="537" y="278"/>
                    </a:lnTo>
                    <a:lnTo>
                      <a:pt x="560" y="336"/>
                    </a:lnTo>
                    <a:lnTo>
                      <a:pt x="518" y="401"/>
                    </a:lnTo>
                    <a:lnTo>
                      <a:pt x="497" y="332"/>
                    </a:lnTo>
                    <a:lnTo>
                      <a:pt x="461" y="270"/>
                    </a:lnTo>
                    <a:lnTo>
                      <a:pt x="428" y="227"/>
                    </a:lnTo>
                    <a:lnTo>
                      <a:pt x="398" y="197"/>
                    </a:lnTo>
                    <a:lnTo>
                      <a:pt x="343" y="164"/>
                    </a:lnTo>
                    <a:lnTo>
                      <a:pt x="280" y="133"/>
                    </a:lnTo>
                    <a:lnTo>
                      <a:pt x="191" y="95"/>
                    </a:lnTo>
                    <a:lnTo>
                      <a:pt x="106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495" name="Rectangle 3">
              <a:extLst>
                <a:ext uri="{FF2B5EF4-FFF2-40B4-BE49-F238E27FC236}">
                  <a16:creationId xmlns:a16="http://schemas.microsoft.com/office/drawing/2014/main" id="{DA124698-9A25-4A18-8206-1BFBBA281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7463" y="3573463"/>
              <a:ext cx="2376487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Monotype Sorts"/>
                <a:buChar char=""/>
              </a:pPr>
              <a:r>
                <a:rPr lang="en-US" altLang="zh-CN" sz="5400">
                  <a:solidFill>
                    <a:srgbClr val="FFFFC2"/>
                  </a:solidFill>
                  <a:latin typeface="Arial" panose="020B0604020202020204" pitchFamily="34" charset="0"/>
                </a:rPr>
                <a:t>Q&amp;A</a:t>
              </a:r>
            </a:p>
          </p:txBody>
        </p:sp>
      </p:grpSp>
    </p:spTree>
  </p:cSld>
  <p:clrMapOvr>
    <a:masterClrMapping/>
  </p:clrMapOvr>
  <p:transition>
    <p:newsfla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1. Rewrite the following if-else using a switch statement: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20" y="2132857"/>
            <a:ext cx="4418360" cy="381634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2. In a triangle, the sum of any two sides must be greater than the third side.</a:t>
            </a:r>
            <a:r>
              <a:rPr lang="zh-CN" altLang="en-US" dirty="0"/>
              <a:t> </a:t>
            </a:r>
            <a:r>
              <a:rPr lang="en-US" altLang="zh-CN" dirty="0"/>
              <a:t>Write a program to input three numbers and determine if they form a valid triangle.</a:t>
            </a:r>
          </a:p>
          <a:p>
            <a:r>
              <a:rPr lang="en-US" altLang="zh-CN" dirty="0"/>
              <a:t>3. Rewrite the following using a for loop.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426" y="3645024"/>
            <a:ext cx="3345748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3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DCCCCBAA-611E-40E3-8278-F87272C79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6497AEAA-6F76-4E49-8D3C-AD95BD4EC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5480" y="1412776"/>
            <a:ext cx="8915400" cy="604664"/>
          </a:xfrm>
        </p:spPr>
        <p:txBody>
          <a:bodyPr/>
          <a:lstStyle/>
          <a:p>
            <a:pPr eaLnBrk="1" hangingPunct="1"/>
            <a:r>
              <a:rPr lang="en-US" altLang="zh-CN" dirty="0"/>
              <a:t>Selection and iteration program constructs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B12316-277A-4A1E-BFA2-F8CEF10D4E38}"/>
              </a:ext>
            </a:extLst>
          </p:cNvPr>
          <p:cNvSpPr/>
          <p:nvPr/>
        </p:nvSpPr>
        <p:spPr bwMode="auto">
          <a:xfrm>
            <a:off x="4410498" y="2449488"/>
            <a:ext cx="1584000" cy="39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 anchor="ctr" anchorCtr="0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 </a:t>
            </a:r>
            <a:r>
              <a:rPr lang="en-US" altLang="zh-CN" sz="1625" i="1" dirty="0">
                <a:solidFill>
                  <a:schemeClr val="tx1"/>
                </a:solidFill>
              </a:rPr>
              <a:t>1</a:t>
            </a:r>
            <a:endParaRPr lang="zh-CN" altLang="en-US" sz="1625" i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DF0792-2DD1-4B4B-8DCA-4A6E14D05AF7}"/>
              </a:ext>
            </a:extLst>
          </p:cNvPr>
          <p:cNvSpPr/>
          <p:nvPr/>
        </p:nvSpPr>
        <p:spPr bwMode="auto">
          <a:xfrm>
            <a:off x="4410498" y="3800252"/>
            <a:ext cx="1584000" cy="39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 anchor="ctr" anchorCtr="0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 </a:t>
            </a:r>
            <a:r>
              <a:rPr lang="en-US" altLang="zh-CN" sz="1625" i="1" dirty="0" err="1"/>
              <a:t>i</a:t>
            </a:r>
            <a:endParaRPr lang="zh-CN" altLang="en-US" sz="1625" i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AE3E4A-6930-4760-944F-F25936049A43}"/>
              </a:ext>
            </a:extLst>
          </p:cNvPr>
          <p:cNvSpPr/>
          <p:nvPr/>
        </p:nvSpPr>
        <p:spPr bwMode="auto">
          <a:xfrm>
            <a:off x="4413077" y="4475634"/>
            <a:ext cx="1584000" cy="39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73277" tIns="36639" rIns="73277" bIns="36639" anchor="ctr" anchorCtr="0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en-US" altLang="zh-CN" sz="1625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0BC2F5-AD22-4157-A6B7-664D3F3965F5}"/>
              </a:ext>
            </a:extLst>
          </p:cNvPr>
          <p:cNvSpPr/>
          <p:nvPr/>
        </p:nvSpPr>
        <p:spPr bwMode="auto">
          <a:xfrm>
            <a:off x="4410498" y="5151014"/>
            <a:ext cx="1584000" cy="39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 anchor="ctr" anchorCtr="0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 </a:t>
            </a:r>
            <a:r>
              <a:rPr lang="en-US" altLang="zh-CN" sz="1625" i="1" dirty="0"/>
              <a:t>n</a:t>
            </a:r>
            <a:endParaRPr lang="zh-CN" altLang="en-US" sz="1625" i="1" dirty="0"/>
          </a:p>
        </p:txBody>
      </p:sp>
      <p:cxnSp>
        <p:nvCxnSpPr>
          <p:cNvPr id="21512" name="直接箭头连接符 8">
            <a:extLst>
              <a:ext uri="{FF2B5EF4-FFF2-40B4-BE49-F238E27FC236}">
                <a16:creationId xmlns:a16="http://schemas.microsoft.com/office/drawing/2014/main" id="{FFED2406-3AD1-4F15-B83F-3F22691F31A3}"/>
              </a:ext>
            </a:extLst>
          </p:cNvPr>
          <p:cNvCxnSpPr>
            <a:cxnSpLocks noChangeShapeType="1"/>
            <a:stCxn id="13" idx="2"/>
            <a:endCxn id="5" idx="0"/>
          </p:cNvCxnSpPr>
          <p:nvPr/>
        </p:nvCxnSpPr>
        <p:spPr bwMode="auto">
          <a:xfrm flipH="1">
            <a:off x="5202498" y="3520870"/>
            <a:ext cx="1290" cy="279382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直接箭头连接符 9">
            <a:extLst>
              <a:ext uri="{FF2B5EF4-FFF2-40B4-BE49-F238E27FC236}">
                <a16:creationId xmlns:a16="http://schemas.microsoft.com/office/drawing/2014/main" id="{59A34D8E-2DE2-4EA2-B912-92CF9B88CC53}"/>
              </a:ext>
            </a:extLst>
          </p:cNvPr>
          <p:cNvCxnSpPr>
            <a:cxnSpLocks noChangeShapeType="1"/>
            <a:stCxn id="5" idx="2"/>
            <a:endCxn id="6" idx="0"/>
          </p:cNvCxnSpPr>
          <p:nvPr/>
        </p:nvCxnSpPr>
        <p:spPr bwMode="auto">
          <a:xfrm>
            <a:off x="5202499" y="4196252"/>
            <a:ext cx="2579" cy="279382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直接箭头连接符 10">
            <a:extLst>
              <a:ext uri="{FF2B5EF4-FFF2-40B4-BE49-F238E27FC236}">
                <a16:creationId xmlns:a16="http://schemas.microsoft.com/office/drawing/2014/main" id="{8118E921-D948-47A8-B318-AD4B6D3BA6E6}"/>
              </a:ext>
            </a:extLst>
          </p:cNvPr>
          <p:cNvCxnSpPr>
            <a:cxnSpLocks noChangeShapeType="1"/>
            <a:stCxn id="6" idx="2"/>
            <a:endCxn id="7" idx="0"/>
          </p:cNvCxnSpPr>
          <p:nvPr/>
        </p:nvCxnSpPr>
        <p:spPr bwMode="auto">
          <a:xfrm flipH="1">
            <a:off x="5202499" y="4871634"/>
            <a:ext cx="2579" cy="279380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ECB9FA1-6E4F-4A25-B1C6-60C967D26EF8}"/>
              </a:ext>
            </a:extLst>
          </p:cNvPr>
          <p:cNvSpPr/>
          <p:nvPr/>
        </p:nvSpPr>
        <p:spPr bwMode="auto">
          <a:xfrm>
            <a:off x="2184510" y="3822833"/>
            <a:ext cx="1516856" cy="350838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1000">
                <a:schemeClr val="accent2">
                  <a:tint val="30000"/>
                  <a:satMod val="150000"/>
                </a:schemeClr>
              </a:gs>
              <a:gs pos="91000">
                <a:schemeClr val="accent2">
                  <a:tint val="96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sz="1625" dirty="0"/>
              <a:t>statement </a:t>
            </a:r>
            <a:r>
              <a:rPr lang="en-US" altLang="zh-CN" sz="1625" i="1" dirty="0"/>
              <a:t>i+1</a:t>
            </a:r>
            <a:endParaRPr lang="zh-CN" altLang="en-US" sz="1625" i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FAB059-E361-4891-AE1F-1D9B9BAFA624}"/>
              </a:ext>
            </a:extLst>
          </p:cNvPr>
          <p:cNvSpPr/>
          <p:nvPr/>
        </p:nvSpPr>
        <p:spPr bwMode="auto">
          <a:xfrm>
            <a:off x="4411788" y="3124870"/>
            <a:ext cx="1584000" cy="39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lIns="73277" tIns="36639" rIns="73277" bIns="36639" anchor="ctr" anchorCtr="0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endParaRPr lang="zh-CN" altLang="en-US" sz="1625" dirty="0"/>
          </a:p>
        </p:txBody>
      </p:sp>
      <p:cxnSp>
        <p:nvCxnSpPr>
          <p:cNvPr id="21517" name="直接箭头连接符 13">
            <a:extLst>
              <a:ext uri="{FF2B5EF4-FFF2-40B4-BE49-F238E27FC236}">
                <a16:creationId xmlns:a16="http://schemas.microsoft.com/office/drawing/2014/main" id="{48662247-444D-479F-BDBB-D9FC3E16042B}"/>
              </a:ext>
            </a:extLst>
          </p:cNvPr>
          <p:cNvCxnSpPr>
            <a:cxnSpLocks noChangeShapeType="1"/>
            <a:stCxn id="4" idx="2"/>
            <a:endCxn id="13" idx="0"/>
          </p:cNvCxnSpPr>
          <p:nvPr/>
        </p:nvCxnSpPr>
        <p:spPr bwMode="auto">
          <a:xfrm>
            <a:off x="5202498" y="2845488"/>
            <a:ext cx="1290" cy="279382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直接箭头连接符 14">
            <a:extLst>
              <a:ext uri="{FF2B5EF4-FFF2-40B4-BE49-F238E27FC236}">
                <a16:creationId xmlns:a16="http://schemas.microsoft.com/office/drawing/2014/main" id="{BFCEEDC3-A3F1-490F-84BC-1D2DCFE8AE94}"/>
              </a:ext>
            </a:extLst>
          </p:cNvPr>
          <p:cNvCxnSpPr>
            <a:cxnSpLocks noChangeShapeType="1"/>
            <a:stCxn id="5" idx="1"/>
            <a:endCxn id="12" idx="3"/>
          </p:cNvCxnSpPr>
          <p:nvPr/>
        </p:nvCxnSpPr>
        <p:spPr bwMode="auto">
          <a:xfrm flipH="1">
            <a:off x="3701366" y="3998252"/>
            <a:ext cx="709132" cy="0"/>
          </a:xfrm>
          <a:prstGeom prst="straightConnector1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形状 15">
            <a:extLst>
              <a:ext uri="{FF2B5EF4-FFF2-40B4-BE49-F238E27FC236}">
                <a16:creationId xmlns:a16="http://schemas.microsoft.com/office/drawing/2014/main" id="{C3EFF72D-1BF0-40BA-9E03-1483931699AC}"/>
              </a:ext>
            </a:extLst>
          </p:cNvPr>
          <p:cNvCxnSpPr>
            <a:cxnSpLocks noChangeShapeType="1"/>
            <a:stCxn id="12" idx="0"/>
            <a:endCxn id="13" idx="1"/>
          </p:cNvCxnSpPr>
          <p:nvPr/>
        </p:nvCxnSpPr>
        <p:spPr bwMode="auto">
          <a:xfrm rot="5400000" flipH="1" flipV="1">
            <a:off x="3427383" y="2838427"/>
            <a:ext cx="499963" cy="1468850"/>
          </a:xfrm>
          <a:prstGeom prst="bentConnector2">
            <a:avLst/>
          </a:prstGeom>
          <a:noFill/>
          <a:ln w="28575" algn="ctr">
            <a:solidFill>
              <a:srgbClr val="0B02B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0D7626E-4716-47CD-85BC-BF1AD21D7D98}"/>
              </a:ext>
            </a:extLst>
          </p:cNvPr>
          <p:cNvSpPr/>
          <p:nvPr/>
        </p:nvSpPr>
        <p:spPr bwMode="auto">
          <a:xfrm>
            <a:off x="7097317" y="3489721"/>
            <a:ext cx="2147589" cy="464344"/>
          </a:xfrm>
          <a:prstGeom prst="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73277" tIns="36639" rIns="73277" bIns="36639" anchor="ctr" anchorCtr="0"/>
          <a:lstStyle/>
          <a:p>
            <a:pPr algn="ctr"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construct</a:t>
            </a:r>
          </a:p>
        </p:txBody>
      </p:sp>
      <p:sp>
        <p:nvSpPr>
          <p:cNvPr id="21521" name="文本框 16">
            <a:extLst>
              <a:ext uri="{FF2B5EF4-FFF2-40B4-BE49-F238E27FC236}">
                <a16:creationId xmlns:a16="http://schemas.microsoft.com/office/drawing/2014/main" id="{68C6F409-39C5-4890-B160-8031AE803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721" y="3565205"/>
            <a:ext cx="64234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>
                <a:solidFill>
                  <a:srgbClr val="FF0000"/>
                </a:solidFill>
              </a:rPr>
              <a:t>True</a:t>
            </a:r>
            <a:endParaRPr lang="zh-CN" altLang="en-US" sz="1625">
              <a:solidFill>
                <a:srgbClr val="FF0000"/>
              </a:solidFill>
            </a:endParaRPr>
          </a:p>
        </p:txBody>
      </p:sp>
      <p:sp>
        <p:nvSpPr>
          <p:cNvPr id="21522" name="文本框 18">
            <a:extLst>
              <a:ext uri="{FF2B5EF4-FFF2-40B4-BE49-F238E27FC236}">
                <a16:creationId xmlns:a16="http://schemas.microsoft.com/office/drawing/2014/main" id="{3F9769A1-5DFC-4F21-8826-D26DAF19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662" y="4160256"/>
            <a:ext cx="762298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 dirty="0">
                <a:solidFill>
                  <a:srgbClr val="FF0000"/>
                </a:solidFill>
              </a:rPr>
              <a:t>False</a:t>
            </a:r>
            <a:endParaRPr lang="zh-CN" altLang="en-US" sz="1625" dirty="0">
              <a:solidFill>
                <a:srgbClr val="FF0000"/>
              </a:solidFill>
            </a:endParaRPr>
          </a:p>
        </p:txBody>
      </p:sp>
      <p:sp>
        <p:nvSpPr>
          <p:cNvPr id="21523" name="文本框 18">
            <a:extLst>
              <a:ext uri="{FF2B5EF4-FFF2-40B4-BE49-F238E27FC236}">
                <a16:creationId xmlns:a16="http://schemas.microsoft.com/office/drawing/2014/main" id="{9F1D2B9A-93ED-49B8-B127-6EB8C33AC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270" y="4490305"/>
            <a:ext cx="1489770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 dirty="0"/>
              <a:t>statement  </a:t>
            </a:r>
            <a:r>
              <a:rPr lang="en-US" altLang="zh-CN" sz="1625" i="1" dirty="0"/>
              <a:t>i</a:t>
            </a:r>
            <a:r>
              <a:rPr lang="en-US" altLang="zh-CN" sz="1625" dirty="0"/>
              <a:t>+2</a:t>
            </a:r>
            <a:endParaRPr lang="zh-CN" altLang="en-US" sz="1625" i="1" dirty="0"/>
          </a:p>
        </p:txBody>
      </p:sp>
      <p:sp>
        <p:nvSpPr>
          <p:cNvPr id="21524" name="文本框 19">
            <a:extLst>
              <a:ext uri="{FF2B5EF4-FFF2-40B4-BE49-F238E27FC236}">
                <a16:creationId xmlns:a16="http://schemas.microsoft.com/office/drawing/2014/main" id="{5A2440F4-9699-49F5-82D5-69C89B58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774" y="3151195"/>
            <a:ext cx="1493450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25" dirty="0"/>
              <a:t>statement  2</a:t>
            </a:r>
            <a:endParaRPr lang="zh-CN" altLang="en-US" sz="1625" i="1" dirty="0"/>
          </a:p>
        </p:txBody>
      </p:sp>
      <p:sp>
        <p:nvSpPr>
          <p:cNvPr id="21525" name="文本框 20">
            <a:extLst>
              <a:ext uri="{FF2B5EF4-FFF2-40B4-BE49-F238E27FC236}">
                <a16:creationId xmlns:a16="http://schemas.microsoft.com/office/drawing/2014/main" id="{36D55B98-0C31-473C-A59C-5AC55A374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5108" y="4747607"/>
            <a:ext cx="759718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 dirty="0"/>
              <a:t>…</a:t>
            </a:r>
            <a:endParaRPr lang="zh-CN" altLang="en-US" sz="1625" dirty="0"/>
          </a:p>
        </p:txBody>
      </p:sp>
      <p:sp>
        <p:nvSpPr>
          <p:cNvPr id="21526" name="文本框 21">
            <a:extLst>
              <a:ext uri="{FF2B5EF4-FFF2-40B4-BE49-F238E27FC236}">
                <a16:creationId xmlns:a16="http://schemas.microsoft.com/office/drawing/2014/main" id="{A9DF317E-8295-4281-8B02-7B9F265FD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796" y="3324003"/>
            <a:ext cx="761008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25"/>
              <a:t>…</a:t>
            </a:r>
            <a:endParaRPr lang="zh-CN" altLang="en-US" sz="1625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4. What is displayed when the following program is run and the number 1234 is entered?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Write a program to find the sum of all the odd integers in the range 1 to 99.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4" y="2204864"/>
            <a:ext cx="4250453" cy="26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5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6. Write a program to display the following triangles: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Input the size of the triangles from the keyboard.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93" y="1988840"/>
            <a:ext cx="114094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4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10B4FD8-6976-4278-98EE-3C2A07406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Relational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F47CD-9C18-40E8-B92C-9DFD02B5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446240"/>
            <a:ext cx="8915400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operator</a:t>
            </a:r>
          </a:p>
          <a:p>
            <a:pPr marL="603647" lvl="2" indent="0" eaLnBrk="1" hangingPunct="1">
              <a:buNone/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22532" name="图片 1">
            <a:extLst>
              <a:ext uri="{FF2B5EF4-FFF2-40B4-BE49-F238E27FC236}">
                <a16:creationId xmlns:a16="http://schemas.microsoft.com/office/drawing/2014/main" id="{8947B4F5-E545-4990-A549-BA12CB673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797" y="2410945"/>
            <a:ext cx="6941939" cy="327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10B4FD8-6976-4278-98EE-3C2A07406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Relational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F47CD-9C18-40E8-B92C-9DFD02B5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412776"/>
            <a:ext cx="8915400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Precedence</a:t>
            </a:r>
          </a:p>
          <a:p>
            <a:pPr marL="603647" lvl="2" indent="0" eaLnBrk="1" hangingPunct="1">
              <a:buNone/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4072980" y="2593504"/>
            <a:ext cx="4752528" cy="20882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arithmetic operation</a:t>
            </a:r>
          </a:p>
          <a:p>
            <a:r>
              <a:rPr lang="en-US" altLang="zh-CN" sz="2400" dirty="0"/>
              <a:t>relational operation &gt;, &lt;, &gt;=, &lt;=</a:t>
            </a:r>
          </a:p>
          <a:p>
            <a:r>
              <a:rPr lang="en-US" altLang="zh-CN" sz="2400" dirty="0"/>
              <a:t>relational operation ==, !=</a:t>
            </a:r>
          </a:p>
          <a:p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assignment operation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20852" y="2615322"/>
            <a:ext cx="16561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high</a:t>
            </a:r>
            <a:endParaRPr lang="zh-CN" altLang="en-US" sz="2600" dirty="0"/>
          </a:p>
        </p:txBody>
      </p:sp>
      <p:sp>
        <p:nvSpPr>
          <p:cNvPr id="8" name="文本框 7"/>
          <p:cNvSpPr txBox="1"/>
          <p:nvPr/>
        </p:nvSpPr>
        <p:spPr>
          <a:xfrm>
            <a:off x="2920852" y="4042271"/>
            <a:ext cx="16561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low</a:t>
            </a:r>
            <a:endParaRPr lang="zh-CN" altLang="en-US" sz="2600" dirty="0"/>
          </a:p>
        </p:txBody>
      </p:sp>
      <p:sp>
        <p:nvSpPr>
          <p:cNvPr id="9" name="下箭头 8"/>
          <p:cNvSpPr/>
          <p:nvPr/>
        </p:nvSpPr>
        <p:spPr>
          <a:xfrm flipV="1">
            <a:off x="3208884" y="3077582"/>
            <a:ext cx="111410" cy="96468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72980" y="5070674"/>
            <a:ext cx="5328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Combination order: left to right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9681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10B4FD8-6976-4278-98EE-3C2A07406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Relational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F47CD-9C18-40E8-B92C-9DFD02B5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227" y="1412776"/>
            <a:ext cx="8915400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Equivalence in judgement: use ==, not =</a:t>
            </a:r>
          </a:p>
          <a:p>
            <a:pPr marL="603647" lvl="2" indent="0" eaLnBrk="1" hangingPunct="1">
              <a:buNone/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07551" y="532980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Output: </a:t>
            </a:r>
            <a:r>
              <a:rPr lang="en-US" altLang="zh-CN" dirty="0">
                <a:solidFill>
                  <a:srgbClr val="FF0000"/>
                </a:solidFill>
              </a:rPr>
              <a:t>0(False)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00039" y="532980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Output: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975" y="2490229"/>
            <a:ext cx="4213090" cy="23406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27" y="2490228"/>
            <a:ext cx="4394134" cy="22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10B4FD8-6976-4278-98EE-3C2A07406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Relational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F47CD-9C18-40E8-B92C-9DFD02B5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412776"/>
            <a:ext cx="9361040" cy="46863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use of relational characters may not yield the results you need!</a:t>
            </a:r>
          </a:p>
          <a:p>
            <a:pPr marL="603647" lvl="2" indent="0" eaLnBrk="1" hangingPunct="1">
              <a:buNone/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17" y="2380820"/>
            <a:ext cx="3327623" cy="37182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772" y="2379754"/>
            <a:ext cx="600558" cy="1336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88640" y="2380819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83F868-D02F-48DF-92B0-DC12CD7E7A3E}"/>
              </a:ext>
            </a:extLst>
          </p:cNvPr>
          <p:cNvSpPr/>
          <p:nvPr/>
        </p:nvSpPr>
        <p:spPr bwMode="auto">
          <a:xfrm>
            <a:off x="5588640" y="4379580"/>
            <a:ext cx="4893052" cy="145428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277" tIns="36639" rIns="73277" bIns="36639"/>
          <a:lstStyle/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left-to-right associativity of relational operators, the expression 1 &lt; b is evaluated first, resulting in a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value, either 0 or 1.</a:t>
            </a:r>
          </a:p>
          <a:p>
            <a:pPr>
              <a:lnSpc>
                <a:spcPct val="90000"/>
              </a:lnSpc>
              <a:spcBef>
                <a:spcPts val="478"/>
              </a:spcBef>
              <a:spcAft>
                <a:spcPts val="478"/>
              </a:spcAft>
              <a:buClr>
                <a:schemeClr val="tx2"/>
              </a:buClr>
              <a:buSzPct val="80000"/>
              <a:buFont typeface="Arial" pitchFamily="34" charset="0"/>
              <a:buChar char="•"/>
              <a:defRPr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0 and 1 are less than 3, so regardless of the value of b, the output result will be 1.</a:t>
            </a:r>
          </a:p>
        </p:txBody>
      </p:sp>
    </p:spTree>
    <p:extLst>
      <p:ext uri="{BB962C8B-B14F-4D97-AF65-F5344CB8AC3E}">
        <p14:creationId xmlns:p14="http://schemas.microsoft.com/office/powerpoint/2010/main" val="425556776"/>
      </p:ext>
    </p:extLst>
  </p:cSld>
  <p:clrMapOvr>
    <a:masterClrMapping/>
  </p:clrMapOvr>
</p:sld>
</file>

<file path=ppt/theme/theme1.xml><?xml version="1.0" encoding="utf-8"?>
<a:theme xmlns:a="http://schemas.openxmlformats.org/drawingml/2006/main" name="暗香扑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2141</Words>
  <Application>Microsoft Office PowerPoint</Application>
  <PresentationFormat>宽屏</PresentationFormat>
  <Paragraphs>434</Paragraphs>
  <Slides>51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Monotype Sorts</vt:lpstr>
      <vt:lpstr>黑体</vt:lpstr>
      <vt:lpstr>Arial</vt:lpstr>
      <vt:lpstr>Brush Script MT</vt:lpstr>
      <vt:lpstr>Calibri</vt:lpstr>
      <vt:lpstr>Calibri Light</vt:lpstr>
      <vt:lpstr>Monotype Corsiva</vt:lpstr>
      <vt:lpstr>Times New Roman</vt:lpstr>
      <vt:lpstr>Wingdings</vt:lpstr>
      <vt:lpstr>Wingdings 2</vt:lpstr>
      <vt:lpstr>暗香扑面</vt:lpstr>
      <vt:lpstr>PowerPoint 演示文稿</vt:lpstr>
      <vt:lpstr>Overview</vt:lpstr>
      <vt:lpstr>Background</vt:lpstr>
      <vt:lpstr>Background</vt:lpstr>
      <vt:lpstr>Background</vt:lpstr>
      <vt:lpstr>5.1 Relational Operator</vt:lpstr>
      <vt:lpstr>5.1 Relational Operator</vt:lpstr>
      <vt:lpstr>5.1 Relational Operator</vt:lpstr>
      <vt:lpstr>5.1 Relational Operator</vt:lpstr>
      <vt:lpstr>5.2 Logical Operators</vt:lpstr>
      <vt:lpstr>5.2 Logical Operators</vt:lpstr>
      <vt:lpstr>5.2 Logical Operators</vt:lpstr>
      <vt:lpstr>5.2 Logical Operators</vt:lpstr>
      <vt:lpstr>5.3 Selection</vt:lpstr>
      <vt:lpstr>5.3 Selection</vt:lpstr>
      <vt:lpstr>5.3 Selection</vt:lpstr>
      <vt:lpstr>5.3 Selection</vt:lpstr>
      <vt:lpstr>5.3 Selection</vt:lpstr>
      <vt:lpstr>5.3 Selection</vt:lpstr>
      <vt:lpstr>5.3 Selection</vt:lpstr>
      <vt:lpstr>5.3 Selection</vt:lpstr>
      <vt:lpstr>5.3 Selection</vt:lpstr>
      <vt:lpstr>5.3 Selection</vt:lpstr>
      <vt:lpstr>5.3 Selection</vt:lpstr>
      <vt:lpstr>5.3 Selection</vt:lpstr>
      <vt:lpstr>5.3 Selection</vt:lpstr>
      <vt:lpstr>5.3 Selection</vt:lpstr>
      <vt:lpstr>5.3 Selection</vt:lpstr>
      <vt:lpstr>5.3 Selection</vt:lpstr>
      <vt:lpstr>5.3 Selection</vt:lpstr>
      <vt:lpstr>5.4 Iteration</vt:lpstr>
      <vt:lpstr>5.4 Iteration</vt:lpstr>
      <vt:lpstr>5.4 Iteration</vt:lpstr>
      <vt:lpstr>5.4 Iteration</vt:lpstr>
      <vt:lpstr>5.4 Iteration</vt:lpstr>
      <vt:lpstr>5.4 Iteration</vt:lpstr>
      <vt:lpstr>5.4 Iteration</vt:lpstr>
      <vt:lpstr>5.4 Iteration</vt:lpstr>
      <vt:lpstr>5.4 Iteration</vt:lpstr>
      <vt:lpstr>5.4 Iteration</vt:lpstr>
      <vt:lpstr>5.4 Iteration</vt:lpstr>
      <vt:lpstr>5.4 Iteration</vt:lpstr>
      <vt:lpstr>5.4 Iteration</vt:lpstr>
      <vt:lpstr>5.4 Iteration</vt:lpstr>
      <vt:lpstr>5.4 Iteration</vt:lpstr>
      <vt:lpstr>5.4 Iteration</vt:lpstr>
      <vt:lpstr>PowerPoint 演示文稿</vt:lpstr>
      <vt:lpstr>Homework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2025-09-07T04:24:57Z</dcterms:created>
  <dcterms:modified xsi:type="dcterms:W3CDTF">2025-09-07T04:25:02Z</dcterms:modified>
</cp:coreProperties>
</file>