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1"/>
  </p:sldMasterIdLst>
  <p:notesMasterIdLst>
    <p:notesMasterId r:id="rId62"/>
  </p:notesMasterIdLst>
  <p:handoutMasterIdLst>
    <p:handoutMasterId r:id="rId63"/>
  </p:handoutMasterIdLst>
  <p:sldIdLst>
    <p:sldId id="1005" r:id="rId2"/>
    <p:sldId id="921" r:id="rId3"/>
    <p:sldId id="1087" r:id="rId4"/>
    <p:sldId id="1076" r:id="rId5"/>
    <p:sldId id="1077" r:id="rId6"/>
    <p:sldId id="1050" r:id="rId7"/>
    <p:sldId id="1102" r:id="rId8"/>
    <p:sldId id="1103" r:id="rId9"/>
    <p:sldId id="1104" r:id="rId10"/>
    <p:sldId id="1078" r:id="rId11"/>
    <p:sldId id="993" r:id="rId12"/>
    <p:sldId id="1079" r:id="rId13"/>
    <p:sldId id="1053" r:id="rId14"/>
    <p:sldId id="1080" r:id="rId15"/>
    <p:sldId id="996" r:id="rId16"/>
    <p:sldId id="1001" r:id="rId17"/>
    <p:sldId id="1002" r:id="rId18"/>
    <p:sldId id="1003" r:id="rId19"/>
    <p:sldId id="1004" r:id="rId20"/>
    <p:sldId id="1084" r:id="rId21"/>
    <p:sldId id="1006" r:id="rId22"/>
    <p:sldId id="1007" r:id="rId23"/>
    <p:sldId id="1056" r:id="rId24"/>
    <p:sldId id="1008" r:id="rId25"/>
    <p:sldId id="1010" r:id="rId26"/>
    <p:sldId id="1015" r:id="rId27"/>
    <p:sldId id="1016" r:id="rId28"/>
    <p:sldId id="1014" r:id="rId29"/>
    <p:sldId id="1019" r:id="rId30"/>
    <p:sldId id="1017" r:id="rId31"/>
    <p:sldId id="1020" r:id="rId32"/>
    <p:sldId id="1021" r:id="rId33"/>
    <p:sldId id="1097" r:id="rId34"/>
    <p:sldId id="1098" r:id="rId35"/>
    <p:sldId id="1099" r:id="rId36"/>
    <p:sldId id="1100" r:id="rId37"/>
    <p:sldId id="1094" r:id="rId38"/>
    <p:sldId id="1101" r:id="rId39"/>
    <p:sldId id="1095" r:id="rId40"/>
    <p:sldId id="1096" r:id="rId41"/>
    <p:sldId id="1022" r:id="rId42"/>
    <p:sldId id="1088" r:id="rId43"/>
    <p:sldId id="1023" r:id="rId44"/>
    <p:sldId id="1024" r:id="rId45"/>
    <p:sldId id="1026" r:id="rId46"/>
    <p:sldId id="1025" r:id="rId47"/>
    <p:sldId id="1033" r:id="rId48"/>
    <p:sldId id="1034" r:id="rId49"/>
    <p:sldId id="1035" r:id="rId50"/>
    <p:sldId id="1051" r:id="rId51"/>
    <p:sldId id="1037" r:id="rId52"/>
    <p:sldId id="1052" r:id="rId53"/>
    <p:sldId id="1085" r:id="rId54"/>
    <p:sldId id="1058" r:id="rId55"/>
    <p:sldId id="1036" r:id="rId56"/>
    <p:sldId id="974" r:id="rId57"/>
    <p:sldId id="1038" r:id="rId58"/>
    <p:sldId id="1090" r:id="rId59"/>
    <p:sldId id="1091" r:id="rId60"/>
    <p:sldId id="1092" r:id="rId61"/>
  </p:sldIdLst>
  <p:sldSz cx="12192000" cy="6858000"/>
  <p:notesSz cx="6757988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281" autoAdjust="0"/>
  </p:normalViewPr>
  <p:slideViewPr>
    <p:cSldViewPr>
      <p:cViewPr varScale="1">
        <p:scale>
          <a:sx n="88" d="100"/>
          <a:sy n="88" d="100"/>
        </p:scale>
        <p:origin x="1182" y="84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D3E9827-2C39-485A-A3D1-AADA2DB037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08D873D-5DC5-4422-857E-DBBF6D771B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16BDB4FB-EDC6-4CBB-A2BD-2E880AA45B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34B806C6-B8E5-4A8B-B2B8-2CF239F35A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F480F6-4C19-4E8C-8B3D-DCD673AB2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DE2468E7-EE19-411B-A269-533E12853D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BD7CDF84-E7D7-451B-BBC5-BDA3BC82B2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53BE911-AB8A-4EC1-80B6-6B37B3BB43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E084048-33F2-4D68-8BD0-E64FD56D64B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724400"/>
            <a:ext cx="4951413" cy="4418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1398" name="Rectangle 6">
            <a:extLst>
              <a:ext uri="{FF2B5EF4-FFF2-40B4-BE49-F238E27FC236}">
                <a16:creationId xmlns:a16="http://schemas.microsoft.com/office/drawing/2014/main" id="{D0A6DFC4-930D-41C8-BE1E-F3FF1394FE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9" name="Rectangle 7">
            <a:extLst>
              <a:ext uri="{FF2B5EF4-FFF2-40B4-BE49-F238E27FC236}">
                <a16:creationId xmlns:a16="http://schemas.microsoft.com/office/drawing/2014/main" id="{5EE0C26C-0382-439E-B841-DF3596433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66343C-245F-4869-8791-5AAF19314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7B5176-0FBA-4569-A6E5-654ECA8A780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88900" y="739775"/>
            <a:ext cx="6580188" cy="37020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28BB46-7767-4F00-8B60-CEC4014695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4686300"/>
            <a:ext cx="5405437" cy="4440238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015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74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57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058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099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1A965-1889-4373-82BE-C075695F7C1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7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707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51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105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1A965-1889-4373-82BE-C075695F7C1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90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71A965-1889-4373-82BE-C075695F7C1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024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53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54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3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65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10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E1443C-1C74-4400-B047-769A853B885D}"/>
              </a:ext>
            </a:extLst>
          </p:cNvPr>
          <p:cNvSpPr/>
          <p:nvPr/>
        </p:nvSpPr>
        <p:spPr>
          <a:xfrm>
            <a:off x="914400" y="3197226"/>
            <a:ext cx="103632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00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9792F77F-C398-4FAD-A551-45EC93FFAB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7128" y="3414168"/>
            <a:ext cx="10410092" cy="1463675"/>
            <a:chOff x="336" y="1824"/>
            <a:chExt cx="5328" cy="922"/>
          </a:xfrm>
        </p:grpSpPr>
        <p:pic>
          <p:nvPicPr>
            <p:cNvPr id="5" name="Picture 8" descr="ANABNR2">
              <a:extLst>
                <a:ext uri="{FF2B5EF4-FFF2-40B4-BE49-F238E27FC236}">
                  <a16:creationId xmlns:a16="http://schemas.microsoft.com/office/drawing/2014/main" id="{C323787C-069C-4C45-B9EB-239F412978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" t="-1314" r="-2" b="-36961"/>
            <a:stretch>
              <a:fillRect/>
            </a:stretch>
          </p:blipFill>
          <p:spPr bwMode="auto">
            <a:xfrm>
              <a:off x="336" y="2016"/>
              <a:ext cx="532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2ED7E94-339A-4C06-ACF5-2D39696B52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1" y="1824"/>
              <a:ext cx="192" cy="62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1" lang="zh-CN" altLang="en-US" sz="200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9F4024A-C8C8-4CE8-856A-ACE514E0B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D0E7-F339-4093-9E1E-D7C84953CC5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425B3A-CD34-4CA2-BF02-7A720278E0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0825"/>
            <a:ext cx="12192000" cy="1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1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FEB3-48F0-4D8E-82E9-E9BD4E91E7A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8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1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9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01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AE01C-575F-422D-8597-72189CC9C00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4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547B-D0C4-4CEB-A113-396BF07E222C}" type="datetime1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BC7-1D34-447C-A744-7D4D39737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60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97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4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42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">
            <a:extLst>
              <a:ext uri="{FF2B5EF4-FFF2-40B4-BE49-F238E27FC236}">
                <a16:creationId xmlns:a16="http://schemas.microsoft.com/office/drawing/2014/main" id="{4AD99DBC-D992-4B4A-8F58-0DBA1BFF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411621"/>
            <a:ext cx="9057456" cy="206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Harbin Institute of Technology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Shenzhen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School of Computer Science and Technology</a:t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Zhang 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Meishan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(mason.zms@gmail.com)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Copyright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Harbin Institute of Technology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Su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Xiaohong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sxh@hit.edu.cn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3ECB8C7D-F3F9-4912-AF24-EDAF7E92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704" y="2417391"/>
            <a:ext cx="9632950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588"/>
              </a:spcAft>
              <a:buSzPct val="80000"/>
              <a:buNone/>
            </a:pPr>
            <a:r>
              <a:rPr lang="en-US" altLang="zh-CN" sz="5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 8: Functions</a:t>
            </a:r>
            <a:endParaRPr lang="zh-CN" altLang="en-US" sz="5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27799"/>
          <a:stretch/>
        </p:blipFill>
        <p:spPr>
          <a:xfrm>
            <a:off x="3215681" y="4149080"/>
            <a:ext cx="4949559" cy="12961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Function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r>
              <a:rPr lang="en-US" altLang="zh-CN" sz="2400" dirty="0"/>
              <a:t>Function star() can display 11 asterisks, then how to display a variable number of asterisks?</a:t>
            </a:r>
          </a:p>
          <a:p>
            <a:r>
              <a:rPr lang="en-US" altLang="zh-CN" sz="2400" dirty="0"/>
              <a:t>New function stars():</a:t>
            </a:r>
          </a:p>
          <a:p>
            <a:pPr marL="360000" lvl="1" indent="0">
              <a:buNone/>
            </a:pPr>
            <a:r>
              <a:rPr lang="en-US" altLang="zh-CN" dirty="0"/>
              <a:t>take a value passed to it and display the number of asterisks specified in that value.</a:t>
            </a:r>
          </a:p>
          <a:p>
            <a:pPr lvl="3"/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600897" y="5096963"/>
            <a:ext cx="2089562" cy="348260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7" name="矩形 6"/>
          <p:cNvSpPr/>
          <p:nvPr/>
        </p:nvSpPr>
        <p:spPr bwMode="auto">
          <a:xfrm>
            <a:off x="4819808" y="5096963"/>
            <a:ext cx="522390" cy="3482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3" y="2249414"/>
            <a:ext cx="5795101" cy="40599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Function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0722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60097" y="2015318"/>
            <a:ext cx="3960438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number is called an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Received by the parameter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as an integer in line 23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2242473" y="3075982"/>
            <a:ext cx="1276954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矩形 7"/>
          <p:cNvSpPr/>
          <p:nvPr/>
        </p:nvSpPr>
        <p:spPr bwMode="auto">
          <a:xfrm>
            <a:off x="2901061" y="3080146"/>
            <a:ext cx="348260" cy="2902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9" name="矩形 8"/>
          <p:cNvSpPr/>
          <p:nvPr/>
        </p:nvSpPr>
        <p:spPr bwMode="auto">
          <a:xfrm>
            <a:off x="2278730" y="3513611"/>
            <a:ext cx="1276954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0" name="矩形 9"/>
          <p:cNvSpPr/>
          <p:nvPr/>
        </p:nvSpPr>
        <p:spPr bwMode="auto">
          <a:xfrm>
            <a:off x="2242473" y="3943351"/>
            <a:ext cx="1276954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1" name="矩形 10"/>
          <p:cNvSpPr/>
          <p:nvPr/>
        </p:nvSpPr>
        <p:spPr bwMode="auto">
          <a:xfrm>
            <a:off x="2242473" y="4380980"/>
            <a:ext cx="1276954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5" name="TextBox 14"/>
          <p:cNvSpPr txBox="1"/>
          <p:nvPr/>
        </p:nvSpPr>
        <p:spPr>
          <a:xfrm>
            <a:off x="6970811" y="3471714"/>
            <a:ext cx="3960438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Remark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a function are known only within the function.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25 of the function stars() now uses the variable num to decide how many times * is displayed.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Function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A new program specifies:</a:t>
            </a:r>
          </a:p>
          <a:p>
            <a:pPr lvl="1"/>
            <a:r>
              <a:rPr lang="en-US" altLang="zh-CN" dirty="0"/>
              <a:t>the number </a:t>
            </a:r>
          </a:p>
          <a:p>
            <a:pPr lvl="1"/>
            <a:r>
              <a:rPr lang="en-US" altLang="zh-CN" dirty="0"/>
              <a:t>character to display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3" y="1547717"/>
            <a:ext cx="3809451" cy="376256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Function arguments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2063551" y="2387822"/>
            <a:ext cx="3540646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cxnSp>
        <p:nvCxnSpPr>
          <p:cNvPr id="12" name="肘形连接符 11"/>
          <p:cNvCxnSpPr/>
          <p:nvPr/>
        </p:nvCxnSpPr>
        <p:spPr bwMode="auto">
          <a:xfrm rot="16200000" flipH="1">
            <a:off x="3607014" y="4603508"/>
            <a:ext cx="728821" cy="238424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 bwMode="auto">
          <a:xfrm>
            <a:off x="3858460" y="2398560"/>
            <a:ext cx="754564" cy="2902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4" name="矩形 13"/>
          <p:cNvSpPr/>
          <p:nvPr/>
        </p:nvSpPr>
        <p:spPr bwMode="auto">
          <a:xfrm>
            <a:off x="4778666" y="2387822"/>
            <a:ext cx="754564" cy="2902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5" name="矩形 14"/>
          <p:cNvSpPr/>
          <p:nvPr/>
        </p:nvSpPr>
        <p:spPr bwMode="auto">
          <a:xfrm>
            <a:off x="2349332" y="4172553"/>
            <a:ext cx="2263692" cy="290217"/>
          </a:xfrm>
          <a:prstGeom prst="rect">
            <a:avLst/>
          </a:prstGeom>
          <a:solidFill>
            <a:srgbClr val="FFFF00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cxnSp>
        <p:nvCxnSpPr>
          <p:cNvPr id="39" name="肘形连接符 38"/>
          <p:cNvCxnSpPr/>
          <p:nvPr/>
        </p:nvCxnSpPr>
        <p:spPr bwMode="auto">
          <a:xfrm>
            <a:off x="4355597" y="4401759"/>
            <a:ext cx="949475" cy="734563"/>
          </a:xfrm>
          <a:prstGeom prst="bentConnector3">
            <a:avLst>
              <a:gd name="adj1" fmla="val 100219"/>
            </a:avLst>
          </a:prstGeom>
          <a:noFill/>
          <a:ln w="2857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6600057" y="3074089"/>
            <a:ext cx="3809451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disp_chars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uses two parameters: </a:t>
            </a:r>
          </a:p>
          <a:p>
            <a:pPr>
              <a:buFont typeface="Arial" pitchFamily="34" charset="0"/>
              <a:buChar char="•"/>
            </a:pP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number of times to display a character) </a:t>
            </a:r>
          </a:p>
          <a:p>
            <a:pPr>
              <a:buFont typeface="Arial" pitchFamily="34" charset="0"/>
              <a:buChar char="•"/>
            </a:pP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character to display)</a:t>
            </a:r>
          </a:p>
        </p:txBody>
      </p:sp>
      <p:sp>
        <p:nvSpPr>
          <p:cNvPr id="51" name="矩形 50"/>
          <p:cNvSpPr/>
          <p:nvPr/>
        </p:nvSpPr>
        <p:spPr bwMode="auto">
          <a:xfrm>
            <a:off x="2086009" y="5095460"/>
            <a:ext cx="522390" cy="2902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52" name="矩形 51"/>
          <p:cNvSpPr/>
          <p:nvPr/>
        </p:nvSpPr>
        <p:spPr bwMode="auto">
          <a:xfrm>
            <a:off x="3800417" y="5043204"/>
            <a:ext cx="406304" cy="2902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53" name="矩形 52"/>
          <p:cNvSpPr/>
          <p:nvPr/>
        </p:nvSpPr>
        <p:spPr bwMode="auto">
          <a:xfrm>
            <a:off x="4613025" y="5043204"/>
            <a:ext cx="464347" cy="2902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文本框 7"/>
          <p:cNvSpPr txBox="1"/>
          <p:nvPr/>
        </p:nvSpPr>
        <p:spPr>
          <a:xfrm>
            <a:off x="1357268" y="5651284"/>
            <a:ext cx="1634596" cy="34240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1625" dirty="0"/>
              <a:t>Return nothing</a:t>
            </a:r>
            <a:endParaRPr lang="zh-CN" altLang="en-US" sz="1625" dirty="0"/>
          </a:p>
        </p:txBody>
      </p:sp>
      <p:cxnSp>
        <p:nvCxnSpPr>
          <p:cNvPr id="11" name="直接箭头连接符 10"/>
          <p:cNvCxnSpPr>
            <a:endCxn id="51" idx="2"/>
          </p:cNvCxnSpPr>
          <p:nvPr/>
        </p:nvCxnSpPr>
        <p:spPr bwMode="auto">
          <a:xfrm flipV="1">
            <a:off x="2291290" y="5385678"/>
            <a:ext cx="55915" cy="255097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文本框 26"/>
          <p:cNvSpPr txBox="1"/>
          <p:nvPr/>
        </p:nvSpPr>
        <p:spPr>
          <a:xfrm>
            <a:off x="3170255" y="5763813"/>
            <a:ext cx="2727064" cy="34240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sz="1625" dirty="0"/>
              <a:t>Receive an </a:t>
            </a:r>
            <a:r>
              <a:rPr lang="en-US" altLang="zh-CN" sz="1625" dirty="0" err="1"/>
              <a:t>int</a:t>
            </a:r>
            <a:r>
              <a:rPr lang="en-US" altLang="zh-CN" sz="1625" dirty="0"/>
              <a:t> and an char</a:t>
            </a:r>
            <a:endParaRPr lang="zh-CN" altLang="en-US" sz="1625" dirty="0"/>
          </a:p>
        </p:txBody>
      </p:sp>
      <p:cxnSp>
        <p:nvCxnSpPr>
          <p:cNvPr id="17" name="直接箭头连接符 16"/>
          <p:cNvCxnSpPr>
            <a:endCxn id="52" idx="2"/>
          </p:cNvCxnSpPr>
          <p:nvPr/>
        </p:nvCxnSpPr>
        <p:spPr bwMode="auto">
          <a:xfrm flipV="1">
            <a:off x="3968278" y="5333421"/>
            <a:ext cx="35293" cy="444347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/>
          <p:cNvCxnSpPr>
            <a:endCxn id="53" idx="2"/>
          </p:cNvCxnSpPr>
          <p:nvPr/>
        </p:nvCxnSpPr>
        <p:spPr bwMode="auto">
          <a:xfrm flipV="1">
            <a:off x="4845198" y="5333421"/>
            <a:ext cx="0" cy="430392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489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Function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412776"/>
            <a:ext cx="9505056" cy="4686300"/>
          </a:xfrm>
        </p:spPr>
        <p:txBody>
          <a:bodyPr/>
          <a:lstStyle/>
          <a:p>
            <a:r>
              <a:rPr lang="en-US" altLang="zh-CN" dirty="0"/>
              <a:t>The variable names used in the prototype are often the same as those used for the parameters in the function header. </a:t>
            </a:r>
          </a:p>
          <a:p>
            <a:r>
              <a:rPr lang="en-US" altLang="zh-CN" dirty="0"/>
              <a:t>It is good practice to place comments after the function prototype to describe the function and its parameters.</a:t>
            </a:r>
          </a:p>
          <a:p>
            <a:r>
              <a:rPr lang="en-US" altLang="zh-CN" dirty="0"/>
              <a:t>The prototype and the accompanying comments are known as the </a:t>
            </a:r>
            <a:r>
              <a:rPr lang="en-US" altLang="zh-CN" i="1" dirty="0">
                <a:solidFill>
                  <a:srgbClr val="FF0000"/>
                </a:solidFill>
              </a:rPr>
              <a:t>function interface</a:t>
            </a:r>
            <a:r>
              <a:rPr lang="en-US" altLang="zh-CN" i="1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5" y="5396451"/>
            <a:ext cx="5366035" cy="758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49" y="2849873"/>
            <a:ext cx="5869642" cy="4600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Function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44134"/>
            <a:ext cx="9433048" cy="1173412"/>
          </a:xfrm>
        </p:spPr>
        <p:txBody>
          <a:bodyPr/>
          <a:lstStyle/>
          <a:p>
            <a:r>
              <a:rPr lang="en-US" altLang="zh-CN" dirty="0"/>
              <a:t>A function parameter that is not passed a value can be assigned a </a:t>
            </a:r>
            <a:r>
              <a:rPr lang="en-US" altLang="zh-CN" i="1" dirty="0">
                <a:solidFill>
                  <a:srgbClr val="FF0000"/>
                </a:solidFill>
              </a:rPr>
              <a:t>default value</a:t>
            </a:r>
            <a:r>
              <a:rPr lang="en-US" altLang="zh-CN" i="1" dirty="0"/>
              <a:t>.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4259992" y="2925507"/>
            <a:ext cx="1334998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6" name="矩形 5"/>
          <p:cNvSpPr/>
          <p:nvPr/>
        </p:nvSpPr>
        <p:spPr bwMode="auto">
          <a:xfrm>
            <a:off x="5827164" y="2925507"/>
            <a:ext cx="1625215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TextBox 7"/>
          <p:cNvSpPr txBox="1"/>
          <p:nvPr/>
        </p:nvSpPr>
        <p:spPr>
          <a:xfrm>
            <a:off x="5250625" y="3915528"/>
            <a:ext cx="473038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argument is omitted.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are equivalent.</a:t>
            </a:r>
          </a:p>
        </p:txBody>
      </p:sp>
      <p:sp>
        <p:nvSpPr>
          <p:cNvPr id="13" name="矩形 12"/>
          <p:cNvSpPr/>
          <p:nvPr/>
        </p:nvSpPr>
        <p:spPr>
          <a:xfrm>
            <a:off x="7149950" y="5641068"/>
            <a:ext cx="638477" cy="442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75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14" name="矩形 13"/>
          <p:cNvSpPr/>
          <p:nvPr/>
        </p:nvSpPr>
        <p:spPr>
          <a:xfrm>
            <a:off x="6910941" y="5388201"/>
            <a:ext cx="478016" cy="442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75" b="1" dirty="0">
                <a:solidFill>
                  <a:srgbClr val="FF0000"/>
                </a:solidFill>
              </a:rPr>
              <a:t>×</a:t>
            </a:r>
            <a:endParaRPr lang="zh-CN" altLang="en-US" sz="2275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04" y="3476282"/>
            <a:ext cx="2691764" cy="71295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904" y="4355555"/>
            <a:ext cx="2662500" cy="732936"/>
          </a:xfrm>
          <a:prstGeom prst="rect">
            <a:avLst/>
          </a:prstGeom>
        </p:spPr>
      </p:pic>
      <p:sp>
        <p:nvSpPr>
          <p:cNvPr id="15" name="TextBox 7"/>
          <p:cNvSpPr txBox="1"/>
          <p:nvPr/>
        </p:nvSpPr>
        <p:spPr>
          <a:xfrm>
            <a:off x="7684622" y="5139338"/>
            <a:ext cx="3019890" cy="13139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parameter is provided with a default value, all the parameters 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right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also have a default value.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205" y="1673806"/>
            <a:ext cx="4855302" cy="40369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5455" y="1434297"/>
            <a:ext cx="3809869" cy="4032052"/>
          </a:xfrm>
        </p:spPr>
        <p:txBody>
          <a:bodyPr/>
          <a:lstStyle/>
          <a:p>
            <a:r>
              <a:rPr lang="en-US" altLang="zh-CN" i="1" dirty="0">
                <a:solidFill>
                  <a:srgbClr val="FF0000"/>
                </a:solidFill>
              </a:rPr>
              <a:t>Passing by value</a:t>
            </a:r>
          </a:p>
          <a:p>
            <a:pPr lvl="1"/>
            <a:r>
              <a:rPr lang="en-US" altLang="zh-CN" dirty="0"/>
              <a:t>A copy of the argument values is passed to the function parameters</a:t>
            </a:r>
          </a:p>
          <a:p>
            <a:pPr lvl="1"/>
            <a:r>
              <a:rPr lang="en-US" altLang="zh-CN" dirty="0"/>
              <a:t>The value of the argument cannot be changed within the function</a:t>
            </a:r>
          </a:p>
          <a:p>
            <a:endParaRPr lang="en-US" altLang="zh-CN" i="1" dirty="0"/>
          </a:p>
          <a:p>
            <a:endParaRPr lang="zh-CN" altLang="en-US" dirty="0"/>
          </a:p>
        </p:txBody>
      </p:sp>
      <p:cxnSp>
        <p:nvCxnSpPr>
          <p:cNvPr id="6" name="肘形连接符 5"/>
          <p:cNvCxnSpPr/>
          <p:nvPr/>
        </p:nvCxnSpPr>
        <p:spPr bwMode="auto">
          <a:xfrm>
            <a:off x="8303853" y="3219680"/>
            <a:ext cx="2089562" cy="812607"/>
          </a:xfrm>
          <a:prstGeom prst="bentConnector3">
            <a:avLst>
              <a:gd name="adj1" fmla="val 100229"/>
            </a:avLst>
          </a:prstGeom>
          <a:noFill/>
          <a:ln w="2857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肘形连接符 8"/>
          <p:cNvCxnSpPr/>
          <p:nvPr/>
        </p:nvCxnSpPr>
        <p:spPr bwMode="auto">
          <a:xfrm rot="10800000" flipV="1">
            <a:off x="8971974" y="4040179"/>
            <a:ext cx="1384877" cy="464347"/>
          </a:xfrm>
          <a:prstGeom prst="bentConnector3">
            <a:avLst>
              <a:gd name="adj1" fmla="val 99929"/>
            </a:avLst>
          </a:prstGeom>
          <a:noFill/>
          <a:ln w="2857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 rot="5400000">
            <a:off x="8246456" y="3298989"/>
            <a:ext cx="116087" cy="129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8669317" y="3275357"/>
            <a:ext cx="1990191" cy="542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63" dirty="0"/>
              <a:t>A copy of the value of </a:t>
            </a:r>
            <a:r>
              <a:rPr lang="en-US" altLang="zh-CN" sz="1463" i="1" dirty="0">
                <a:solidFill>
                  <a:srgbClr val="FF0000"/>
                </a:solidFill>
              </a:rPr>
              <a:t>a</a:t>
            </a:r>
            <a:r>
              <a:rPr lang="en-US" altLang="zh-CN" sz="1463" dirty="0"/>
              <a:t> is passed to </a:t>
            </a:r>
            <a:r>
              <a:rPr lang="en-US" altLang="zh-CN" sz="1463" i="1" dirty="0">
                <a:solidFill>
                  <a:srgbClr val="FF0000"/>
                </a:solidFill>
              </a:rPr>
              <a:t>p</a:t>
            </a:r>
            <a:endParaRPr lang="zh-CN" altLang="en-US" sz="1463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44056" y="5466350"/>
            <a:ext cx="4033078" cy="3424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25" dirty="0"/>
              <a:t>Changing the value of </a:t>
            </a:r>
            <a:r>
              <a:rPr lang="en-US" altLang="zh-CN" sz="1625" i="1" dirty="0">
                <a:solidFill>
                  <a:srgbClr val="FF0000"/>
                </a:solidFill>
              </a:rPr>
              <a:t>p</a:t>
            </a:r>
            <a:r>
              <a:rPr lang="en-US" altLang="zh-CN" sz="1625" dirty="0"/>
              <a:t> has no effect on </a:t>
            </a:r>
            <a:r>
              <a:rPr lang="en-US" altLang="zh-CN" sz="1625" i="1" dirty="0">
                <a:solidFill>
                  <a:srgbClr val="FF0000"/>
                </a:solidFill>
              </a:rPr>
              <a:t>a</a:t>
            </a:r>
            <a:endParaRPr lang="zh-CN" altLang="en-US" sz="1625" i="1" dirty="0">
              <a:solidFill>
                <a:srgbClr val="FF000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4214" y="5433869"/>
            <a:ext cx="1613489" cy="9286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3826926" y="5123949"/>
            <a:ext cx="1894906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25" dirty="0">
                <a:solidFill>
                  <a:srgbClr val="FF0000"/>
                </a:solidFill>
              </a:rPr>
              <a:t>Running Results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27929"/>
            <a:ext cx="8915400" cy="4686300"/>
          </a:xfrm>
        </p:spPr>
        <p:txBody>
          <a:bodyPr/>
          <a:lstStyle/>
          <a:p>
            <a:r>
              <a:rPr lang="en-US" altLang="zh-CN" dirty="0"/>
              <a:t>The value of the parameter can be prevented from change within a function by making it a constant. </a:t>
            </a:r>
          </a:p>
          <a:p>
            <a:pPr lvl="1"/>
            <a:r>
              <a:rPr lang="en-US" altLang="zh-CN" dirty="0"/>
              <a:t>To do this, place the keyword </a:t>
            </a:r>
            <a:r>
              <a:rPr lang="en-US" altLang="zh-CN" b="1" i="1" dirty="0">
                <a:solidFill>
                  <a:srgbClr val="FF0000"/>
                </a:solidFill>
              </a:rPr>
              <a:t>const</a:t>
            </a:r>
            <a:r>
              <a:rPr lang="en-US" altLang="zh-CN" dirty="0"/>
              <a:t> before the parameter in the function prototype and function header .</a:t>
            </a:r>
          </a:p>
          <a:p>
            <a:endParaRPr lang="zh-CN" altLang="en-US" dirty="0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3951" y="3789041"/>
            <a:ext cx="4524098" cy="1044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6597" y="328779"/>
            <a:ext cx="10290348" cy="1143000"/>
          </a:xfrm>
        </p:spPr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36439"/>
            <a:ext cx="9361040" cy="4686300"/>
          </a:xfrm>
        </p:spPr>
        <p:txBody>
          <a:bodyPr/>
          <a:lstStyle/>
          <a:p>
            <a:r>
              <a:rPr lang="en-US" altLang="zh-CN" b="1" i="1" dirty="0"/>
              <a:t>Passing by reference</a:t>
            </a:r>
            <a:r>
              <a:rPr lang="en-US" altLang="zh-CN" i="1" dirty="0"/>
              <a:t>: </a:t>
            </a:r>
            <a:r>
              <a:rPr lang="en-US" altLang="zh-CN" dirty="0"/>
              <a:t>A </a:t>
            </a:r>
            <a:r>
              <a:rPr lang="en-US" altLang="zh-CN" b="1" i="1" dirty="0">
                <a:solidFill>
                  <a:srgbClr val="FF0000"/>
                </a:solidFill>
              </a:rPr>
              <a:t>reference</a:t>
            </a:r>
            <a:r>
              <a:rPr lang="en-US" altLang="zh-CN" dirty="0"/>
              <a:t> is a synonym or an alias for an existing variable. </a:t>
            </a:r>
          </a:p>
          <a:p>
            <a:pPr lvl="1"/>
            <a:r>
              <a:rPr lang="en-US" altLang="zh-CN" dirty="0"/>
              <a:t>A reference to a variable is defined by adding &amp; after the variable’s data type.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 reference must always be initialized when it is defined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4651" y="3699866"/>
            <a:ext cx="1451084" cy="42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32733" y="3704124"/>
            <a:ext cx="1482745" cy="41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793540" y="3029626"/>
            <a:ext cx="2844125" cy="18428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 </a:t>
            </a:r>
            <a:r>
              <a:rPr lang="en-US" altLang="zh-CN" sz="1625" i="1" dirty="0"/>
              <a:t>r </a:t>
            </a:r>
            <a:r>
              <a:rPr lang="en-US" altLang="zh-CN" sz="1625" dirty="0"/>
              <a:t>is a reference to </a:t>
            </a:r>
            <a:r>
              <a:rPr lang="en-US" altLang="zh-CN" sz="1625" i="1" dirty="0"/>
              <a:t>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 </a:t>
            </a:r>
            <a:r>
              <a:rPr lang="en-US" altLang="zh-CN" sz="1625" i="1" dirty="0"/>
              <a:t>n</a:t>
            </a:r>
            <a:r>
              <a:rPr lang="en-US" altLang="zh-CN" sz="1625" dirty="0"/>
              <a:t> and </a:t>
            </a:r>
            <a:r>
              <a:rPr lang="en-US" altLang="zh-CN" sz="1625" i="1" dirty="0"/>
              <a:t>r </a:t>
            </a:r>
            <a:r>
              <a:rPr lang="en-US" altLang="zh-CN" sz="1625" dirty="0"/>
              <a:t>both refer to the same value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 </a:t>
            </a:r>
            <a:r>
              <a:rPr lang="en-US" altLang="zh-CN" sz="1625" i="1" dirty="0"/>
              <a:t>r</a:t>
            </a:r>
            <a:r>
              <a:rPr lang="en-US" altLang="zh-CN" sz="1625" dirty="0"/>
              <a:t> is not a copy of </a:t>
            </a:r>
            <a:r>
              <a:rPr lang="en-US" altLang="zh-CN" sz="1625" i="1" dirty="0"/>
              <a:t>n</a:t>
            </a:r>
            <a:r>
              <a:rPr lang="en-US" altLang="zh-CN" sz="1625" dirty="0"/>
              <a:t>, but is merely another name for </a:t>
            </a:r>
            <a:r>
              <a:rPr lang="en-US" altLang="zh-CN" sz="1625" i="1" dirty="0"/>
              <a:t>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A change to </a:t>
            </a:r>
            <a:r>
              <a:rPr lang="en-US" altLang="zh-CN" sz="1625" i="1" dirty="0"/>
              <a:t>n</a:t>
            </a:r>
            <a:r>
              <a:rPr lang="en-US" altLang="zh-CN" sz="1625" dirty="0"/>
              <a:t> will also result in a change to </a:t>
            </a:r>
            <a:r>
              <a:rPr lang="en-US" altLang="zh-CN" sz="1625" i="1" dirty="0"/>
              <a:t>r</a:t>
            </a:r>
            <a:endParaRPr lang="zh-CN" altLang="en-US" sz="1625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90742" y="4197769"/>
            <a:ext cx="1177451" cy="870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64338" y="4502699"/>
            <a:ext cx="3122694" cy="36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34740" y="5584400"/>
            <a:ext cx="5478728" cy="348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85" y="2073273"/>
            <a:ext cx="4410237" cy="36883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4608" y="315634"/>
            <a:ext cx="10074324" cy="1143000"/>
          </a:xfrm>
        </p:spPr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2830" y="1458634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757223" y="4553734"/>
            <a:ext cx="3540646" cy="1334998"/>
          </a:xfrm>
          <a:prstGeom prst="rect">
            <a:avLst/>
          </a:prstGeom>
          <a:solidFill>
            <a:srgbClr val="FFFF00">
              <a:alpha val="1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cxnSp>
        <p:nvCxnSpPr>
          <p:cNvPr id="13" name="肘形连接符 12"/>
          <p:cNvCxnSpPr/>
          <p:nvPr/>
        </p:nvCxnSpPr>
        <p:spPr bwMode="auto">
          <a:xfrm rot="10800000" flipV="1">
            <a:off x="4580438" y="3442904"/>
            <a:ext cx="1930500" cy="263250"/>
          </a:xfrm>
          <a:prstGeom prst="bentConnector3">
            <a:avLst>
              <a:gd name="adj1" fmla="val 99957"/>
            </a:avLst>
          </a:prstGeom>
          <a:noFill/>
          <a:ln w="1905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肘形连接符 20"/>
          <p:cNvCxnSpPr/>
          <p:nvPr/>
        </p:nvCxnSpPr>
        <p:spPr bwMode="auto">
          <a:xfrm rot="10800000" flipV="1">
            <a:off x="5260906" y="3414456"/>
            <a:ext cx="1199250" cy="1053000"/>
          </a:xfrm>
          <a:prstGeom prst="bentConnector3">
            <a:avLst>
              <a:gd name="adj1" fmla="val -80"/>
            </a:avLst>
          </a:prstGeom>
          <a:noFill/>
          <a:ln w="1905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rot="5400000">
            <a:off x="5119405" y="4605757"/>
            <a:ext cx="321750" cy="129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032105" y="2778790"/>
            <a:ext cx="2495865" cy="592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25" dirty="0"/>
              <a:t>a and </a:t>
            </a:r>
            <a:r>
              <a:rPr lang="en-US" altLang="zh-CN" sz="1625" i="1" dirty="0"/>
              <a:t>p</a:t>
            </a:r>
            <a:r>
              <a:rPr lang="en-US" altLang="zh-CN" sz="1625" dirty="0"/>
              <a:t> refer to the same storage location</a:t>
            </a:r>
            <a:endParaRPr lang="zh-CN" altLang="en-US" sz="1625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 rot="10800000">
            <a:off x="4702959" y="5518562"/>
            <a:ext cx="2089562" cy="1290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6850565" y="5286389"/>
            <a:ext cx="2728039" cy="592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25" dirty="0"/>
              <a:t>Changing the value of p also changes the value of a</a:t>
            </a:r>
            <a:endParaRPr lang="zh-CN" altLang="en-US" sz="1625" dirty="0"/>
          </a:p>
        </p:txBody>
      </p:sp>
      <p:sp>
        <p:nvSpPr>
          <p:cNvPr id="29" name="矩形 28"/>
          <p:cNvSpPr/>
          <p:nvPr/>
        </p:nvSpPr>
        <p:spPr bwMode="auto">
          <a:xfrm>
            <a:off x="4789217" y="2060651"/>
            <a:ext cx="696521" cy="29021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30" name="矩形 29"/>
          <p:cNvSpPr/>
          <p:nvPr/>
        </p:nvSpPr>
        <p:spPr bwMode="auto">
          <a:xfrm>
            <a:off x="4588175" y="3594624"/>
            <a:ext cx="290217" cy="29021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31" name="矩形 30"/>
          <p:cNvSpPr/>
          <p:nvPr/>
        </p:nvSpPr>
        <p:spPr bwMode="auto">
          <a:xfrm>
            <a:off x="4760394" y="4661929"/>
            <a:ext cx="638477" cy="29021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8825" y="4125522"/>
            <a:ext cx="1591813" cy="9867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6" name="文本框 15"/>
          <p:cNvSpPr txBox="1"/>
          <p:nvPr/>
        </p:nvSpPr>
        <p:spPr>
          <a:xfrm>
            <a:off x="7126180" y="3816639"/>
            <a:ext cx="1894906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25" dirty="0">
                <a:solidFill>
                  <a:srgbClr val="FF0000"/>
                </a:solidFill>
              </a:rPr>
              <a:t>Running Results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BA8F296-7D2B-439C-8CAF-2A8F9776C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3847AF-E3D3-4975-8AEB-298E6EBEA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87198" y="1422308"/>
            <a:ext cx="9777536" cy="45269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Function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Function arguments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Parsing arguments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Mathematical functions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Function overloading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Recursion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The scope of a variable</a:t>
            </a:r>
          </a:p>
        </p:txBody>
      </p:sp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55" y="1768135"/>
            <a:ext cx="5588531" cy="42417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255592"/>
            <a:ext cx="10002316" cy="1143000"/>
          </a:xfrm>
        </p:spPr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1923967" y="4554219"/>
            <a:ext cx="4464696" cy="1480321"/>
          </a:xfrm>
          <a:prstGeom prst="rect">
            <a:avLst/>
          </a:prstGeom>
          <a:solidFill>
            <a:srgbClr val="FFFF00">
              <a:alpha val="1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cxnSp>
        <p:nvCxnSpPr>
          <p:cNvPr id="8" name="肘形连接符 7"/>
          <p:cNvCxnSpPr>
            <a:cxnSpLocks/>
          </p:cNvCxnSpPr>
          <p:nvPr/>
        </p:nvCxnSpPr>
        <p:spPr bwMode="auto">
          <a:xfrm>
            <a:off x="5101389" y="3650218"/>
            <a:ext cx="2515780" cy="356462"/>
          </a:xfrm>
          <a:prstGeom prst="bentConnector3">
            <a:avLst>
              <a:gd name="adj1" fmla="val 99820"/>
            </a:avLst>
          </a:prstGeom>
          <a:noFill/>
          <a:ln w="2857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024694" y="4006680"/>
            <a:ext cx="2611952" cy="29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300" dirty="0"/>
              <a:t>Arguments passed by reference</a:t>
            </a:r>
            <a:endParaRPr lang="zh-CN" altLang="en-US" sz="1300" dirty="0"/>
          </a:p>
        </p:txBody>
      </p:sp>
      <p:cxnSp>
        <p:nvCxnSpPr>
          <p:cNvPr id="13" name="形状 12"/>
          <p:cNvCxnSpPr/>
          <p:nvPr/>
        </p:nvCxnSpPr>
        <p:spPr bwMode="auto">
          <a:xfrm rot="10800000" flipV="1">
            <a:off x="4315810" y="4201574"/>
            <a:ext cx="2708885" cy="474654"/>
          </a:xfrm>
          <a:prstGeom prst="bentConnector3">
            <a:avLst>
              <a:gd name="adj1" fmla="val 99140"/>
            </a:avLst>
          </a:prstGeom>
          <a:noFill/>
          <a:ln w="2857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5739196" y="4218874"/>
            <a:ext cx="1290" cy="378843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1826" y="2693817"/>
            <a:ext cx="3203263" cy="55317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6482597" y="4438370"/>
            <a:ext cx="4249955" cy="1342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25" i="1" dirty="0"/>
              <a:t>local variable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The variable temp is a </a:t>
            </a:r>
            <a:r>
              <a:rPr lang="en-US" altLang="zh-CN" sz="1625" i="1" dirty="0"/>
              <a:t>local variable to the function </a:t>
            </a:r>
            <a:r>
              <a:rPr lang="en-US" altLang="zh-CN" sz="1625" dirty="0" err="1"/>
              <a:t>swap_vals</a:t>
            </a:r>
            <a:r>
              <a:rPr lang="en-US" altLang="zh-CN" sz="1625" dirty="0"/>
              <a:t>().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Local variables are known only within the function where they are defined.</a:t>
            </a:r>
            <a:endParaRPr lang="zh-CN" altLang="en-US" sz="16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38687"/>
            <a:ext cx="8915400" cy="4686300"/>
          </a:xfrm>
        </p:spPr>
        <p:txBody>
          <a:bodyPr/>
          <a:lstStyle/>
          <a:p>
            <a:r>
              <a:rPr lang="en-US" altLang="zh-CN" dirty="0"/>
              <a:t>Arrays can only be passed by reference to a function.</a:t>
            </a:r>
          </a:p>
          <a:p>
            <a:pPr lvl="1"/>
            <a:r>
              <a:rPr lang="en-US" altLang="zh-CN" dirty="0"/>
              <a:t>To avoid the overhead of copying all the elements of an array, that passing by value would entail </a:t>
            </a:r>
          </a:p>
          <a:p>
            <a:pPr lvl="1"/>
            <a:r>
              <a:rPr lang="en-US" altLang="zh-CN" dirty="0"/>
              <a:t>Program Example: contains a function </a:t>
            </a:r>
            <a:r>
              <a:rPr lang="en-US" altLang="zh-CN" dirty="0" err="1"/>
              <a:t>sum_array</a:t>
            </a:r>
            <a:r>
              <a:rPr lang="en-US" altLang="zh-CN" dirty="0"/>
              <a:t>() that sums the elements of an integer array passed to it from main().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8817"/>
          <a:stretch/>
        </p:blipFill>
        <p:spPr>
          <a:xfrm>
            <a:off x="2674104" y="4581129"/>
            <a:ext cx="6843792" cy="9320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68" y="1843653"/>
            <a:ext cx="6287459" cy="35305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00406" y="1741044"/>
            <a:ext cx="3910140" cy="1092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Line 16 calls </a:t>
            </a:r>
            <a:r>
              <a:rPr lang="en-US" altLang="zh-CN" sz="1625" dirty="0" err="1"/>
              <a:t>sum_array</a:t>
            </a:r>
            <a:r>
              <a:rPr lang="en-US" altLang="zh-CN" sz="1625" dirty="0"/>
              <a:t>() to calculate the sum of the values in the array values.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The arguments are the name and the number of elements in the array.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105404" y="2860138"/>
            <a:ext cx="3076299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9" name="矩形 8"/>
          <p:cNvSpPr/>
          <p:nvPr/>
        </p:nvSpPr>
        <p:spPr bwMode="auto">
          <a:xfrm>
            <a:off x="1703512" y="3672021"/>
            <a:ext cx="5350636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0" name="矩形 9"/>
          <p:cNvSpPr/>
          <p:nvPr/>
        </p:nvSpPr>
        <p:spPr>
          <a:xfrm>
            <a:off x="5207553" y="5214257"/>
            <a:ext cx="5477805" cy="592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In line 20 </a:t>
            </a:r>
            <a:r>
              <a:rPr lang="en-US" altLang="zh-CN" sz="1625" i="1" dirty="0"/>
              <a:t>array</a:t>
            </a:r>
            <a:r>
              <a:rPr lang="en-US" altLang="zh-CN" sz="1625" dirty="0"/>
              <a:t> is a reference to values. Because arrays can only be passed by reference, &amp; is not required.</a:t>
            </a:r>
          </a:p>
        </p:txBody>
      </p:sp>
      <p:cxnSp>
        <p:nvCxnSpPr>
          <p:cNvPr id="13" name="直接箭头连接符 12"/>
          <p:cNvCxnSpPr>
            <a:cxnSpLocks/>
            <a:stCxn id="6" idx="1"/>
            <a:endCxn id="8" idx="0"/>
          </p:cNvCxnSpPr>
          <p:nvPr/>
        </p:nvCxnSpPr>
        <p:spPr bwMode="auto">
          <a:xfrm flipH="1">
            <a:off x="3643554" y="2287347"/>
            <a:ext cx="3456853" cy="572790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直接箭头连接符 14"/>
          <p:cNvCxnSpPr>
            <a:cxnSpLocks/>
            <a:stCxn id="10" idx="0"/>
            <a:endCxn id="9" idx="2"/>
          </p:cNvCxnSpPr>
          <p:nvPr/>
        </p:nvCxnSpPr>
        <p:spPr bwMode="auto">
          <a:xfrm flipH="1" flipV="1">
            <a:off x="4378831" y="3962237"/>
            <a:ext cx="3567625" cy="1252020"/>
          </a:xfrm>
          <a:prstGeom prst="straightConnector1">
            <a:avLst/>
          </a:prstGeom>
          <a:noFill/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标题 1"/>
          <p:cNvSpPr txBox="1">
            <a:spLocks/>
          </p:cNvSpPr>
          <p:nvPr/>
        </p:nvSpPr>
        <p:spPr bwMode="auto">
          <a:xfrm>
            <a:off x="1559496" y="2864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962" y="1966338"/>
            <a:ext cx="6287459" cy="35305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617170" y="2630807"/>
            <a:ext cx="3334871" cy="2893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[ and ] are necessary to indicate that the parameter is a reference to an array.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 The number of elements is not required in the brackets for a one-dimensional array to handle different size array.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9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</a:t>
            </a:r>
            <a:r>
              <a:rPr lang="en-US" altLang="zh-CN" sz="1625" dirty="0"/>
              <a:t> informs the compiler that within the function </a:t>
            </a:r>
            <a:r>
              <a:rPr lang="en-US" altLang="zh-CN" sz="1625" i="1" dirty="0" err="1"/>
              <a:t>sum_array</a:t>
            </a:r>
            <a:r>
              <a:rPr lang="en-US" altLang="zh-CN" sz="1625" dirty="0"/>
              <a:t>(), array is read-only and cannot be modified.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685908" y="3797772"/>
            <a:ext cx="5223904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1" name="矩形 10"/>
          <p:cNvSpPr/>
          <p:nvPr/>
        </p:nvSpPr>
        <p:spPr bwMode="auto">
          <a:xfrm>
            <a:off x="3148248" y="3819672"/>
            <a:ext cx="522390" cy="246421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2" name="矩形 11"/>
          <p:cNvSpPr/>
          <p:nvPr/>
        </p:nvSpPr>
        <p:spPr bwMode="auto">
          <a:xfrm>
            <a:off x="4728248" y="3819671"/>
            <a:ext cx="219347" cy="3219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1559496" y="2864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1077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0918" y="1454052"/>
            <a:ext cx="8915400" cy="4686300"/>
          </a:xfrm>
        </p:spPr>
        <p:txBody>
          <a:bodyPr/>
          <a:lstStyle/>
          <a:p>
            <a:r>
              <a:rPr lang="en-US" altLang="zh-CN" dirty="0"/>
              <a:t>an alternative way of commenting a function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834006" y="4455631"/>
            <a:ext cx="6318702" cy="15927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Instead of comments listing the parameters and return value, pre and post condition comments are used.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In the pre condition comment, the conditions that must exist before a function may be successfully called are listed.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In the post condition comment, the conditions that will exist after the function is called are listed.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07" y="2130091"/>
            <a:ext cx="6149225" cy="2266013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1559496" y="2864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474" y="6167438"/>
            <a:ext cx="5800725" cy="238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59261" y="6286501"/>
            <a:ext cx="2340260" cy="34240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1625" dirty="0"/>
              <a:t>Call the function </a:t>
            </a:r>
            <a:r>
              <a:rPr lang="en-US" altLang="zh-CN" sz="1625" dirty="0">
                <a:solidFill>
                  <a:srgbClr val="FF0000"/>
                </a:solidFill>
              </a:rPr>
              <a:t>insert 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>
            <a:stCxn id="9" idx="1"/>
          </p:cNvCxnSpPr>
          <p:nvPr/>
        </p:nvCxnSpPr>
        <p:spPr bwMode="auto">
          <a:xfrm flipH="1" flipV="1">
            <a:off x="8175529" y="6311553"/>
            <a:ext cx="483733" cy="146149"/>
          </a:xfrm>
          <a:prstGeom prst="straightConnector1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29452"/>
            <a:ext cx="8915400" cy="4686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When a multi-dimensional array is passed to a function, the function parameter list must contain the size of each dimension of the array, except the first.</a:t>
            </a:r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l="4632"/>
          <a:stretch/>
        </p:blipFill>
        <p:spPr>
          <a:xfrm>
            <a:off x="2063553" y="2962884"/>
            <a:ext cx="6234641" cy="9331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6379" t="23684" r="-1085"/>
          <a:stretch/>
        </p:blipFill>
        <p:spPr>
          <a:xfrm>
            <a:off x="2063552" y="3999976"/>
            <a:ext cx="5919940" cy="245727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476711" y="3020403"/>
            <a:ext cx="3627403" cy="232679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矩形 7"/>
          <p:cNvSpPr/>
          <p:nvPr/>
        </p:nvSpPr>
        <p:spPr bwMode="auto">
          <a:xfrm>
            <a:off x="2423593" y="5746515"/>
            <a:ext cx="2281754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431756" y="2899543"/>
            <a:ext cx="1170130" cy="792737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标题 1"/>
          <p:cNvSpPr txBox="1">
            <a:spLocks/>
          </p:cNvSpPr>
          <p:nvPr/>
        </p:nvSpPr>
        <p:spPr bwMode="auto">
          <a:xfrm>
            <a:off x="1559496" y="2864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8031" r="2021"/>
          <a:stretch/>
        </p:blipFill>
        <p:spPr>
          <a:xfrm>
            <a:off x="6431756" y="3896064"/>
            <a:ext cx="4510882" cy="2046740"/>
          </a:xfrm>
          <a:prstGeom prst="rect">
            <a:avLst/>
          </a:prstGeom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18397" y="6352066"/>
            <a:ext cx="4314546" cy="38695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4" name="文本框 13"/>
          <p:cNvSpPr txBox="1"/>
          <p:nvPr/>
        </p:nvSpPr>
        <p:spPr>
          <a:xfrm>
            <a:off x="7575297" y="5930777"/>
            <a:ext cx="210623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25" dirty="0">
                <a:solidFill>
                  <a:srgbClr val="FF0000"/>
                </a:solidFill>
              </a:rPr>
              <a:t>Running Results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29452"/>
            <a:ext cx="8928992" cy="4032052"/>
          </a:xfrm>
        </p:spPr>
        <p:txBody>
          <a:bodyPr/>
          <a:lstStyle/>
          <a:p>
            <a:r>
              <a:rPr lang="en-US" altLang="zh-CN" dirty="0"/>
              <a:t>The elements of a two-dimensional array are stored row by row in contiguous memory locations.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Any element </a:t>
            </a:r>
            <a:r>
              <a:rPr lang="en-US" altLang="zh-CN" i="1" dirty="0"/>
              <a:t>array[</a:t>
            </a:r>
            <a:r>
              <a:rPr lang="en-US" altLang="zh-CN" i="1" dirty="0" err="1"/>
              <a:t>i</a:t>
            </a:r>
            <a:r>
              <a:rPr lang="en-US" altLang="zh-CN" i="1" dirty="0"/>
              <a:t>][j] </a:t>
            </a:r>
            <a:r>
              <a:rPr lang="en-US" altLang="zh-CN" dirty="0"/>
              <a:t>in this situation has an offset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 + j </a:t>
            </a:r>
            <a:r>
              <a:rPr lang="en-US" altLang="zh-CN" dirty="0"/>
              <a:t>from the starting memory location of </a:t>
            </a:r>
            <a:r>
              <a:rPr lang="en-US" altLang="zh-CN" i="1" dirty="0"/>
              <a:t>array[0][0].</a:t>
            </a:r>
          </a:p>
          <a:p>
            <a:pPr lvl="1"/>
            <a:endParaRPr lang="en-US" altLang="zh-CN" i="1" dirty="0"/>
          </a:p>
          <a:p>
            <a:pPr lvl="1"/>
            <a:r>
              <a:rPr lang="en-US" altLang="zh-CN" dirty="0"/>
              <a:t>In order to calculate the offset, the number of columns (= </a:t>
            </a:r>
            <a:r>
              <a:rPr lang="en-US" altLang="zh-CN" dirty="0">
                <a:solidFill>
                  <a:srgbClr val="00B050"/>
                </a:solidFill>
              </a:rPr>
              <a:t>2</a:t>
            </a:r>
            <a:r>
              <a:rPr lang="en-US" altLang="zh-CN" dirty="0"/>
              <a:t>) is required; hence the need for the compiler to know the value of the second dimension</a:t>
            </a:r>
          </a:p>
          <a:p>
            <a:pPr lvl="2"/>
            <a:endParaRPr lang="en-US" altLang="zh-CN" i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63952" y="2612864"/>
            <a:ext cx="4179123" cy="522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46766" y="4333858"/>
            <a:ext cx="6810436" cy="34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标题 1"/>
          <p:cNvSpPr txBox="1">
            <a:spLocks/>
          </p:cNvSpPr>
          <p:nvPr/>
        </p:nvSpPr>
        <p:spPr bwMode="auto">
          <a:xfrm>
            <a:off x="1559496" y="286452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b="7900"/>
          <a:stretch/>
        </p:blipFill>
        <p:spPr>
          <a:xfrm>
            <a:off x="2783632" y="2484241"/>
            <a:ext cx="2572145" cy="8395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9217024" cy="4686300"/>
          </a:xfrm>
        </p:spPr>
        <p:txBody>
          <a:bodyPr/>
          <a:lstStyle/>
          <a:p>
            <a:r>
              <a:rPr lang="en-US" altLang="zh-CN" dirty="0"/>
              <a:t>Passing a structure variable to a function</a:t>
            </a:r>
          </a:p>
          <a:p>
            <a:pPr lvl="1"/>
            <a:r>
              <a:rPr lang="en-US" altLang="zh-CN" dirty="0"/>
              <a:t>pass a copy of the member values to that function, this means that the values in the structure variable cannot be changed within the function. </a:t>
            </a:r>
          </a:p>
          <a:p>
            <a:pPr lvl="1"/>
            <a:r>
              <a:rPr lang="en-US" altLang="zh-CN" dirty="0"/>
              <a:t>The values in a structure variable can only be changed from within a function if the variable is passed by reference to the function.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92" y="2377346"/>
            <a:ext cx="6926153" cy="36055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91945" y="1772817"/>
            <a:ext cx="4585427" cy="13926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When a structure template is defined outside </a:t>
            </a:r>
            <a:r>
              <a:rPr lang="en-US" altLang="zh-CN" sz="1625" i="1" dirty="0"/>
              <a:t>main(), </a:t>
            </a:r>
            <a:r>
              <a:rPr lang="en-US" altLang="zh-CN" sz="1625" dirty="0"/>
              <a:t>it makes the structure template </a:t>
            </a:r>
            <a:r>
              <a:rPr lang="en-US" altLang="zh-CN" sz="195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</a:t>
            </a:r>
            <a:r>
              <a:rPr lang="en-US" altLang="zh-CN" sz="1625" i="1" dirty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This means that the structure template is known in </a:t>
            </a:r>
            <a:r>
              <a:rPr lang="en-US" altLang="zh-CN" sz="1625" i="1" dirty="0"/>
              <a:t>main() </a:t>
            </a:r>
            <a:r>
              <a:rPr lang="en-US" altLang="zh-CN" sz="1625" dirty="0"/>
              <a:t>and in </a:t>
            </a:r>
            <a:r>
              <a:rPr lang="en-US" altLang="zh-CN" sz="1625" i="1" dirty="0" err="1"/>
              <a:t>display_student_data</a:t>
            </a:r>
            <a:r>
              <a:rPr lang="en-US" altLang="zh-CN" sz="1625" dirty="0"/>
              <a:t>() and </a:t>
            </a:r>
            <a:r>
              <a:rPr lang="en-US" altLang="zh-CN" sz="1625" i="1" dirty="0" err="1"/>
              <a:t>get_student_data</a:t>
            </a:r>
            <a:r>
              <a:rPr lang="en-US" altLang="zh-CN" sz="1625" i="1" dirty="0"/>
              <a:t>().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2903615" y="4763999"/>
            <a:ext cx="5165860" cy="1218911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0323" y="1427929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6774"/>
          <a:stretch/>
        </p:blipFill>
        <p:spPr>
          <a:xfrm>
            <a:off x="2466011" y="2037012"/>
            <a:ext cx="5181602" cy="44369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2639616" y="2628971"/>
            <a:ext cx="2377926" cy="231710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7" name="矩形 6"/>
          <p:cNvSpPr/>
          <p:nvPr/>
        </p:nvSpPr>
        <p:spPr bwMode="auto">
          <a:xfrm>
            <a:off x="2639616" y="2860681"/>
            <a:ext cx="2520280" cy="260164"/>
          </a:xfrm>
          <a:prstGeom prst="rect">
            <a:avLst/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矩形 7"/>
          <p:cNvSpPr/>
          <p:nvPr/>
        </p:nvSpPr>
        <p:spPr>
          <a:xfrm>
            <a:off x="7824192" y="3630838"/>
            <a:ext cx="2872648" cy="2843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When a structure variable is passed by value to a function, the entire structure data must be copied to the function parameter.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For a large structure, this is a significant overhead and it is preferable to use a reference.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If the argument isn‘t changed by the function, the const keyword should be used.</a:t>
            </a:r>
          </a:p>
        </p:txBody>
      </p:sp>
      <p:sp>
        <p:nvSpPr>
          <p:cNvPr id="9" name="矩形 8"/>
          <p:cNvSpPr/>
          <p:nvPr/>
        </p:nvSpPr>
        <p:spPr>
          <a:xfrm>
            <a:off x="7814377" y="1934067"/>
            <a:ext cx="2872648" cy="1342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demonstrates passing a structure variable by value and passing a structure variable by reference to two different functions.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9477" y="1412777"/>
            <a:ext cx="9433047" cy="2326393"/>
          </a:xfrm>
        </p:spPr>
        <p:txBody>
          <a:bodyPr/>
          <a:lstStyle/>
          <a:p>
            <a:r>
              <a:rPr lang="en-US" altLang="zh-CN" dirty="0"/>
              <a:t>A function is a block of statements called by name to carry out a specific task</a:t>
            </a:r>
          </a:p>
          <a:p>
            <a:pPr lvl="1"/>
            <a:r>
              <a:rPr lang="en-US" altLang="zh-CN" dirty="0"/>
              <a:t>In order to reduce the complexity of programs, they have to be broken into smaller, less complex parts. 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Functions</a:t>
            </a:r>
            <a:r>
              <a:rPr lang="en-US" altLang="zh-CN" dirty="0"/>
              <a:t> and </a:t>
            </a:r>
            <a:r>
              <a:rPr lang="en-US" altLang="zh-CN" b="1" dirty="0">
                <a:solidFill>
                  <a:srgbClr val="FF0000"/>
                </a:solidFill>
              </a:rPr>
              <a:t>classes</a:t>
            </a:r>
            <a:r>
              <a:rPr lang="en-US" altLang="zh-CN" dirty="0"/>
              <a:t> are the building blocks of a C++ program.</a:t>
            </a:r>
          </a:p>
        </p:txBody>
      </p:sp>
    </p:spTree>
    <p:extLst>
      <p:ext uri="{BB962C8B-B14F-4D97-AF65-F5344CB8AC3E}">
        <p14:creationId xmlns:p14="http://schemas.microsoft.com/office/powerpoint/2010/main" val="2674454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732" y="260648"/>
            <a:ext cx="9570268" cy="1143000"/>
          </a:xfrm>
        </p:spPr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403648"/>
            <a:ext cx="9433048" cy="4686300"/>
          </a:xfrm>
        </p:spPr>
        <p:txBody>
          <a:bodyPr/>
          <a:lstStyle/>
          <a:p>
            <a:r>
              <a:rPr lang="en-US" altLang="zh-CN" dirty="0"/>
              <a:t>The same considerations should be kept in mind when using strings as arguments as when using structure variables as arguments, i.e. </a:t>
            </a:r>
            <a:r>
              <a:rPr lang="en-US" altLang="zh-CN" dirty="0">
                <a:solidFill>
                  <a:srgbClr val="FF0000"/>
                </a:solidFill>
              </a:rPr>
              <a:t>passing a string by value means copying all the characters of the string to a function parameter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To avoid this overhead it is preferable to pass strings </a:t>
            </a:r>
            <a:r>
              <a:rPr lang="en-US" altLang="zh-CN" sz="2275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reference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1615299"/>
            <a:ext cx="6260196" cy="43388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7488" y="268426"/>
            <a:ext cx="9410700" cy="1143000"/>
          </a:xfrm>
        </p:spPr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077746" y="2819546"/>
            <a:ext cx="2669995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矩形 7"/>
          <p:cNvSpPr/>
          <p:nvPr/>
        </p:nvSpPr>
        <p:spPr bwMode="auto">
          <a:xfrm>
            <a:off x="3580221" y="2141858"/>
            <a:ext cx="1529042" cy="269941"/>
          </a:xfrm>
          <a:prstGeom prst="rect">
            <a:avLst/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9" name="矩形 8"/>
          <p:cNvSpPr/>
          <p:nvPr/>
        </p:nvSpPr>
        <p:spPr bwMode="auto">
          <a:xfrm>
            <a:off x="4112569" y="2877590"/>
            <a:ext cx="464347" cy="174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0" name="矩形 9"/>
          <p:cNvSpPr/>
          <p:nvPr/>
        </p:nvSpPr>
        <p:spPr bwMode="auto">
          <a:xfrm>
            <a:off x="4593205" y="2877590"/>
            <a:ext cx="580434" cy="17413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377" y="5518901"/>
            <a:ext cx="4947400" cy="3056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4" name="文本框 3"/>
          <p:cNvSpPr txBox="1"/>
          <p:nvPr/>
        </p:nvSpPr>
        <p:spPr>
          <a:xfrm>
            <a:off x="6404960" y="5062841"/>
            <a:ext cx="210623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25" dirty="0">
                <a:solidFill>
                  <a:srgbClr val="FF0000"/>
                </a:solidFill>
              </a:rPr>
              <a:t>Running Results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01617" y="2946892"/>
            <a:ext cx="2872648" cy="1092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25" dirty="0"/>
              <a:t>demonstrates passing a C++ string by </a:t>
            </a:r>
            <a:r>
              <a:rPr lang="en-US" altLang="zh-CN" sz="1625" dirty="0" err="1"/>
              <a:t>const</a:t>
            </a:r>
            <a:r>
              <a:rPr lang="en-US" altLang="zh-CN" sz="1625" dirty="0"/>
              <a:t> reference to a function that counts the number of vowels in the string.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683" y="2708921"/>
            <a:ext cx="5012086" cy="348814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2596" y="274178"/>
            <a:ext cx="9498260" cy="1143000"/>
          </a:xfrm>
        </p:spPr>
        <p:txBody>
          <a:bodyPr/>
          <a:lstStyle/>
          <a:p>
            <a:r>
              <a:rPr lang="en-US" altLang="zh-CN" dirty="0"/>
              <a:t>8.3 Passing arguments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2596" y="1437361"/>
            <a:ext cx="9321916" cy="1223296"/>
          </a:xfrm>
        </p:spPr>
        <p:txBody>
          <a:bodyPr/>
          <a:lstStyle/>
          <a:p>
            <a:r>
              <a:rPr lang="en-US" altLang="zh-CN" dirty="0"/>
              <a:t>To use C-strings instead of C++ strings in program, the following modifications must be made to the program.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4035229" y="2933368"/>
            <a:ext cx="3019557" cy="224556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2" name="矩形 11"/>
          <p:cNvSpPr/>
          <p:nvPr/>
        </p:nvSpPr>
        <p:spPr bwMode="auto">
          <a:xfrm>
            <a:off x="4975488" y="3677957"/>
            <a:ext cx="1224480" cy="254261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3" name="矩形 12"/>
          <p:cNvSpPr/>
          <p:nvPr/>
        </p:nvSpPr>
        <p:spPr bwMode="auto">
          <a:xfrm>
            <a:off x="4210748" y="4700195"/>
            <a:ext cx="1207333" cy="214728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4" name="矩形 13"/>
          <p:cNvSpPr/>
          <p:nvPr/>
        </p:nvSpPr>
        <p:spPr bwMode="auto">
          <a:xfrm>
            <a:off x="4035228" y="3969227"/>
            <a:ext cx="1930715" cy="235933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Mathematical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4419" y="1438687"/>
            <a:ext cx="8915400" cy="4686300"/>
          </a:xfrm>
        </p:spPr>
        <p:txBody>
          <a:bodyPr/>
          <a:lstStyle/>
          <a:p>
            <a:r>
              <a:rPr lang="en-US" altLang="zh-CN" dirty="0"/>
              <a:t>To use any of the mathematical functions place the statement 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CN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cmath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altLang="zh-CN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dirty="0"/>
              <a:t>at the start of the program.</a:t>
            </a:r>
          </a:p>
          <a:p>
            <a:r>
              <a:rPr lang="en-US" altLang="zh-CN" b="1" dirty="0"/>
              <a:t>Some trigonometric functions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70" y="3429001"/>
            <a:ext cx="5472661" cy="179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90393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Mathematical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27929"/>
            <a:ext cx="9138220" cy="4686300"/>
          </a:xfrm>
        </p:spPr>
        <p:txBody>
          <a:bodyPr/>
          <a:lstStyle/>
          <a:p>
            <a:r>
              <a:rPr lang="en-US" altLang="zh-CN" dirty="0"/>
              <a:t>Program Example: demonstrates sin(), cos() and tan() functions.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616392"/>
            <a:ext cx="6295358" cy="3395836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8168" y="2624104"/>
            <a:ext cx="3100366" cy="104478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0142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Mathematical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4882" y="1412776"/>
            <a:ext cx="9282236" cy="4686300"/>
          </a:xfrm>
        </p:spPr>
        <p:txBody>
          <a:bodyPr/>
          <a:lstStyle/>
          <a:p>
            <a:r>
              <a:rPr lang="en-US" altLang="zh-CN" b="1" dirty="0"/>
              <a:t>Pseudo-random number functions</a:t>
            </a:r>
          </a:p>
          <a:p>
            <a:pPr lvl="1"/>
            <a:r>
              <a:rPr lang="en-US" altLang="zh-CN" dirty="0"/>
              <a:t>To use the pseudo-random generating functions </a:t>
            </a:r>
            <a:r>
              <a:rPr lang="en-US" altLang="zh-CN" i="1" dirty="0">
                <a:solidFill>
                  <a:srgbClr val="C00000"/>
                </a:solidFill>
              </a:rPr>
              <a:t>rand() </a:t>
            </a:r>
            <a:r>
              <a:rPr lang="en-US" altLang="zh-CN" dirty="0"/>
              <a:t>and </a:t>
            </a:r>
            <a:r>
              <a:rPr lang="en-US" altLang="zh-CN" i="1" dirty="0" err="1">
                <a:solidFill>
                  <a:srgbClr val="C00000"/>
                </a:solidFill>
              </a:rPr>
              <a:t>srand</a:t>
            </a:r>
            <a:r>
              <a:rPr lang="en-US" altLang="zh-CN" i="1" dirty="0">
                <a:solidFill>
                  <a:srgbClr val="C00000"/>
                </a:solidFill>
              </a:rPr>
              <a:t>()</a:t>
            </a:r>
            <a:r>
              <a:rPr lang="en-US" altLang="zh-CN" dirty="0">
                <a:solidFill>
                  <a:srgbClr val="C00000"/>
                </a:solidFill>
              </a:rPr>
              <a:t>, </a:t>
            </a:r>
            <a:r>
              <a:rPr lang="en-US" altLang="zh-CN" dirty="0"/>
              <a:t>place the statement 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</a:t>
            </a:r>
            <a:r>
              <a:rPr lang="en-US" altLang="zh-CN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cstdlib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CN" dirty="0"/>
              <a:t>at the start of the program.</a:t>
            </a:r>
          </a:p>
          <a:p>
            <a:endParaRPr lang="zh-CN" altLang="en-US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3722" y="3429001"/>
            <a:ext cx="5284556" cy="2147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8016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61451BC9-8383-2888-C87C-6C0712866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601" y="2323048"/>
            <a:ext cx="6482395" cy="356452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8.4 Mathematical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7453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 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35154" y="1620639"/>
            <a:ext cx="4024313" cy="18428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Line 12 assigns to t the current time (</a:t>
            </a:r>
            <a:r>
              <a:rPr lang="en-US" altLang="zh-CN" sz="1625" dirty="0">
                <a:solidFill>
                  <a:srgbClr val="C00000"/>
                </a:solidFill>
              </a:rPr>
              <a:t>measured in seconds since midnight on 1 January 1970, GMT</a:t>
            </a:r>
            <a:r>
              <a:rPr lang="en-US" altLang="zh-CN" sz="1625" dirty="0"/>
              <a:t>) which is used as the random number seed on line 14.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>
                <a:solidFill>
                  <a:srgbClr val="C00000"/>
                </a:solidFill>
              </a:rPr>
              <a:t>Without line 14, the program displays the same sequence of random numbers </a:t>
            </a:r>
            <a:r>
              <a:rPr lang="en-US" altLang="zh-CN" sz="1625" dirty="0"/>
              <a:t>every time the program is run.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3053662" y="4231852"/>
            <a:ext cx="1160868" cy="232174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7" name="矩形 6"/>
          <p:cNvSpPr/>
          <p:nvPr/>
        </p:nvSpPr>
        <p:spPr bwMode="auto">
          <a:xfrm>
            <a:off x="3404880" y="5121274"/>
            <a:ext cx="2031518" cy="232174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  <p:extLst>
      <p:ext uri="{BB962C8B-B14F-4D97-AF65-F5344CB8AC3E}">
        <p14:creationId xmlns:p14="http://schemas.microsoft.com/office/powerpoint/2010/main" val="4175119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Function overloading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890" y="1340768"/>
            <a:ext cx="9138220" cy="4686300"/>
          </a:xfrm>
        </p:spPr>
        <p:txBody>
          <a:bodyPr/>
          <a:lstStyle/>
          <a:p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overloading </a:t>
            </a:r>
            <a:r>
              <a:rPr lang="en-US" altLang="zh-CN" dirty="0"/>
              <a:t>is used when there is a need for two or more functions to perform similar tasks, but where each function requires a different number of arguments and/or different argument data types.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3683918"/>
            <a:ext cx="3742010" cy="13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28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Function overloading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6890" y="1340768"/>
            <a:ext cx="9138220" cy="4686300"/>
          </a:xfrm>
        </p:spPr>
        <p:txBody>
          <a:bodyPr/>
          <a:lstStyle/>
          <a:p>
            <a:r>
              <a:rPr lang="en-US" altLang="zh-CN" dirty="0"/>
              <a:t>Using different functions with the same name in a program is called </a:t>
            </a:r>
            <a:r>
              <a:rPr lang="en-US" altLang="zh-CN" i="1" dirty="0">
                <a:solidFill>
                  <a:srgbClr val="FF0000"/>
                </a:solidFill>
              </a:rPr>
              <a:t>function overloading </a:t>
            </a:r>
            <a:r>
              <a:rPr lang="en-US" altLang="zh-CN" dirty="0"/>
              <a:t>and the functions are called</a:t>
            </a:r>
            <a:r>
              <a:rPr lang="en-US" altLang="zh-CN" i="1" dirty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overloaded functions</a:t>
            </a:r>
            <a:r>
              <a:rPr lang="en-US" altLang="zh-CN" i="1" dirty="0"/>
              <a:t>.</a:t>
            </a:r>
          </a:p>
          <a:p>
            <a:pPr lvl="1"/>
            <a:r>
              <a:rPr lang="en-US" altLang="zh-CN" dirty="0"/>
              <a:t>Function overloading requires that each overloaded function have a different parameter list, i.e. a different number of parameters or at least one parameter with a different data type.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292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60" y="1967801"/>
            <a:ext cx="5548844" cy="424726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Function overloading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0" y="1415094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 </a:t>
            </a: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087071" y="1940901"/>
            <a:ext cx="5223904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7" name="矩形 6"/>
          <p:cNvSpPr/>
          <p:nvPr/>
        </p:nvSpPr>
        <p:spPr bwMode="auto">
          <a:xfrm>
            <a:off x="4935133" y="1969921"/>
            <a:ext cx="696521" cy="2321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矩形 7"/>
          <p:cNvSpPr/>
          <p:nvPr/>
        </p:nvSpPr>
        <p:spPr bwMode="auto">
          <a:xfrm>
            <a:off x="3107063" y="2579378"/>
            <a:ext cx="5223904" cy="290217"/>
          </a:xfrm>
          <a:prstGeom prst="rect">
            <a:avLst/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9" name="矩形 8"/>
          <p:cNvSpPr/>
          <p:nvPr/>
        </p:nvSpPr>
        <p:spPr bwMode="auto">
          <a:xfrm>
            <a:off x="4790025" y="2601772"/>
            <a:ext cx="986737" cy="2321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0" name="矩形 9"/>
          <p:cNvSpPr/>
          <p:nvPr/>
        </p:nvSpPr>
        <p:spPr>
          <a:xfrm>
            <a:off x="7111089" y="3932812"/>
            <a:ext cx="2786082" cy="1342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25" dirty="0"/>
              <a:t>The compiler decides which of the two </a:t>
            </a:r>
            <a:r>
              <a:rPr lang="en-US" altLang="zh-CN" sz="1625" dirty="0" err="1"/>
              <a:t>sum_array</a:t>
            </a:r>
            <a:r>
              <a:rPr lang="en-US" altLang="zh-CN" sz="1625" dirty="0"/>
              <a:t>() functions to call based on matching arguments with parameters.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396983" y="4248092"/>
            <a:ext cx="2786082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2" name="矩形 11"/>
          <p:cNvSpPr/>
          <p:nvPr/>
        </p:nvSpPr>
        <p:spPr bwMode="auto">
          <a:xfrm>
            <a:off x="3542092" y="5569706"/>
            <a:ext cx="2786082" cy="290217"/>
          </a:xfrm>
          <a:prstGeom prst="rect">
            <a:avLst/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  <p:extLst>
      <p:ext uri="{BB962C8B-B14F-4D97-AF65-F5344CB8AC3E}">
        <p14:creationId xmlns:p14="http://schemas.microsoft.com/office/powerpoint/2010/main" val="173827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9457" y="1417172"/>
            <a:ext cx="9433047" cy="2326393"/>
          </a:xfrm>
        </p:spPr>
        <p:txBody>
          <a:bodyPr/>
          <a:lstStyle/>
          <a:p>
            <a:r>
              <a:rPr lang="en-US" altLang="zh-CN" dirty="0"/>
              <a:t>Functions in the standard library: built-in, pre-written in C++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6363" y="3525765"/>
            <a:ext cx="3346141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 calls the function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calculate the square root of the value in the variable 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C93B833-CCF2-4747-B2B2-C2507C0FE034}"/>
              </a:ext>
            </a:extLst>
          </p:cNvPr>
          <p:cNvGrpSpPr/>
          <p:nvPr/>
        </p:nvGrpSpPr>
        <p:grpSpPr>
          <a:xfrm>
            <a:off x="1696747" y="2782819"/>
            <a:ext cx="5077279" cy="2809329"/>
            <a:chOff x="506608" y="2428030"/>
            <a:chExt cx="5077279" cy="2809329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608" y="2428030"/>
              <a:ext cx="5077279" cy="280932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 bwMode="auto">
            <a:xfrm>
              <a:off x="3152800" y="4668422"/>
              <a:ext cx="1152128" cy="272745"/>
            </a:xfrm>
            <a:prstGeom prst="rect">
              <a:avLst/>
            </a:prstGeom>
            <a:solidFill>
              <a:schemeClr val="accent2">
                <a:lumMod val="90000"/>
                <a:alpha val="5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277" tIns="36639" rIns="73277" bIns="36639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25"/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301335" y="2996952"/>
              <a:ext cx="743912" cy="290217"/>
            </a:xfrm>
            <a:prstGeom prst="rect">
              <a:avLst/>
            </a:prstGeom>
            <a:solidFill>
              <a:schemeClr val="accent2">
                <a:lumMod val="90000"/>
                <a:alpha val="51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3277" tIns="36639" rIns="73277" bIns="36639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25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2069378"/>
            <a:ext cx="5632169" cy="37583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8.5 Function overloading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Example…continued</a:t>
            </a:r>
          </a:p>
          <a:p>
            <a:endParaRPr lang="zh-CN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1392" y="5079486"/>
            <a:ext cx="3768923" cy="5572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" name="文本框 7"/>
          <p:cNvSpPr txBox="1"/>
          <p:nvPr/>
        </p:nvSpPr>
        <p:spPr>
          <a:xfrm>
            <a:off x="7505880" y="4661384"/>
            <a:ext cx="210623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25" dirty="0">
                <a:solidFill>
                  <a:srgbClr val="FF0000"/>
                </a:solidFill>
              </a:rPr>
              <a:t>Running Results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64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12776"/>
            <a:ext cx="9066212" cy="4686300"/>
          </a:xfrm>
        </p:spPr>
        <p:txBody>
          <a:bodyPr/>
          <a:lstStyle/>
          <a:p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</a:t>
            </a:r>
            <a:r>
              <a:rPr lang="en-US" altLang="zh-CN" dirty="0"/>
              <a:t> is a programming technique in which a problem can be defined in terms of itself. The technique involves solving a problem by reducing the problem to smaller versions of itself.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9361040" cy="4686300"/>
          </a:xfrm>
        </p:spPr>
        <p:txBody>
          <a:bodyPr/>
          <a:lstStyle/>
          <a:p>
            <a:r>
              <a:rPr lang="en-US" altLang="zh-CN" dirty="0"/>
              <a:t>The factorial of a positive integer is the product of the integers from 1 through to that number.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(a) 0!=1. This is called the </a:t>
            </a:r>
            <a:r>
              <a:rPr lang="en-US" altLang="zh-CN" i="1" dirty="0">
                <a:solidFill>
                  <a:srgbClr val="FF0000"/>
                </a:solidFill>
              </a:rPr>
              <a:t>base case</a:t>
            </a:r>
            <a:r>
              <a:rPr lang="en-US" altLang="zh-CN" i="1" dirty="0"/>
              <a:t>.</a:t>
            </a:r>
          </a:p>
          <a:p>
            <a:pPr lvl="1"/>
            <a:r>
              <a:rPr lang="en-US" altLang="zh-CN" dirty="0"/>
              <a:t>(b) For a positive integer n, factorial n is n times the factorial of n-1.This is called the </a:t>
            </a:r>
            <a:r>
              <a:rPr lang="en-US" altLang="zh-CN" i="1" dirty="0">
                <a:solidFill>
                  <a:srgbClr val="FF0000"/>
                </a:solidFill>
              </a:rPr>
              <a:t>general case </a:t>
            </a:r>
            <a:r>
              <a:rPr lang="en-US" altLang="zh-CN" dirty="0"/>
              <a:t>clearly indicates that factorial is defined in terms of itself.</a:t>
            </a:r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4988" y="2449489"/>
            <a:ext cx="2620622" cy="8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15371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Using the definition, factorial 3 is calculated as follows:</a:t>
            </a:r>
          </a:p>
          <a:p>
            <a:pPr lvl="1"/>
            <a:r>
              <a:rPr lang="en-US" altLang="zh-CN" dirty="0"/>
              <a:t>The value of n is 3 so, using (b) above, 3! = 3 * 2!</a:t>
            </a:r>
          </a:p>
          <a:p>
            <a:pPr lvl="2"/>
            <a:r>
              <a:rPr lang="en-US" altLang="zh-CN" dirty="0"/>
              <a:t>Next find 2! Here n = 2 so, using (b) again, 2! = 2 * 1!</a:t>
            </a:r>
          </a:p>
          <a:p>
            <a:pPr lvl="3"/>
            <a:r>
              <a:rPr lang="en-US" altLang="zh-CN" dirty="0"/>
              <a:t>Next find 1! Here n = 1 so, using (b) again, 1! = 1 * 0!</a:t>
            </a:r>
          </a:p>
          <a:p>
            <a:pPr lvl="4"/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Next find 0! In this case using (a), </a:t>
            </a:r>
            <a:r>
              <a:rPr lang="en-US" altLang="zh-CN" dirty="0"/>
              <a:t>0! is defined as 1.</a:t>
            </a:r>
          </a:p>
          <a:p>
            <a:pPr lvl="3"/>
            <a:r>
              <a:rPr lang="en-US" altLang="zh-CN" dirty="0"/>
              <a:t>Substituting for 0! gives 1! = 1 * 1 = 1.</a:t>
            </a:r>
          </a:p>
          <a:p>
            <a:pPr lvl="2"/>
            <a:r>
              <a:rPr lang="en-US" altLang="zh-CN" dirty="0"/>
              <a:t> Substituting for 1! gives 2! = 2 * 1! = 2 * 1 = 2.</a:t>
            </a:r>
          </a:p>
          <a:p>
            <a:pPr lvl="1"/>
            <a:r>
              <a:rPr lang="en-US" altLang="zh-CN" dirty="0"/>
              <a:t>Finally, substituting for 2! gives 3! = 3 * 2! = 3 * 2 = 6.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1" y="1417171"/>
            <a:ext cx="7208937" cy="4032052"/>
          </a:xfrm>
        </p:spPr>
        <p:txBody>
          <a:bodyPr/>
          <a:lstStyle/>
          <a:p>
            <a:r>
              <a:rPr lang="en-US" altLang="zh-CN" dirty="0"/>
              <a:t>Program Example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2420888"/>
            <a:ext cx="6084676" cy="312651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60" y="2179550"/>
            <a:ext cx="6493859" cy="21315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380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 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86138" y="4340144"/>
            <a:ext cx="4024313" cy="15927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625" dirty="0"/>
              <a:t>Note that</a:t>
            </a:r>
          </a:p>
          <a:p>
            <a:r>
              <a:rPr lang="en-US" altLang="zh-CN" sz="1625" dirty="0"/>
              <a:t>● Every recursive function must have at least one base case which stops the recursion</a:t>
            </a:r>
          </a:p>
          <a:p>
            <a:r>
              <a:rPr lang="en-US" altLang="zh-CN" sz="1625" dirty="0"/>
              <a:t>● The general case eventually reduces to a base case.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4106780" y="3859261"/>
            <a:ext cx="1741301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9" name="矩形 8"/>
          <p:cNvSpPr/>
          <p:nvPr/>
        </p:nvSpPr>
        <p:spPr bwMode="auto">
          <a:xfrm>
            <a:off x="4571126" y="3888282"/>
            <a:ext cx="1276954" cy="2321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24" y="2200365"/>
            <a:ext cx="5876046" cy="289630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8.6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2895" y="1417171"/>
            <a:ext cx="8323288" cy="4032052"/>
          </a:xfrm>
        </p:spPr>
        <p:txBody>
          <a:bodyPr/>
          <a:lstStyle/>
          <a:p>
            <a:r>
              <a:rPr lang="en-US" altLang="zh-CN" dirty="0"/>
              <a:t>The factorial function could be written using iteration</a:t>
            </a: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921871" y="3022696"/>
            <a:ext cx="4024313" cy="15927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The recursive version will execute more slowly than the iterative equivalent because of the added overhead of the function calls.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The advantage of the recursive version is that it is clearer because it follows the actual mathematical definition of factorial.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8.7 The scope of a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27929"/>
            <a:ext cx="8915400" cy="4686300"/>
          </a:xfrm>
        </p:spPr>
        <p:txBody>
          <a:bodyPr/>
          <a:lstStyle/>
          <a:p>
            <a:r>
              <a:rPr lang="en-US" altLang="zh-CN" dirty="0"/>
              <a:t>The scope of a variable refers to the part of the program in which a variable can be accessed. </a:t>
            </a:r>
          </a:p>
          <a:p>
            <a:pPr lvl="1"/>
            <a:r>
              <a:rPr lang="en-US" altLang="zh-CN" i="1" dirty="0"/>
              <a:t>block scope </a:t>
            </a:r>
            <a:endParaRPr lang="en-US" altLang="zh-CN" dirty="0"/>
          </a:p>
          <a:p>
            <a:pPr lvl="1"/>
            <a:r>
              <a:rPr lang="en-US" altLang="zh-CN" i="1" dirty="0"/>
              <a:t>global scope</a:t>
            </a:r>
          </a:p>
          <a:p>
            <a:r>
              <a:rPr lang="en-US" altLang="zh-CN" b="1" dirty="0"/>
              <a:t>Block scope</a:t>
            </a:r>
          </a:p>
          <a:p>
            <a:pPr lvl="1"/>
            <a:r>
              <a:rPr lang="en-US" altLang="zh-CN" dirty="0"/>
              <a:t>A block is one or more statements enclosed in braces { and } that also includes variable declarations.</a:t>
            </a:r>
          </a:p>
          <a:p>
            <a:pPr lvl="1"/>
            <a:r>
              <a:rPr lang="en-US" altLang="zh-CN" dirty="0"/>
              <a:t> A variable declared in a block is accessible only within that block.</a:t>
            </a:r>
          </a:p>
          <a:p>
            <a:pPr lvl="2"/>
            <a:endParaRPr lang="en-US" altLang="zh-CN" i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16" y="2244798"/>
            <a:ext cx="6305513" cy="386142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8.7 The scope of a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0" y="1427929"/>
            <a:ext cx="8915400" cy="4686300"/>
          </a:xfrm>
        </p:spPr>
        <p:txBody>
          <a:bodyPr/>
          <a:lstStyle/>
          <a:p>
            <a:r>
              <a:rPr lang="en-US" altLang="zh-CN" b="1" dirty="0"/>
              <a:t>Block scope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2936650" y="3019456"/>
            <a:ext cx="5970677" cy="28578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4" name="文本框 3"/>
          <p:cNvSpPr txBox="1"/>
          <p:nvPr/>
        </p:nvSpPr>
        <p:spPr>
          <a:xfrm>
            <a:off x="5393922" y="2282782"/>
            <a:ext cx="2749806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25" dirty="0">
                <a:solidFill>
                  <a:srgbClr val="00B0F0"/>
                </a:solidFill>
              </a:rPr>
              <a:t>The scope of the variable </a:t>
            </a:r>
            <a:r>
              <a:rPr lang="en-US" altLang="zh-CN" sz="1625" i="1" dirty="0">
                <a:solidFill>
                  <a:srgbClr val="00B0F0"/>
                </a:solidFill>
              </a:rPr>
              <a:t>f</a:t>
            </a:r>
            <a:endParaRPr lang="zh-CN" altLang="en-US" sz="1625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15" y="2387204"/>
            <a:ext cx="5593939" cy="30580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8.7 The scope of a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12776"/>
            <a:ext cx="8915400" cy="4686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continued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153926" y="2784368"/>
            <a:ext cx="4598259" cy="2397352"/>
          </a:xfrm>
          <a:prstGeom prst="rect">
            <a:avLst/>
          </a:prstGeom>
          <a:solidFill>
            <a:schemeClr val="accent1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文本框 7"/>
          <p:cNvSpPr txBox="1"/>
          <p:nvPr/>
        </p:nvSpPr>
        <p:spPr>
          <a:xfrm>
            <a:off x="5803468" y="2353712"/>
            <a:ext cx="3276364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25" dirty="0">
                <a:solidFill>
                  <a:schemeClr val="accent4"/>
                </a:solidFill>
              </a:rPr>
              <a:t>The scope of the variable x , </a:t>
            </a:r>
            <a:r>
              <a:rPr lang="en-US" altLang="zh-CN" sz="1625" i="1" dirty="0">
                <a:solidFill>
                  <a:schemeClr val="accent4"/>
                </a:solidFill>
              </a:rPr>
              <a:t>y</a:t>
            </a:r>
            <a:endParaRPr lang="zh-CN" altLang="en-US" sz="1625" i="1" dirty="0">
              <a:solidFill>
                <a:schemeClr val="accent4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46194" y="4787849"/>
            <a:ext cx="4026760" cy="227352"/>
          </a:xfrm>
          <a:prstGeom prst="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>
              <a:solidFill>
                <a:srgbClr val="FFC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31184"/>
          <a:stretch/>
        </p:blipFill>
        <p:spPr>
          <a:xfrm>
            <a:off x="1919537" y="2564904"/>
            <a:ext cx="3538279" cy="113741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8384" y="1438687"/>
            <a:ext cx="8915400" cy="4686300"/>
          </a:xfrm>
        </p:spPr>
        <p:txBody>
          <a:bodyPr/>
          <a:lstStyle/>
          <a:p>
            <a:r>
              <a:rPr lang="en-US" altLang="zh-CN" dirty="0"/>
              <a:t>C++ allows a programmer to write functions </a:t>
            </a:r>
            <a:r>
              <a:rPr lang="en-US" altLang="zh-CN" dirty="0" err="1"/>
              <a:t>ownly</a:t>
            </a:r>
            <a:r>
              <a:rPr lang="en-US" altLang="zh-CN" dirty="0"/>
              <a:t>.  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00188" y="2505848"/>
            <a:ext cx="3714776" cy="28430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 Like variables, </a:t>
            </a:r>
            <a:r>
              <a:rPr lang="en-US" altLang="zh-CN" sz="1625" dirty="0">
                <a:solidFill>
                  <a:srgbClr val="FF0000"/>
                </a:solidFill>
              </a:rPr>
              <a:t>functions must be declared before they are used</a:t>
            </a:r>
            <a:r>
              <a:rPr lang="en-US" altLang="zh-CN" sz="1625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 Line 7 declares </a:t>
            </a:r>
            <a:r>
              <a:rPr lang="en-US" altLang="zh-CN" sz="1625" dirty="0">
                <a:solidFill>
                  <a:srgbClr val="FF0000"/>
                </a:solidFill>
              </a:rPr>
              <a:t>stars</a:t>
            </a:r>
            <a:r>
              <a:rPr lang="en-US" altLang="zh-CN" sz="1625" dirty="0"/>
              <a:t> to be a function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 The first </a:t>
            </a:r>
            <a:r>
              <a:rPr lang="en-US" altLang="zh-CN" sz="1625" dirty="0">
                <a:solidFill>
                  <a:srgbClr val="0000CC"/>
                </a:solidFill>
              </a:rPr>
              <a:t>void</a:t>
            </a:r>
            <a:r>
              <a:rPr lang="en-US" altLang="zh-CN" sz="1625" dirty="0"/>
              <a:t> on line 7 declares the type of the function </a:t>
            </a:r>
            <a:r>
              <a:rPr lang="en-US" altLang="zh-CN" sz="1625" dirty="0">
                <a:solidFill>
                  <a:srgbClr val="FF0000"/>
                </a:solidFill>
              </a:rPr>
              <a:t>stars</a:t>
            </a:r>
            <a:r>
              <a:rPr lang="en-US" altLang="zh-CN" sz="1625" dirty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 The second </a:t>
            </a:r>
            <a:r>
              <a:rPr lang="en-US" altLang="zh-CN" sz="1625" dirty="0">
                <a:solidFill>
                  <a:srgbClr val="00B050"/>
                </a:solidFill>
              </a:rPr>
              <a:t>void</a:t>
            </a:r>
            <a:r>
              <a:rPr lang="en-US" altLang="zh-CN" sz="1625" dirty="0"/>
              <a:t> informs the compiler that ‘stars’ will not receive any data from the calling program. The second void is optional.</a:t>
            </a:r>
          </a:p>
          <a:p>
            <a:r>
              <a:rPr lang="en-US" altLang="zh-CN" sz="1625" i="1" dirty="0"/>
              <a:t>-----</a:t>
            </a:r>
            <a:r>
              <a:rPr lang="en-US" altLang="zh-CN" sz="1625" i="1" dirty="0">
                <a:solidFill>
                  <a:srgbClr val="FF0000"/>
                </a:solidFill>
              </a:rPr>
              <a:t>prototype</a:t>
            </a:r>
            <a:r>
              <a:rPr lang="en-US" altLang="zh-CN" sz="1625" i="1" dirty="0"/>
              <a:t> of the </a:t>
            </a:r>
            <a:r>
              <a:rPr lang="en-US" altLang="zh-CN" sz="1625" dirty="0"/>
              <a:t>function stars()----</a:t>
            </a:r>
          </a:p>
          <a:p>
            <a:endParaRPr lang="zh-CN" altLang="en-US" sz="1625" dirty="0"/>
          </a:p>
        </p:txBody>
      </p:sp>
      <p:sp>
        <p:nvSpPr>
          <p:cNvPr id="8" name="矩形 7"/>
          <p:cNvSpPr/>
          <p:nvPr/>
        </p:nvSpPr>
        <p:spPr bwMode="auto">
          <a:xfrm>
            <a:off x="2240644" y="3352705"/>
            <a:ext cx="2089562" cy="348260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9" name="矩形 8"/>
          <p:cNvSpPr/>
          <p:nvPr/>
        </p:nvSpPr>
        <p:spPr bwMode="auto">
          <a:xfrm>
            <a:off x="2230512" y="3388699"/>
            <a:ext cx="580434" cy="29021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70378" y="3398884"/>
            <a:ext cx="580434" cy="290217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1" name="矩形 10"/>
          <p:cNvSpPr/>
          <p:nvPr/>
        </p:nvSpPr>
        <p:spPr bwMode="auto">
          <a:xfrm>
            <a:off x="3545345" y="3365887"/>
            <a:ext cx="580434" cy="290217"/>
          </a:xfrm>
          <a:prstGeom prst="rect">
            <a:avLst/>
          </a:pr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6682" y="4372941"/>
            <a:ext cx="1799345" cy="36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文本框 4"/>
          <p:cNvSpPr txBox="1"/>
          <p:nvPr/>
        </p:nvSpPr>
        <p:spPr>
          <a:xfrm>
            <a:off x="1919536" y="3900131"/>
            <a:ext cx="1653566" cy="342401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25" dirty="0"/>
              <a:t>Return nothing</a:t>
            </a:r>
            <a:endParaRPr lang="zh-CN" altLang="en-US" sz="1625" dirty="0"/>
          </a:p>
        </p:txBody>
      </p:sp>
      <p:sp>
        <p:nvSpPr>
          <p:cNvPr id="13" name="文本框 12"/>
          <p:cNvSpPr txBox="1"/>
          <p:nvPr/>
        </p:nvSpPr>
        <p:spPr>
          <a:xfrm>
            <a:off x="3698023" y="3913854"/>
            <a:ext cx="1922137" cy="34240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altLang="zh-CN" sz="1625" dirty="0"/>
              <a:t>Receive nothing</a:t>
            </a:r>
            <a:endParaRPr lang="zh-CN" altLang="en-US" sz="16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27" y="2258871"/>
            <a:ext cx="5486915" cy="299951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8.7 The scope of a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12776"/>
            <a:ext cx="8915400" cy="46863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continued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3193832" y="3603130"/>
            <a:ext cx="3406225" cy="763458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文本框 7"/>
          <p:cNvSpPr txBox="1"/>
          <p:nvPr/>
        </p:nvSpPr>
        <p:spPr>
          <a:xfrm>
            <a:off x="6330026" y="2643491"/>
            <a:ext cx="2749806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25" dirty="0">
                <a:solidFill>
                  <a:srgbClr val="00B0F0"/>
                </a:solidFill>
              </a:rPr>
              <a:t>The scope of the variable </a:t>
            </a:r>
            <a:r>
              <a:rPr lang="en-US" altLang="zh-CN" sz="1625" i="1" dirty="0">
                <a:solidFill>
                  <a:srgbClr val="00B0F0"/>
                </a:solidFill>
              </a:rPr>
              <a:t>z</a:t>
            </a:r>
            <a:endParaRPr lang="zh-CN" altLang="en-US" sz="1625" i="1" dirty="0">
              <a:solidFill>
                <a:srgbClr val="00B0F0"/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359696" y="4366589"/>
            <a:ext cx="2192570" cy="240973"/>
          </a:xfrm>
          <a:prstGeom prst="rect">
            <a:avLst/>
          </a:prstGeom>
          <a:noFill/>
          <a:ln>
            <a:solidFill>
              <a:srgbClr val="0000CC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1385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8.7 The scope of a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38687"/>
            <a:ext cx="9217024" cy="4686300"/>
          </a:xfrm>
        </p:spPr>
        <p:txBody>
          <a:bodyPr/>
          <a:lstStyle/>
          <a:p>
            <a:r>
              <a:rPr lang="en-US" altLang="zh-CN" dirty="0"/>
              <a:t>Variables declared inside the parentheses of a for are accessible within the parentheses, as well as in the statement(s) contained in the for loop.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306" y="3608576"/>
            <a:ext cx="6194030" cy="234070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26" y="3420206"/>
            <a:ext cx="3605552" cy="252907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92" y="3420207"/>
            <a:ext cx="3902650" cy="2375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8.7 The scope of a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12776"/>
            <a:ext cx="8915400" cy="4686300"/>
          </a:xfrm>
        </p:spPr>
        <p:txBody>
          <a:bodyPr/>
          <a:lstStyle/>
          <a:p>
            <a:r>
              <a:rPr lang="en-US" altLang="zh-CN" b="1" dirty="0"/>
              <a:t>Global scope</a:t>
            </a:r>
          </a:p>
          <a:p>
            <a:pPr lvl="1"/>
            <a:r>
              <a:rPr lang="en-US" altLang="zh-CN" dirty="0"/>
              <a:t>A variable declared outside main() is accessible from anywhere within the program and is known as a global variable.</a:t>
            </a:r>
          </a:p>
          <a:p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2370692" y="3420207"/>
            <a:ext cx="3192386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4" name="矩形 3"/>
          <p:cNvSpPr/>
          <p:nvPr/>
        </p:nvSpPr>
        <p:spPr bwMode="auto">
          <a:xfrm>
            <a:off x="3463208" y="4995466"/>
            <a:ext cx="234026" cy="2340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0" name="矩形 9"/>
          <p:cNvSpPr/>
          <p:nvPr/>
        </p:nvSpPr>
        <p:spPr bwMode="auto">
          <a:xfrm>
            <a:off x="7620479" y="4058710"/>
            <a:ext cx="234026" cy="2340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1" name="矩形 10"/>
          <p:cNvSpPr/>
          <p:nvPr/>
        </p:nvSpPr>
        <p:spPr bwMode="auto">
          <a:xfrm>
            <a:off x="7035414" y="5422300"/>
            <a:ext cx="285721" cy="2340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7" name="矩形 6"/>
          <p:cNvSpPr/>
          <p:nvPr/>
        </p:nvSpPr>
        <p:spPr bwMode="auto">
          <a:xfrm>
            <a:off x="4165287" y="5344022"/>
            <a:ext cx="819091" cy="310473"/>
          </a:xfrm>
          <a:prstGeom prst="rect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矩形 7"/>
          <p:cNvSpPr/>
          <p:nvPr/>
        </p:nvSpPr>
        <p:spPr bwMode="auto">
          <a:xfrm>
            <a:off x="8439569" y="4451579"/>
            <a:ext cx="175520" cy="233164"/>
          </a:xfrm>
          <a:prstGeom prst="rect">
            <a:avLst/>
          </a:prstGeom>
          <a:noFill/>
          <a:ln w="95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  <p:extLst>
      <p:ext uri="{BB962C8B-B14F-4D97-AF65-F5344CB8AC3E}">
        <p14:creationId xmlns:p14="http://schemas.microsoft.com/office/powerpoint/2010/main" val="25811830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898" y="3033053"/>
            <a:ext cx="3902650" cy="2375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8.7 The scope of a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12776"/>
            <a:ext cx="9289032" cy="4686300"/>
          </a:xfrm>
        </p:spPr>
        <p:txBody>
          <a:bodyPr/>
          <a:lstStyle/>
          <a:p>
            <a:r>
              <a:rPr lang="en-US" altLang="zh-CN" b="1" dirty="0"/>
              <a:t>Global scope</a:t>
            </a:r>
          </a:p>
          <a:p>
            <a:pPr lvl="1"/>
            <a:r>
              <a:rPr lang="en-US" altLang="zh-CN" dirty="0"/>
              <a:t>A variable declared outside main() is accessible from anywhere within the program and is known as a global variable.</a:t>
            </a:r>
          </a:p>
          <a:p>
            <a:endParaRPr lang="zh-CN" altLang="en-US" dirty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2304" y="3100092"/>
            <a:ext cx="1052513" cy="270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6504739" y="3606332"/>
            <a:ext cx="4346225" cy="23429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625" dirty="0"/>
              <a:t>Because global variables are known, and therefore can be modified, within every function, they can make a program difficult to debug and maintain.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Global variables are not a substitute for function arguments. Apart from its own local variables, </a:t>
            </a:r>
            <a:r>
              <a:rPr lang="en-US" altLang="zh-CN" sz="1625" dirty="0">
                <a:solidFill>
                  <a:srgbClr val="FF0000"/>
                </a:solidFill>
              </a:rPr>
              <a:t>a function should have access only to the data specified in the function parameter list.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2381224" y="3022697"/>
            <a:ext cx="3192386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A99F43-57F5-AC08-791A-441872ED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9" y="3454695"/>
            <a:ext cx="5797829" cy="2656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8.7 The scope of a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0886" y="1438050"/>
            <a:ext cx="9429650" cy="1866404"/>
          </a:xfrm>
        </p:spPr>
        <p:txBody>
          <a:bodyPr/>
          <a:lstStyle/>
          <a:p>
            <a:r>
              <a:rPr lang="en-US" altLang="zh-CN" dirty="0"/>
              <a:t>Reusing a variable name</a:t>
            </a:r>
            <a:endParaRPr lang="zh-CN" altLang="en-US" dirty="0"/>
          </a:p>
          <a:p>
            <a:pPr lvl="1"/>
            <a:r>
              <a:rPr lang="en-US" altLang="zh-CN" dirty="0"/>
              <a:t>It is permissible to give a variable the same name as another variable in another block. This is known as 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reuse</a:t>
            </a:r>
            <a:r>
              <a:rPr lang="en-US" altLang="zh-CN" dirty="0"/>
              <a:t>.</a:t>
            </a:r>
          </a:p>
        </p:txBody>
      </p:sp>
      <p:sp>
        <p:nvSpPr>
          <p:cNvPr id="6" name="矩形 5"/>
          <p:cNvSpPr/>
          <p:nvPr/>
        </p:nvSpPr>
        <p:spPr>
          <a:xfrm>
            <a:off x="6690026" y="3272106"/>
            <a:ext cx="4086494" cy="1342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25" dirty="0"/>
              <a:t>If a variable is declared in an inner block and if a variable with the same name is declared in a surrounding block, the variable in the inner block </a:t>
            </a:r>
            <a:r>
              <a:rPr lang="en-US" altLang="zh-CN" sz="1625" i="1" dirty="0"/>
              <a:t>hides </a:t>
            </a:r>
            <a:r>
              <a:rPr lang="en-US" altLang="zh-CN" sz="1625" dirty="0"/>
              <a:t>the variable of the surrounding block</a:t>
            </a:r>
            <a:r>
              <a:rPr lang="en-US" altLang="zh-CN" sz="1625" i="1" dirty="0"/>
              <a:t>.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3328965" y="5105478"/>
            <a:ext cx="1102824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8" name="矩形 7"/>
          <p:cNvSpPr/>
          <p:nvPr/>
        </p:nvSpPr>
        <p:spPr bwMode="auto">
          <a:xfrm>
            <a:off x="3677226" y="5135306"/>
            <a:ext cx="290217" cy="2321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9" name="矩形 8"/>
          <p:cNvSpPr/>
          <p:nvPr/>
        </p:nvSpPr>
        <p:spPr bwMode="auto">
          <a:xfrm>
            <a:off x="3212069" y="3429422"/>
            <a:ext cx="1102824" cy="290217"/>
          </a:xfrm>
          <a:prstGeom prst="rect">
            <a:avLst/>
          </a:prstGeom>
          <a:solidFill>
            <a:schemeClr val="accent1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0" name="矩形 9"/>
          <p:cNvSpPr/>
          <p:nvPr/>
        </p:nvSpPr>
        <p:spPr bwMode="auto">
          <a:xfrm>
            <a:off x="3270118" y="3423251"/>
            <a:ext cx="260388" cy="2321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  <p:extLst>
      <p:ext uri="{BB962C8B-B14F-4D97-AF65-F5344CB8AC3E}">
        <p14:creationId xmlns:p14="http://schemas.microsoft.com/office/powerpoint/2010/main" val="7556134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7A99F43-57F5-AC08-791A-441872ED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736" y="3519519"/>
            <a:ext cx="5797829" cy="26563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8.7 The scope of a variable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9415" y="1418946"/>
            <a:ext cx="9415187" cy="1866404"/>
          </a:xfrm>
        </p:spPr>
        <p:txBody>
          <a:bodyPr/>
          <a:lstStyle/>
          <a:p>
            <a:r>
              <a:rPr lang="en-US" altLang="zh-CN" dirty="0"/>
              <a:t>Reusing a variable name</a:t>
            </a:r>
            <a:endParaRPr lang="zh-CN" altLang="en-US" dirty="0"/>
          </a:p>
          <a:p>
            <a:pPr lvl="1"/>
            <a:r>
              <a:rPr lang="en-US" altLang="zh-CN" dirty="0"/>
              <a:t>It is permissible to give a variable the same name as another variable in another block. This is known as 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reuse</a:t>
            </a:r>
            <a:r>
              <a:rPr lang="en-US" altLang="zh-CN" dirty="0"/>
              <a:t>.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425196" y="3494246"/>
            <a:ext cx="1102824" cy="290217"/>
          </a:xfrm>
          <a:prstGeom prst="rect">
            <a:avLst/>
          </a:prstGeom>
          <a:solidFill>
            <a:schemeClr val="accent1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0" name="矩形 9"/>
          <p:cNvSpPr/>
          <p:nvPr/>
        </p:nvSpPr>
        <p:spPr bwMode="auto">
          <a:xfrm>
            <a:off x="3483245" y="3488075"/>
            <a:ext cx="260388" cy="23217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11" name="矩形 10"/>
          <p:cNvSpPr/>
          <p:nvPr/>
        </p:nvSpPr>
        <p:spPr>
          <a:xfrm>
            <a:off x="6965349" y="3550917"/>
            <a:ext cx="3849253" cy="1142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25" dirty="0"/>
              <a:t>If a global variable is hidden by a local variable, the global variable can still be accessed using the unary scope resolution operator </a:t>
            </a:r>
            <a:r>
              <a:rPr lang="en-US" altLang="zh-CN" sz="19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endParaRPr lang="en-US" altLang="zh-CN" sz="1625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622558" y="5867555"/>
            <a:ext cx="406304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Group 6">
            <a:extLst>
              <a:ext uri="{FF2B5EF4-FFF2-40B4-BE49-F238E27FC236}">
                <a16:creationId xmlns:a16="http://schemas.microsoft.com/office/drawing/2014/main" id="{3352D2D8-6F66-4E57-9BEB-A95D000B9471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205038"/>
            <a:ext cx="3511550" cy="3852862"/>
            <a:chOff x="204" y="1162"/>
            <a:chExt cx="2212" cy="2427"/>
          </a:xfrm>
        </p:grpSpPr>
        <p:grpSp>
          <p:nvGrpSpPr>
            <p:cNvPr id="63578" name="Group 7">
              <a:extLst>
                <a:ext uri="{FF2B5EF4-FFF2-40B4-BE49-F238E27FC236}">
                  <a16:creationId xmlns:a16="http://schemas.microsoft.com/office/drawing/2014/main" id="{0D68CE99-715E-4BCB-AB20-803E709E2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162"/>
              <a:ext cx="2212" cy="2427"/>
              <a:chOff x="418" y="1589"/>
              <a:chExt cx="2212" cy="2427"/>
            </a:xfrm>
          </p:grpSpPr>
          <p:sp>
            <p:nvSpPr>
              <p:cNvPr id="63582" name="Freeform 8">
                <a:extLst>
                  <a:ext uri="{FF2B5EF4-FFF2-40B4-BE49-F238E27FC236}">
                    <a16:creationId xmlns:a16="http://schemas.microsoft.com/office/drawing/2014/main" id="{8B5C2360-86F8-4167-A395-D0188615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3779"/>
                <a:ext cx="394" cy="237"/>
              </a:xfrm>
              <a:custGeom>
                <a:avLst/>
                <a:gdLst>
                  <a:gd name="T0" fmla="*/ 252 w 394"/>
                  <a:gd name="T1" fmla="*/ 0 h 237"/>
                  <a:gd name="T2" fmla="*/ 51 w 394"/>
                  <a:gd name="T3" fmla="*/ 20 h 237"/>
                  <a:gd name="T4" fmla="*/ 31 w 394"/>
                  <a:gd name="T5" fmla="*/ 36 h 237"/>
                  <a:gd name="T6" fmla="*/ 19 w 394"/>
                  <a:gd name="T7" fmla="*/ 54 h 237"/>
                  <a:gd name="T8" fmla="*/ 8 w 394"/>
                  <a:gd name="T9" fmla="*/ 74 h 237"/>
                  <a:gd name="T10" fmla="*/ 0 w 394"/>
                  <a:gd name="T11" fmla="*/ 107 h 237"/>
                  <a:gd name="T12" fmla="*/ 1 w 394"/>
                  <a:gd name="T13" fmla="*/ 144 h 237"/>
                  <a:gd name="T14" fmla="*/ 8 w 394"/>
                  <a:gd name="T15" fmla="*/ 164 h 237"/>
                  <a:gd name="T16" fmla="*/ 19 w 394"/>
                  <a:gd name="T17" fmla="*/ 187 h 237"/>
                  <a:gd name="T18" fmla="*/ 40 w 394"/>
                  <a:gd name="T19" fmla="*/ 206 h 237"/>
                  <a:gd name="T20" fmla="*/ 65 w 394"/>
                  <a:gd name="T21" fmla="*/ 221 h 237"/>
                  <a:gd name="T22" fmla="*/ 90 w 394"/>
                  <a:gd name="T23" fmla="*/ 230 h 237"/>
                  <a:gd name="T24" fmla="*/ 112 w 394"/>
                  <a:gd name="T25" fmla="*/ 235 h 237"/>
                  <a:gd name="T26" fmla="*/ 141 w 394"/>
                  <a:gd name="T27" fmla="*/ 237 h 237"/>
                  <a:gd name="T28" fmla="*/ 138 w 394"/>
                  <a:gd name="T29" fmla="*/ 235 h 237"/>
                  <a:gd name="T30" fmla="*/ 295 w 394"/>
                  <a:gd name="T31" fmla="*/ 219 h 237"/>
                  <a:gd name="T32" fmla="*/ 394 w 394"/>
                  <a:gd name="T33" fmla="*/ 0 h 237"/>
                  <a:gd name="T34" fmla="*/ 252 w 394"/>
                  <a:gd name="T35" fmla="*/ 0 h 2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94" h="237">
                    <a:moveTo>
                      <a:pt x="252" y="0"/>
                    </a:moveTo>
                    <a:lnTo>
                      <a:pt x="51" y="20"/>
                    </a:lnTo>
                    <a:lnTo>
                      <a:pt x="31" y="36"/>
                    </a:lnTo>
                    <a:lnTo>
                      <a:pt x="19" y="54"/>
                    </a:lnTo>
                    <a:lnTo>
                      <a:pt x="8" y="74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64"/>
                    </a:lnTo>
                    <a:lnTo>
                      <a:pt x="19" y="187"/>
                    </a:lnTo>
                    <a:lnTo>
                      <a:pt x="40" y="206"/>
                    </a:lnTo>
                    <a:lnTo>
                      <a:pt x="65" y="221"/>
                    </a:lnTo>
                    <a:lnTo>
                      <a:pt x="90" y="230"/>
                    </a:lnTo>
                    <a:lnTo>
                      <a:pt x="112" y="235"/>
                    </a:lnTo>
                    <a:lnTo>
                      <a:pt x="141" y="237"/>
                    </a:lnTo>
                    <a:lnTo>
                      <a:pt x="138" y="235"/>
                    </a:lnTo>
                    <a:lnTo>
                      <a:pt x="295" y="219"/>
                    </a:lnTo>
                    <a:lnTo>
                      <a:pt x="394" y="0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Freeform 9">
                <a:extLst>
                  <a:ext uri="{FF2B5EF4-FFF2-40B4-BE49-F238E27FC236}">
                    <a16:creationId xmlns:a16="http://schemas.microsoft.com/office/drawing/2014/main" id="{EDEDD186-3247-45F3-9A03-6F42E9B71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89"/>
                <a:ext cx="2212" cy="2425"/>
              </a:xfrm>
              <a:custGeom>
                <a:avLst/>
                <a:gdLst>
                  <a:gd name="T0" fmla="*/ 124 w 2212"/>
                  <a:gd name="T1" fmla="*/ 9 h 2425"/>
                  <a:gd name="T2" fmla="*/ 79 w 2212"/>
                  <a:gd name="T3" fmla="*/ 42 h 2425"/>
                  <a:gd name="T4" fmla="*/ 23 w 2212"/>
                  <a:gd name="T5" fmla="*/ 109 h 2425"/>
                  <a:gd name="T6" fmla="*/ 4 w 2212"/>
                  <a:gd name="T7" fmla="*/ 178 h 2425"/>
                  <a:gd name="T8" fmla="*/ 0 w 2212"/>
                  <a:gd name="T9" fmla="*/ 262 h 2425"/>
                  <a:gd name="T10" fmla="*/ 10 w 2212"/>
                  <a:gd name="T11" fmla="*/ 332 h 2425"/>
                  <a:gd name="T12" fmla="*/ 39 w 2212"/>
                  <a:gd name="T13" fmla="*/ 446 h 2425"/>
                  <a:gd name="T14" fmla="*/ 117 w 2212"/>
                  <a:gd name="T15" fmla="*/ 639 h 2425"/>
                  <a:gd name="T16" fmla="*/ 211 w 2212"/>
                  <a:gd name="T17" fmla="*/ 854 h 2425"/>
                  <a:gd name="T18" fmla="*/ 298 w 2212"/>
                  <a:gd name="T19" fmla="*/ 1076 h 2425"/>
                  <a:gd name="T20" fmla="*/ 365 w 2212"/>
                  <a:gd name="T21" fmla="*/ 1364 h 2425"/>
                  <a:gd name="T22" fmla="*/ 405 w 2212"/>
                  <a:gd name="T23" fmla="*/ 1713 h 2425"/>
                  <a:gd name="T24" fmla="*/ 425 w 2212"/>
                  <a:gd name="T25" fmla="*/ 1962 h 2425"/>
                  <a:gd name="T26" fmla="*/ 425 w 2212"/>
                  <a:gd name="T27" fmla="*/ 2150 h 2425"/>
                  <a:gd name="T28" fmla="*/ 399 w 2212"/>
                  <a:gd name="T29" fmla="*/ 2291 h 2425"/>
                  <a:gd name="T30" fmla="*/ 365 w 2212"/>
                  <a:gd name="T31" fmla="*/ 2371 h 2425"/>
                  <a:gd name="T32" fmla="*/ 333 w 2212"/>
                  <a:gd name="T33" fmla="*/ 2410 h 2425"/>
                  <a:gd name="T34" fmla="*/ 515 w 2212"/>
                  <a:gd name="T35" fmla="*/ 2403 h 2425"/>
                  <a:gd name="T36" fmla="*/ 1211 w 2212"/>
                  <a:gd name="T37" fmla="*/ 2311 h 2425"/>
                  <a:gd name="T38" fmla="*/ 1843 w 2212"/>
                  <a:gd name="T39" fmla="*/ 2257 h 2425"/>
                  <a:gd name="T40" fmla="*/ 2104 w 2212"/>
                  <a:gd name="T41" fmla="*/ 2264 h 2425"/>
                  <a:gd name="T42" fmla="*/ 2158 w 2212"/>
                  <a:gd name="T43" fmla="*/ 2223 h 2425"/>
                  <a:gd name="T44" fmla="*/ 2195 w 2212"/>
                  <a:gd name="T45" fmla="*/ 2132 h 2425"/>
                  <a:gd name="T46" fmla="*/ 2212 w 2212"/>
                  <a:gd name="T47" fmla="*/ 2002 h 2425"/>
                  <a:gd name="T48" fmla="*/ 2208 w 2212"/>
                  <a:gd name="T49" fmla="*/ 1837 h 2425"/>
                  <a:gd name="T50" fmla="*/ 2185 w 2212"/>
                  <a:gd name="T51" fmla="*/ 1592 h 2425"/>
                  <a:gd name="T52" fmla="*/ 2111 w 2212"/>
                  <a:gd name="T53" fmla="*/ 1277 h 2425"/>
                  <a:gd name="T54" fmla="*/ 2024 w 2212"/>
                  <a:gd name="T55" fmla="*/ 995 h 2425"/>
                  <a:gd name="T56" fmla="*/ 1923 w 2212"/>
                  <a:gd name="T57" fmla="*/ 734 h 2425"/>
                  <a:gd name="T58" fmla="*/ 1809 w 2212"/>
                  <a:gd name="T59" fmla="*/ 444 h 2425"/>
                  <a:gd name="T60" fmla="*/ 1771 w 2212"/>
                  <a:gd name="T61" fmla="*/ 317 h 2425"/>
                  <a:gd name="T62" fmla="*/ 1766 w 2212"/>
                  <a:gd name="T63" fmla="*/ 218 h 2425"/>
                  <a:gd name="T64" fmla="*/ 1809 w 2212"/>
                  <a:gd name="T65" fmla="*/ 22 h 2425"/>
                  <a:gd name="T66" fmla="*/ 139 w 2212"/>
                  <a:gd name="T67" fmla="*/ 5 h 24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2" h="2425">
                    <a:moveTo>
                      <a:pt x="139" y="5"/>
                    </a:moveTo>
                    <a:lnTo>
                      <a:pt x="124" y="9"/>
                    </a:lnTo>
                    <a:lnTo>
                      <a:pt x="103" y="19"/>
                    </a:lnTo>
                    <a:lnTo>
                      <a:pt x="79" y="42"/>
                    </a:lnTo>
                    <a:lnTo>
                      <a:pt x="46" y="74"/>
                    </a:lnTo>
                    <a:lnTo>
                      <a:pt x="23" y="109"/>
                    </a:lnTo>
                    <a:lnTo>
                      <a:pt x="10" y="146"/>
                    </a:lnTo>
                    <a:lnTo>
                      <a:pt x="4" y="178"/>
                    </a:lnTo>
                    <a:lnTo>
                      <a:pt x="0" y="221"/>
                    </a:lnTo>
                    <a:lnTo>
                      <a:pt x="0" y="262"/>
                    </a:lnTo>
                    <a:lnTo>
                      <a:pt x="5" y="297"/>
                    </a:lnTo>
                    <a:lnTo>
                      <a:pt x="10" y="332"/>
                    </a:lnTo>
                    <a:lnTo>
                      <a:pt x="16" y="364"/>
                    </a:lnTo>
                    <a:lnTo>
                      <a:pt x="39" y="446"/>
                    </a:lnTo>
                    <a:lnTo>
                      <a:pt x="70" y="538"/>
                    </a:lnTo>
                    <a:lnTo>
                      <a:pt x="117" y="639"/>
                    </a:lnTo>
                    <a:lnTo>
                      <a:pt x="164" y="754"/>
                    </a:lnTo>
                    <a:lnTo>
                      <a:pt x="211" y="854"/>
                    </a:lnTo>
                    <a:lnTo>
                      <a:pt x="251" y="955"/>
                    </a:lnTo>
                    <a:lnTo>
                      <a:pt x="298" y="1076"/>
                    </a:lnTo>
                    <a:lnTo>
                      <a:pt x="338" y="1230"/>
                    </a:lnTo>
                    <a:lnTo>
                      <a:pt x="365" y="1364"/>
                    </a:lnTo>
                    <a:lnTo>
                      <a:pt x="392" y="1532"/>
                    </a:lnTo>
                    <a:lnTo>
                      <a:pt x="405" y="1713"/>
                    </a:lnTo>
                    <a:lnTo>
                      <a:pt x="425" y="1874"/>
                    </a:lnTo>
                    <a:lnTo>
                      <a:pt x="425" y="1962"/>
                    </a:lnTo>
                    <a:lnTo>
                      <a:pt x="425" y="2076"/>
                    </a:lnTo>
                    <a:lnTo>
                      <a:pt x="425" y="2150"/>
                    </a:lnTo>
                    <a:lnTo>
                      <a:pt x="420" y="2219"/>
                    </a:lnTo>
                    <a:lnTo>
                      <a:pt x="399" y="2291"/>
                    </a:lnTo>
                    <a:lnTo>
                      <a:pt x="384" y="2333"/>
                    </a:lnTo>
                    <a:lnTo>
                      <a:pt x="365" y="2371"/>
                    </a:lnTo>
                    <a:lnTo>
                      <a:pt x="346" y="2396"/>
                    </a:lnTo>
                    <a:lnTo>
                      <a:pt x="333" y="2410"/>
                    </a:lnTo>
                    <a:lnTo>
                      <a:pt x="318" y="2425"/>
                    </a:lnTo>
                    <a:lnTo>
                      <a:pt x="515" y="2403"/>
                    </a:lnTo>
                    <a:lnTo>
                      <a:pt x="896" y="2351"/>
                    </a:lnTo>
                    <a:lnTo>
                      <a:pt x="1211" y="2311"/>
                    </a:lnTo>
                    <a:lnTo>
                      <a:pt x="1573" y="2270"/>
                    </a:lnTo>
                    <a:lnTo>
                      <a:pt x="1843" y="2257"/>
                    </a:lnTo>
                    <a:lnTo>
                      <a:pt x="2051" y="2264"/>
                    </a:lnTo>
                    <a:lnTo>
                      <a:pt x="2104" y="2264"/>
                    </a:lnTo>
                    <a:lnTo>
                      <a:pt x="2138" y="2257"/>
                    </a:lnTo>
                    <a:lnTo>
                      <a:pt x="2158" y="2223"/>
                    </a:lnTo>
                    <a:lnTo>
                      <a:pt x="2178" y="2187"/>
                    </a:lnTo>
                    <a:lnTo>
                      <a:pt x="2195" y="2132"/>
                    </a:lnTo>
                    <a:lnTo>
                      <a:pt x="2205" y="2066"/>
                    </a:lnTo>
                    <a:lnTo>
                      <a:pt x="2212" y="2002"/>
                    </a:lnTo>
                    <a:lnTo>
                      <a:pt x="2212" y="1909"/>
                    </a:lnTo>
                    <a:lnTo>
                      <a:pt x="2208" y="1837"/>
                    </a:lnTo>
                    <a:lnTo>
                      <a:pt x="2205" y="1719"/>
                    </a:lnTo>
                    <a:lnTo>
                      <a:pt x="2185" y="1592"/>
                    </a:lnTo>
                    <a:lnTo>
                      <a:pt x="2151" y="1428"/>
                    </a:lnTo>
                    <a:lnTo>
                      <a:pt x="2111" y="1277"/>
                    </a:lnTo>
                    <a:lnTo>
                      <a:pt x="2078" y="1143"/>
                    </a:lnTo>
                    <a:lnTo>
                      <a:pt x="2024" y="995"/>
                    </a:lnTo>
                    <a:lnTo>
                      <a:pt x="1970" y="861"/>
                    </a:lnTo>
                    <a:lnTo>
                      <a:pt x="1923" y="734"/>
                    </a:lnTo>
                    <a:lnTo>
                      <a:pt x="1850" y="551"/>
                    </a:lnTo>
                    <a:lnTo>
                      <a:pt x="1809" y="444"/>
                    </a:lnTo>
                    <a:lnTo>
                      <a:pt x="1785" y="373"/>
                    </a:lnTo>
                    <a:lnTo>
                      <a:pt x="1771" y="317"/>
                    </a:lnTo>
                    <a:lnTo>
                      <a:pt x="1766" y="264"/>
                    </a:lnTo>
                    <a:lnTo>
                      <a:pt x="1766" y="218"/>
                    </a:lnTo>
                    <a:lnTo>
                      <a:pt x="1796" y="55"/>
                    </a:lnTo>
                    <a:lnTo>
                      <a:pt x="1809" y="22"/>
                    </a:lnTo>
                    <a:lnTo>
                      <a:pt x="161" y="0"/>
                    </a:lnTo>
                    <a:lnTo>
                      <a:pt x="139" y="5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10">
                <a:extLst>
                  <a:ext uri="{FF2B5EF4-FFF2-40B4-BE49-F238E27FC236}">
                    <a16:creationId xmlns:a16="http://schemas.microsoft.com/office/drawing/2014/main" id="{F97E9B30-968B-4EF4-931C-93A7CBB99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700"/>
                <a:ext cx="182" cy="159"/>
              </a:xfrm>
              <a:custGeom>
                <a:avLst/>
                <a:gdLst>
                  <a:gd name="T0" fmla="*/ 182 w 182"/>
                  <a:gd name="T1" fmla="*/ 11 h 159"/>
                  <a:gd name="T2" fmla="*/ 135 w 182"/>
                  <a:gd name="T3" fmla="*/ 145 h 159"/>
                  <a:gd name="T4" fmla="*/ 88 w 182"/>
                  <a:gd name="T5" fmla="*/ 159 h 159"/>
                  <a:gd name="T6" fmla="*/ 65 w 182"/>
                  <a:gd name="T7" fmla="*/ 156 h 159"/>
                  <a:gd name="T8" fmla="*/ 41 w 182"/>
                  <a:gd name="T9" fmla="*/ 148 h 159"/>
                  <a:gd name="T10" fmla="*/ 23 w 182"/>
                  <a:gd name="T11" fmla="*/ 132 h 159"/>
                  <a:gd name="T12" fmla="*/ 11 w 182"/>
                  <a:gd name="T13" fmla="*/ 116 h 159"/>
                  <a:gd name="T14" fmla="*/ 3 w 182"/>
                  <a:gd name="T15" fmla="*/ 96 h 159"/>
                  <a:gd name="T16" fmla="*/ 0 w 182"/>
                  <a:gd name="T17" fmla="*/ 78 h 159"/>
                  <a:gd name="T18" fmla="*/ 1 w 182"/>
                  <a:gd name="T19" fmla="*/ 55 h 159"/>
                  <a:gd name="T20" fmla="*/ 8 w 182"/>
                  <a:gd name="T21" fmla="*/ 38 h 159"/>
                  <a:gd name="T22" fmla="*/ 21 w 182"/>
                  <a:gd name="T23" fmla="*/ 25 h 159"/>
                  <a:gd name="T24" fmla="*/ 38 w 182"/>
                  <a:gd name="T25" fmla="*/ 13 h 159"/>
                  <a:gd name="T26" fmla="*/ 58 w 182"/>
                  <a:gd name="T27" fmla="*/ 8 h 159"/>
                  <a:gd name="T28" fmla="*/ 75 w 182"/>
                  <a:gd name="T29" fmla="*/ 4 h 159"/>
                  <a:gd name="T30" fmla="*/ 94 w 182"/>
                  <a:gd name="T31" fmla="*/ 1 h 159"/>
                  <a:gd name="T32" fmla="*/ 108 w 182"/>
                  <a:gd name="T33" fmla="*/ 1 h 159"/>
                  <a:gd name="T34" fmla="*/ 127 w 182"/>
                  <a:gd name="T35" fmla="*/ 0 h 159"/>
                  <a:gd name="T36" fmla="*/ 182 w 182"/>
                  <a:gd name="T37" fmla="*/ 11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2" h="159">
                    <a:moveTo>
                      <a:pt x="182" y="11"/>
                    </a:moveTo>
                    <a:lnTo>
                      <a:pt x="135" y="145"/>
                    </a:lnTo>
                    <a:lnTo>
                      <a:pt x="88" y="159"/>
                    </a:lnTo>
                    <a:lnTo>
                      <a:pt x="65" y="156"/>
                    </a:lnTo>
                    <a:lnTo>
                      <a:pt x="41" y="148"/>
                    </a:lnTo>
                    <a:lnTo>
                      <a:pt x="23" y="132"/>
                    </a:lnTo>
                    <a:lnTo>
                      <a:pt x="11" y="116"/>
                    </a:lnTo>
                    <a:lnTo>
                      <a:pt x="3" y="96"/>
                    </a:lnTo>
                    <a:lnTo>
                      <a:pt x="0" y="78"/>
                    </a:lnTo>
                    <a:lnTo>
                      <a:pt x="1" y="55"/>
                    </a:lnTo>
                    <a:lnTo>
                      <a:pt x="8" y="38"/>
                    </a:lnTo>
                    <a:lnTo>
                      <a:pt x="21" y="25"/>
                    </a:lnTo>
                    <a:lnTo>
                      <a:pt x="38" y="13"/>
                    </a:lnTo>
                    <a:lnTo>
                      <a:pt x="58" y="8"/>
                    </a:lnTo>
                    <a:lnTo>
                      <a:pt x="75" y="4"/>
                    </a:lnTo>
                    <a:lnTo>
                      <a:pt x="94" y="1"/>
                    </a:lnTo>
                    <a:lnTo>
                      <a:pt x="108" y="1"/>
                    </a:lnTo>
                    <a:lnTo>
                      <a:pt x="127" y="0"/>
                    </a:lnTo>
                    <a:lnTo>
                      <a:pt x="182" y="11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Freeform 11">
                <a:extLst>
                  <a:ext uri="{FF2B5EF4-FFF2-40B4-BE49-F238E27FC236}">
                    <a16:creationId xmlns:a16="http://schemas.microsoft.com/office/drawing/2014/main" id="{41AFE10A-3897-49F2-9D3B-E1BCF7CDD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1691"/>
                <a:ext cx="128" cy="130"/>
              </a:xfrm>
              <a:custGeom>
                <a:avLst/>
                <a:gdLst>
                  <a:gd name="T0" fmla="*/ 0 w 128"/>
                  <a:gd name="T1" fmla="*/ 16 h 130"/>
                  <a:gd name="T2" fmla="*/ 24 w 128"/>
                  <a:gd name="T3" fmla="*/ 32 h 130"/>
                  <a:gd name="T4" fmla="*/ 35 w 128"/>
                  <a:gd name="T5" fmla="*/ 49 h 130"/>
                  <a:gd name="T6" fmla="*/ 40 w 128"/>
                  <a:gd name="T7" fmla="*/ 66 h 130"/>
                  <a:gd name="T8" fmla="*/ 42 w 128"/>
                  <a:gd name="T9" fmla="*/ 91 h 130"/>
                  <a:gd name="T10" fmla="*/ 37 w 128"/>
                  <a:gd name="T11" fmla="*/ 111 h 130"/>
                  <a:gd name="T12" fmla="*/ 24 w 128"/>
                  <a:gd name="T13" fmla="*/ 130 h 130"/>
                  <a:gd name="T14" fmla="*/ 128 w 128"/>
                  <a:gd name="T15" fmla="*/ 107 h 130"/>
                  <a:gd name="T16" fmla="*/ 119 w 128"/>
                  <a:gd name="T17" fmla="*/ 0 h 130"/>
                  <a:gd name="T18" fmla="*/ 0 w 128"/>
                  <a:gd name="T19" fmla="*/ 16 h 1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30">
                    <a:moveTo>
                      <a:pt x="0" y="16"/>
                    </a:moveTo>
                    <a:lnTo>
                      <a:pt x="24" y="32"/>
                    </a:lnTo>
                    <a:lnTo>
                      <a:pt x="35" y="49"/>
                    </a:lnTo>
                    <a:lnTo>
                      <a:pt x="40" y="66"/>
                    </a:lnTo>
                    <a:lnTo>
                      <a:pt x="42" y="91"/>
                    </a:lnTo>
                    <a:lnTo>
                      <a:pt x="37" y="111"/>
                    </a:lnTo>
                    <a:lnTo>
                      <a:pt x="24" y="130"/>
                    </a:lnTo>
                    <a:lnTo>
                      <a:pt x="128" y="107"/>
                    </a:lnTo>
                    <a:lnTo>
                      <a:pt x="119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Freeform 12">
                <a:extLst>
                  <a:ext uri="{FF2B5EF4-FFF2-40B4-BE49-F238E27FC236}">
                    <a16:creationId xmlns:a16="http://schemas.microsoft.com/office/drawing/2014/main" id="{A0BE1FEA-BF14-4D03-969C-0D37402D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590"/>
                <a:ext cx="1853" cy="269"/>
              </a:xfrm>
              <a:custGeom>
                <a:avLst/>
                <a:gdLst>
                  <a:gd name="T0" fmla="*/ 1753 w 1853"/>
                  <a:gd name="T1" fmla="*/ 21 h 269"/>
                  <a:gd name="T2" fmla="*/ 0 w 1853"/>
                  <a:gd name="T3" fmla="*/ 0 h 269"/>
                  <a:gd name="T4" fmla="*/ 50 w 1853"/>
                  <a:gd name="T5" fmla="*/ 8 h 269"/>
                  <a:gd name="T6" fmla="*/ 68 w 1853"/>
                  <a:gd name="T7" fmla="*/ 14 h 269"/>
                  <a:gd name="T8" fmla="*/ 87 w 1853"/>
                  <a:gd name="T9" fmla="*/ 22 h 269"/>
                  <a:gd name="T10" fmla="*/ 99 w 1853"/>
                  <a:gd name="T11" fmla="*/ 34 h 269"/>
                  <a:gd name="T12" fmla="*/ 113 w 1853"/>
                  <a:gd name="T13" fmla="*/ 52 h 269"/>
                  <a:gd name="T14" fmla="*/ 120 w 1853"/>
                  <a:gd name="T15" fmla="*/ 73 h 269"/>
                  <a:gd name="T16" fmla="*/ 125 w 1853"/>
                  <a:gd name="T17" fmla="*/ 95 h 269"/>
                  <a:gd name="T18" fmla="*/ 127 w 1853"/>
                  <a:gd name="T19" fmla="*/ 118 h 269"/>
                  <a:gd name="T20" fmla="*/ 128 w 1853"/>
                  <a:gd name="T21" fmla="*/ 137 h 269"/>
                  <a:gd name="T22" fmla="*/ 125 w 1853"/>
                  <a:gd name="T23" fmla="*/ 165 h 269"/>
                  <a:gd name="T24" fmla="*/ 120 w 1853"/>
                  <a:gd name="T25" fmla="*/ 192 h 269"/>
                  <a:gd name="T26" fmla="*/ 108 w 1853"/>
                  <a:gd name="T27" fmla="*/ 215 h 269"/>
                  <a:gd name="T28" fmla="*/ 89 w 1853"/>
                  <a:gd name="T29" fmla="*/ 239 h 269"/>
                  <a:gd name="T30" fmla="*/ 65 w 1853"/>
                  <a:gd name="T31" fmla="*/ 254 h 269"/>
                  <a:gd name="T32" fmla="*/ 46 w 1853"/>
                  <a:gd name="T33" fmla="*/ 269 h 269"/>
                  <a:gd name="T34" fmla="*/ 161 w 1853"/>
                  <a:gd name="T35" fmla="*/ 255 h 269"/>
                  <a:gd name="T36" fmla="*/ 289 w 1853"/>
                  <a:gd name="T37" fmla="*/ 235 h 269"/>
                  <a:gd name="T38" fmla="*/ 491 w 1853"/>
                  <a:gd name="T39" fmla="*/ 222 h 269"/>
                  <a:gd name="T40" fmla="*/ 659 w 1853"/>
                  <a:gd name="T41" fmla="*/ 208 h 269"/>
                  <a:gd name="T42" fmla="*/ 860 w 1853"/>
                  <a:gd name="T43" fmla="*/ 208 h 269"/>
                  <a:gd name="T44" fmla="*/ 1081 w 1853"/>
                  <a:gd name="T45" fmla="*/ 215 h 269"/>
                  <a:gd name="T46" fmla="*/ 1356 w 1853"/>
                  <a:gd name="T47" fmla="*/ 222 h 269"/>
                  <a:gd name="T48" fmla="*/ 1619 w 1853"/>
                  <a:gd name="T49" fmla="*/ 242 h 269"/>
                  <a:gd name="T50" fmla="*/ 1726 w 1853"/>
                  <a:gd name="T51" fmla="*/ 262 h 269"/>
                  <a:gd name="T52" fmla="*/ 1757 w 1853"/>
                  <a:gd name="T53" fmla="*/ 266 h 269"/>
                  <a:gd name="T54" fmla="*/ 1790 w 1853"/>
                  <a:gd name="T55" fmla="*/ 268 h 269"/>
                  <a:gd name="T56" fmla="*/ 1814 w 1853"/>
                  <a:gd name="T57" fmla="*/ 262 h 269"/>
                  <a:gd name="T58" fmla="*/ 1834 w 1853"/>
                  <a:gd name="T59" fmla="*/ 242 h 269"/>
                  <a:gd name="T60" fmla="*/ 1845 w 1853"/>
                  <a:gd name="T61" fmla="*/ 217 h 269"/>
                  <a:gd name="T62" fmla="*/ 1850 w 1853"/>
                  <a:gd name="T63" fmla="*/ 196 h 269"/>
                  <a:gd name="T64" fmla="*/ 1853 w 1853"/>
                  <a:gd name="T65" fmla="*/ 173 h 269"/>
                  <a:gd name="T66" fmla="*/ 1848 w 1853"/>
                  <a:gd name="T67" fmla="*/ 130 h 269"/>
                  <a:gd name="T68" fmla="*/ 1839 w 1853"/>
                  <a:gd name="T69" fmla="*/ 103 h 269"/>
                  <a:gd name="T70" fmla="*/ 1826 w 1853"/>
                  <a:gd name="T71" fmla="*/ 75 h 269"/>
                  <a:gd name="T72" fmla="*/ 1814 w 1853"/>
                  <a:gd name="T73" fmla="*/ 57 h 269"/>
                  <a:gd name="T74" fmla="*/ 1799 w 1853"/>
                  <a:gd name="T75" fmla="*/ 43 h 269"/>
                  <a:gd name="T76" fmla="*/ 1778 w 1853"/>
                  <a:gd name="T77" fmla="*/ 28 h 269"/>
                  <a:gd name="T78" fmla="*/ 1753 w 1853"/>
                  <a:gd name="T79" fmla="*/ 21 h 2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53" h="269">
                    <a:moveTo>
                      <a:pt x="1753" y="21"/>
                    </a:moveTo>
                    <a:lnTo>
                      <a:pt x="0" y="0"/>
                    </a:lnTo>
                    <a:lnTo>
                      <a:pt x="50" y="8"/>
                    </a:lnTo>
                    <a:lnTo>
                      <a:pt x="68" y="14"/>
                    </a:lnTo>
                    <a:lnTo>
                      <a:pt x="87" y="22"/>
                    </a:lnTo>
                    <a:lnTo>
                      <a:pt x="99" y="34"/>
                    </a:lnTo>
                    <a:lnTo>
                      <a:pt x="113" y="52"/>
                    </a:lnTo>
                    <a:lnTo>
                      <a:pt x="120" y="73"/>
                    </a:lnTo>
                    <a:lnTo>
                      <a:pt x="125" y="95"/>
                    </a:lnTo>
                    <a:lnTo>
                      <a:pt x="127" y="118"/>
                    </a:lnTo>
                    <a:lnTo>
                      <a:pt x="128" y="137"/>
                    </a:lnTo>
                    <a:lnTo>
                      <a:pt x="125" y="165"/>
                    </a:lnTo>
                    <a:lnTo>
                      <a:pt x="120" y="192"/>
                    </a:lnTo>
                    <a:lnTo>
                      <a:pt x="108" y="215"/>
                    </a:lnTo>
                    <a:lnTo>
                      <a:pt x="89" y="239"/>
                    </a:lnTo>
                    <a:lnTo>
                      <a:pt x="65" y="254"/>
                    </a:lnTo>
                    <a:lnTo>
                      <a:pt x="46" y="269"/>
                    </a:lnTo>
                    <a:lnTo>
                      <a:pt x="161" y="255"/>
                    </a:lnTo>
                    <a:lnTo>
                      <a:pt x="289" y="235"/>
                    </a:lnTo>
                    <a:lnTo>
                      <a:pt x="491" y="222"/>
                    </a:lnTo>
                    <a:lnTo>
                      <a:pt x="659" y="208"/>
                    </a:lnTo>
                    <a:lnTo>
                      <a:pt x="860" y="208"/>
                    </a:lnTo>
                    <a:lnTo>
                      <a:pt x="1081" y="215"/>
                    </a:lnTo>
                    <a:lnTo>
                      <a:pt x="1356" y="222"/>
                    </a:lnTo>
                    <a:lnTo>
                      <a:pt x="1619" y="242"/>
                    </a:lnTo>
                    <a:lnTo>
                      <a:pt x="1726" y="262"/>
                    </a:lnTo>
                    <a:lnTo>
                      <a:pt x="1757" y="266"/>
                    </a:lnTo>
                    <a:lnTo>
                      <a:pt x="1790" y="268"/>
                    </a:lnTo>
                    <a:lnTo>
                      <a:pt x="1814" y="262"/>
                    </a:lnTo>
                    <a:lnTo>
                      <a:pt x="1834" y="242"/>
                    </a:lnTo>
                    <a:lnTo>
                      <a:pt x="1845" y="217"/>
                    </a:lnTo>
                    <a:lnTo>
                      <a:pt x="1850" y="196"/>
                    </a:lnTo>
                    <a:lnTo>
                      <a:pt x="1853" y="173"/>
                    </a:lnTo>
                    <a:lnTo>
                      <a:pt x="1848" y="130"/>
                    </a:lnTo>
                    <a:lnTo>
                      <a:pt x="1839" y="103"/>
                    </a:lnTo>
                    <a:lnTo>
                      <a:pt x="1826" y="75"/>
                    </a:lnTo>
                    <a:lnTo>
                      <a:pt x="1814" y="57"/>
                    </a:lnTo>
                    <a:lnTo>
                      <a:pt x="1799" y="43"/>
                    </a:lnTo>
                    <a:lnTo>
                      <a:pt x="1778" y="28"/>
                    </a:lnTo>
                    <a:lnTo>
                      <a:pt x="1753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79" name="WordArt 13">
              <a:extLst>
                <a:ext uri="{FF2B5EF4-FFF2-40B4-BE49-F238E27FC236}">
                  <a16:creationId xmlns:a16="http://schemas.microsoft.com/office/drawing/2014/main" id="{34D72C84-70E6-436A-8248-BF0B319E63BA}"/>
                </a:ext>
              </a:extLst>
            </p:cNvPr>
            <p:cNvSpPr>
              <a:spLocks noChangeShapeType="1" noTextEdit="1"/>
            </p:cNvSpPr>
            <p:nvPr/>
          </p:nvSpPr>
          <p:spPr bwMode="auto">
            <a:xfrm>
              <a:off x="697" y="2059"/>
              <a:ext cx="1308" cy="23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21"/>
                </a:avLst>
              </a:prstTxWarp>
            </a:bodyPr>
            <a:lstStyle/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Thank you for </a:t>
              </a:r>
            </a:p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your attention !</a:t>
              </a:r>
              <a:endParaRPr lang="zh-CN" altLang="en-US" sz="48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Brush Script MT" panose="03060802040406070304" pitchFamily="66" charset="0"/>
              </a:endParaRPr>
            </a:p>
          </p:txBody>
        </p:sp>
        <p:graphicFrame>
          <p:nvGraphicFramePr>
            <p:cNvPr id="63580" name="Object 14">
              <a:extLst>
                <a:ext uri="{FF2B5EF4-FFF2-40B4-BE49-F238E27FC236}">
                  <a16:creationId xmlns:a16="http://schemas.microsoft.com/office/drawing/2014/main" id="{5C1BEA34-6A2D-4B90-951C-E2DB466EC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2665"/>
            <a:ext cx="3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58" r:id="rId3" imgW="771429" imgH="714286" progId="">
                    <p:embed/>
                  </p:oleObj>
                </mc:Choice>
                <mc:Fallback>
                  <p:oleObj r:id="rId3" imgW="771429" imgH="714286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665"/>
                          <a:ext cx="3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81" name="Text Box 15">
              <a:extLst>
                <a:ext uri="{FF2B5EF4-FFF2-40B4-BE49-F238E27FC236}">
                  <a16:creationId xmlns:a16="http://schemas.microsoft.com/office/drawing/2014/main" id="{9A746977-AC23-4997-B4E0-93219068B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837"/>
              <a:ext cx="12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SzPct val="80000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Monotype Corsiva" panose="03010101010201010101" pitchFamily="66" charset="0"/>
                  <a:ea typeface="华文行楷" panose="02010800040101010101" pitchFamily="2" charset="-122"/>
                </a:rPr>
                <a:t>ZhangMeiShan</a:t>
              </a:r>
              <a:endParaRPr lang="en-US" altLang="zh-CN" sz="2400" b="1" dirty="0">
                <a:solidFill>
                  <a:srgbClr val="000000"/>
                </a:solidFill>
                <a:latin typeface="Monotype Corsiva" panose="03010101010201010101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3492" name="组合 99">
            <a:extLst>
              <a:ext uri="{FF2B5EF4-FFF2-40B4-BE49-F238E27FC236}">
                <a16:creationId xmlns:a16="http://schemas.microsoft.com/office/drawing/2014/main" id="{F6C9533A-02F6-4857-A9DA-75B30911FC57}"/>
              </a:ext>
            </a:extLst>
          </p:cNvPr>
          <p:cNvGrpSpPr>
            <a:grpSpLocks/>
          </p:cNvGrpSpPr>
          <p:nvPr/>
        </p:nvGrpSpPr>
        <p:grpSpPr bwMode="auto">
          <a:xfrm>
            <a:off x="7051675" y="3429001"/>
            <a:ext cx="3581400" cy="2759075"/>
            <a:chOff x="5029200" y="3429000"/>
            <a:chExt cx="3581400" cy="2759075"/>
          </a:xfrm>
        </p:grpSpPr>
        <p:grpSp>
          <p:nvGrpSpPr>
            <p:cNvPr id="63494" name="Group 17">
              <a:extLst>
                <a:ext uri="{FF2B5EF4-FFF2-40B4-BE49-F238E27FC236}">
                  <a16:creationId xmlns:a16="http://schemas.microsoft.com/office/drawing/2014/main" id="{D33087BA-F799-4F86-B6F6-A0D50271F6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9200" y="3429000"/>
              <a:ext cx="3581400" cy="2759075"/>
              <a:chOff x="3168" y="2160"/>
              <a:chExt cx="2256" cy="1738"/>
            </a:xfrm>
          </p:grpSpPr>
          <p:sp>
            <p:nvSpPr>
              <p:cNvPr id="63496" name="AutoShape 16">
                <a:extLst>
                  <a:ext uri="{FF2B5EF4-FFF2-40B4-BE49-F238E27FC236}">
                    <a16:creationId xmlns:a16="http://schemas.microsoft.com/office/drawing/2014/main" id="{A7DC2FD9-EC32-412D-8F8B-254F33AD12A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68" y="2160"/>
                <a:ext cx="2256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7" name="Rectangle 18">
                <a:extLst>
                  <a:ext uri="{FF2B5EF4-FFF2-40B4-BE49-F238E27FC236}">
                    <a16:creationId xmlns:a16="http://schemas.microsoft.com/office/drawing/2014/main" id="{B42E3ECD-9078-462F-8120-21E578409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160"/>
                <a:ext cx="1619" cy="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498" name="Group 22">
                <a:extLst>
                  <a:ext uri="{FF2B5EF4-FFF2-40B4-BE49-F238E27FC236}">
                    <a16:creationId xmlns:a16="http://schemas.microsoft.com/office/drawing/2014/main" id="{4D157D89-8D4B-4912-9D37-DC2F538C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2799"/>
                <a:ext cx="499" cy="473"/>
                <a:chOff x="3846" y="2799"/>
                <a:chExt cx="499" cy="473"/>
              </a:xfrm>
            </p:grpSpPr>
            <p:sp>
              <p:nvSpPr>
                <p:cNvPr id="63575" name="Freeform 19">
                  <a:extLst>
                    <a:ext uri="{FF2B5EF4-FFF2-40B4-BE49-F238E27FC236}">
                      <a16:creationId xmlns:a16="http://schemas.microsoft.com/office/drawing/2014/main" id="{9C7C2079-29F8-46A0-B5D0-F1494269E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3" y="2813"/>
                  <a:ext cx="362" cy="459"/>
                </a:xfrm>
                <a:custGeom>
                  <a:avLst/>
                  <a:gdLst>
                    <a:gd name="T0" fmla="*/ 0 w 724"/>
                    <a:gd name="T1" fmla="*/ 1 h 917"/>
                    <a:gd name="T2" fmla="*/ 1 w 724"/>
                    <a:gd name="T3" fmla="*/ 1 h 917"/>
                    <a:gd name="T4" fmla="*/ 1 w 724"/>
                    <a:gd name="T5" fmla="*/ 1 h 917"/>
                    <a:gd name="T6" fmla="*/ 1 w 724"/>
                    <a:gd name="T7" fmla="*/ 1 h 917"/>
                    <a:gd name="T8" fmla="*/ 1 w 724"/>
                    <a:gd name="T9" fmla="*/ 1 h 917"/>
                    <a:gd name="T10" fmla="*/ 1 w 724"/>
                    <a:gd name="T11" fmla="*/ 1 h 917"/>
                    <a:gd name="T12" fmla="*/ 1 w 724"/>
                    <a:gd name="T13" fmla="*/ 1 h 917"/>
                    <a:gd name="T14" fmla="*/ 1 w 724"/>
                    <a:gd name="T15" fmla="*/ 1 h 917"/>
                    <a:gd name="T16" fmla="*/ 1 w 724"/>
                    <a:gd name="T17" fmla="*/ 0 h 917"/>
                    <a:gd name="T18" fmla="*/ 1 w 724"/>
                    <a:gd name="T19" fmla="*/ 1 h 917"/>
                    <a:gd name="T20" fmla="*/ 1 w 724"/>
                    <a:gd name="T21" fmla="*/ 1 h 917"/>
                    <a:gd name="T22" fmla="*/ 1 w 724"/>
                    <a:gd name="T23" fmla="*/ 1 h 917"/>
                    <a:gd name="T24" fmla="*/ 1 w 724"/>
                    <a:gd name="T25" fmla="*/ 1 h 917"/>
                    <a:gd name="T26" fmla="*/ 1 w 724"/>
                    <a:gd name="T27" fmla="*/ 1 h 917"/>
                    <a:gd name="T28" fmla="*/ 1 w 724"/>
                    <a:gd name="T29" fmla="*/ 1 h 917"/>
                    <a:gd name="T30" fmla="*/ 1 w 724"/>
                    <a:gd name="T31" fmla="*/ 1 h 917"/>
                    <a:gd name="T32" fmla="*/ 1 w 724"/>
                    <a:gd name="T33" fmla="*/ 1 h 917"/>
                    <a:gd name="T34" fmla="*/ 1 w 724"/>
                    <a:gd name="T35" fmla="*/ 1 h 917"/>
                    <a:gd name="T36" fmla="*/ 1 w 724"/>
                    <a:gd name="T37" fmla="*/ 1 h 917"/>
                    <a:gd name="T38" fmla="*/ 1 w 724"/>
                    <a:gd name="T39" fmla="*/ 1 h 917"/>
                    <a:gd name="T40" fmla="*/ 1 w 724"/>
                    <a:gd name="T41" fmla="*/ 1 h 917"/>
                    <a:gd name="T42" fmla="*/ 1 w 724"/>
                    <a:gd name="T43" fmla="*/ 1 h 917"/>
                    <a:gd name="T44" fmla="*/ 0 w 724"/>
                    <a:gd name="T45" fmla="*/ 1 h 9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4" h="917">
                      <a:moveTo>
                        <a:pt x="0" y="673"/>
                      </a:moveTo>
                      <a:lnTo>
                        <a:pt x="28" y="630"/>
                      </a:lnTo>
                      <a:lnTo>
                        <a:pt x="19" y="559"/>
                      </a:lnTo>
                      <a:lnTo>
                        <a:pt x="4" y="403"/>
                      </a:lnTo>
                      <a:lnTo>
                        <a:pt x="23" y="242"/>
                      </a:lnTo>
                      <a:lnTo>
                        <a:pt x="71" y="119"/>
                      </a:lnTo>
                      <a:lnTo>
                        <a:pt x="146" y="48"/>
                      </a:lnTo>
                      <a:lnTo>
                        <a:pt x="265" y="15"/>
                      </a:lnTo>
                      <a:lnTo>
                        <a:pt x="402" y="0"/>
                      </a:lnTo>
                      <a:lnTo>
                        <a:pt x="506" y="15"/>
                      </a:lnTo>
                      <a:lnTo>
                        <a:pt x="615" y="81"/>
                      </a:lnTo>
                      <a:lnTo>
                        <a:pt x="662" y="171"/>
                      </a:lnTo>
                      <a:lnTo>
                        <a:pt x="705" y="280"/>
                      </a:lnTo>
                      <a:lnTo>
                        <a:pt x="724" y="441"/>
                      </a:lnTo>
                      <a:lnTo>
                        <a:pt x="700" y="479"/>
                      </a:lnTo>
                      <a:lnTo>
                        <a:pt x="710" y="521"/>
                      </a:lnTo>
                      <a:lnTo>
                        <a:pt x="705" y="606"/>
                      </a:lnTo>
                      <a:lnTo>
                        <a:pt x="681" y="692"/>
                      </a:lnTo>
                      <a:lnTo>
                        <a:pt x="568" y="838"/>
                      </a:lnTo>
                      <a:lnTo>
                        <a:pt x="487" y="871"/>
                      </a:lnTo>
                      <a:lnTo>
                        <a:pt x="393" y="895"/>
                      </a:lnTo>
                      <a:lnTo>
                        <a:pt x="315" y="917"/>
                      </a:lnTo>
                      <a:lnTo>
                        <a:pt x="0" y="67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6" name="Freeform 20">
                  <a:extLst>
                    <a:ext uri="{FF2B5EF4-FFF2-40B4-BE49-F238E27FC236}">
                      <a16:creationId xmlns:a16="http://schemas.microsoft.com/office/drawing/2014/main" id="{9DDFE745-0A68-4B50-9FD9-22DB7BD94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2799"/>
                  <a:ext cx="357" cy="372"/>
                </a:xfrm>
                <a:custGeom>
                  <a:avLst/>
                  <a:gdLst>
                    <a:gd name="T0" fmla="*/ 1 w 714"/>
                    <a:gd name="T1" fmla="*/ 1 h 743"/>
                    <a:gd name="T2" fmla="*/ 1 w 714"/>
                    <a:gd name="T3" fmla="*/ 1 h 743"/>
                    <a:gd name="T4" fmla="*/ 0 w 714"/>
                    <a:gd name="T5" fmla="*/ 1 h 743"/>
                    <a:gd name="T6" fmla="*/ 1 w 714"/>
                    <a:gd name="T7" fmla="*/ 1 h 743"/>
                    <a:gd name="T8" fmla="*/ 1 w 714"/>
                    <a:gd name="T9" fmla="*/ 1 h 743"/>
                    <a:gd name="T10" fmla="*/ 1 w 714"/>
                    <a:gd name="T11" fmla="*/ 1 h 743"/>
                    <a:gd name="T12" fmla="*/ 1 w 714"/>
                    <a:gd name="T13" fmla="*/ 1 h 743"/>
                    <a:gd name="T14" fmla="*/ 1 w 714"/>
                    <a:gd name="T15" fmla="*/ 0 h 743"/>
                    <a:gd name="T16" fmla="*/ 1 w 714"/>
                    <a:gd name="T17" fmla="*/ 1 h 743"/>
                    <a:gd name="T18" fmla="*/ 1 w 714"/>
                    <a:gd name="T19" fmla="*/ 1 h 743"/>
                    <a:gd name="T20" fmla="*/ 1 w 714"/>
                    <a:gd name="T21" fmla="*/ 1 h 743"/>
                    <a:gd name="T22" fmla="*/ 1 w 714"/>
                    <a:gd name="T23" fmla="*/ 1 h 743"/>
                    <a:gd name="T24" fmla="*/ 1 w 714"/>
                    <a:gd name="T25" fmla="*/ 1 h 743"/>
                    <a:gd name="T26" fmla="*/ 1 w 714"/>
                    <a:gd name="T27" fmla="*/ 1 h 743"/>
                    <a:gd name="T28" fmla="*/ 1 w 714"/>
                    <a:gd name="T29" fmla="*/ 1 h 743"/>
                    <a:gd name="T30" fmla="*/ 1 w 714"/>
                    <a:gd name="T31" fmla="*/ 1 h 743"/>
                    <a:gd name="T32" fmla="*/ 1 w 714"/>
                    <a:gd name="T33" fmla="*/ 1 h 743"/>
                    <a:gd name="T34" fmla="*/ 1 w 714"/>
                    <a:gd name="T35" fmla="*/ 1 h 743"/>
                    <a:gd name="T36" fmla="*/ 1 w 714"/>
                    <a:gd name="T37" fmla="*/ 1 h 743"/>
                    <a:gd name="T38" fmla="*/ 1 w 714"/>
                    <a:gd name="T39" fmla="*/ 1 h 743"/>
                    <a:gd name="T40" fmla="*/ 1 w 714"/>
                    <a:gd name="T41" fmla="*/ 1 h 743"/>
                    <a:gd name="T42" fmla="*/ 1 w 714"/>
                    <a:gd name="T43" fmla="*/ 1 h 743"/>
                    <a:gd name="T44" fmla="*/ 1 w 714"/>
                    <a:gd name="T45" fmla="*/ 1 h 743"/>
                    <a:gd name="T46" fmla="*/ 1 w 714"/>
                    <a:gd name="T47" fmla="*/ 1 h 743"/>
                    <a:gd name="T48" fmla="*/ 1 w 714"/>
                    <a:gd name="T49" fmla="*/ 1 h 743"/>
                    <a:gd name="T50" fmla="*/ 1 w 714"/>
                    <a:gd name="T51" fmla="*/ 1 h 743"/>
                    <a:gd name="T52" fmla="*/ 1 w 714"/>
                    <a:gd name="T53" fmla="*/ 1 h 743"/>
                    <a:gd name="T54" fmla="*/ 1 w 714"/>
                    <a:gd name="T55" fmla="*/ 1 h 743"/>
                    <a:gd name="T56" fmla="*/ 1 w 714"/>
                    <a:gd name="T57" fmla="*/ 1 h 743"/>
                    <a:gd name="T58" fmla="*/ 1 w 714"/>
                    <a:gd name="T59" fmla="*/ 1 h 743"/>
                    <a:gd name="T60" fmla="*/ 1 w 714"/>
                    <a:gd name="T61" fmla="*/ 1 h 743"/>
                    <a:gd name="T62" fmla="*/ 1 w 714"/>
                    <a:gd name="T63" fmla="*/ 1 h 743"/>
                    <a:gd name="T64" fmla="*/ 1 w 714"/>
                    <a:gd name="T65" fmla="*/ 1 h 743"/>
                    <a:gd name="T66" fmla="*/ 1 w 714"/>
                    <a:gd name="T67" fmla="*/ 1 h 743"/>
                    <a:gd name="T68" fmla="*/ 1 w 714"/>
                    <a:gd name="T69" fmla="*/ 1 h 743"/>
                    <a:gd name="T70" fmla="*/ 1 w 714"/>
                    <a:gd name="T71" fmla="*/ 1 h 743"/>
                    <a:gd name="T72" fmla="*/ 1 w 714"/>
                    <a:gd name="T73" fmla="*/ 1 h 743"/>
                    <a:gd name="T74" fmla="*/ 1 w 714"/>
                    <a:gd name="T75" fmla="*/ 1 h 743"/>
                    <a:gd name="T76" fmla="*/ 1 w 714"/>
                    <a:gd name="T77" fmla="*/ 1 h 743"/>
                    <a:gd name="T78" fmla="*/ 1 w 714"/>
                    <a:gd name="T79" fmla="*/ 1 h 74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14" h="743">
                      <a:moveTo>
                        <a:pt x="33" y="644"/>
                      </a:moveTo>
                      <a:lnTo>
                        <a:pt x="5" y="464"/>
                      </a:lnTo>
                      <a:lnTo>
                        <a:pt x="0" y="365"/>
                      </a:lnTo>
                      <a:lnTo>
                        <a:pt x="23" y="223"/>
                      </a:lnTo>
                      <a:lnTo>
                        <a:pt x="61" y="114"/>
                      </a:lnTo>
                      <a:lnTo>
                        <a:pt x="151" y="28"/>
                      </a:lnTo>
                      <a:lnTo>
                        <a:pt x="260" y="5"/>
                      </a:lnTo>
                      <a:lnTo>
                        <a:pt x="397" y="0"/>
                      </a:lnTo>
                      <a:lnTo>
                        <a:pt x="473" y="10"/>
                      </a:lnTo>
                      <a:lnTo>
                        <a:pt x="549" y="38"/>
                      </a:lnTo>
                      <a:lnTo>
                        <a:pt x="615" y="71"/>
                      </a:lnTo>
                      <a:lnTo>
                        <a:pt x="677" y="118"/>
                      </a:lnTo>
                      <a:lnTo>
                        <a:pt x="696" y="161"/>
                      </a:lnTo>
                      <a:lnTo>
                        <a:pt x="625" y="118"/>
                      </a:lnTo>
                      <a:lnTo>
                        <a:pt x="558" y="114"/>
                      </a:lnTo>
                      <a:lnTo>
                        <a:pt x="535" y="109"/>
                      </a:lnTo>
                      <a:lnTo>
                        <a:pt x="591" y="152"/>
                      </a:lnTo>
                      <a:lnTo>
                        <a:pt x="625" y="199"/>
                      </a:lnTo>
                      <a:lnTo>
                        <a:pt x="643" y="246"/>
                      </a:lnTo>
                      <a:lnTo>
                        <a:pt x="672" y="279"/>
                      </a:lnTo>
                      <a:lnTo>
                        <a:pt x="700" y="322"/>
                      </a:lnTo>
                      <a:lnTo>
                        <a:pt x="710" y="365"/>
                      </a:lnTo>
                      <a:lnTo>
                        <a:pt x="714" y="412"/>
                      </a:lnTo>
                      <a:lnTo>
                        <a:pt x="686" y="502"/>
                      </a:lnTo>
                      <a:lnTo>
                        <a:pt x="658" y="563"/>
                      </a:lnTo>
                      <a:lnTo>
                        <a:pt x="620" y="544"/>
                      </a:lnTo>
                      <a:lnTo>
                        <a:pt x="629" y="521"/>
                      </a:lnTo>
                      <a:lnTo>
                        <a:pt x="634" y="488"/>
                      </a:lnTo>
                      <a:lnTo>
                        <a:pt x="610" y="459"/>
                      </a:lnTo>
                      <a:lnTo>
                        <a:pt x="554" y="473"/>
                      </a:lnTo>
                      <a:lnTo>
                        <a:pt x="483" y="516"/>
                      </a:lnTo>
                      <a:lnTo>
                        <a:pt x="454" y="601"/>
                      </a:lnTo>
                      <a:lnTo>
                        <a:pt x="440" y="639"/>
                      </a:lnTo>
                      <a:lnTo>
                        <a:pt x="454" y="667"/>
                      </a:lnTo>
                      <a:lnTo>
                        <a:pt x="483" y="682"/>
                      </a:lnTo>
                      <a:lnTo>
                        <a:pt x="364" y="720"/>
                      </a:lnTo>
                      <a:lnTo>
                        <a:pt x="270" y="734"/>
                      </a:lnTo>
                      <a:lnTo>
                        <a:pt x="194" y="743"/>
                      </a:lnTo>
                      <a:lnTo>
                        <a:pt x="104" y="691"/>
                      </a:lnTo>
                      <a:lnTo>
                        <a:pt x="33" y="644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7" name="Freeform 21">
                  <a:extLst>
                    <a:ext uri="{FF2B5EF4-FFF2-40B4-BE49-F238E27FC236}">
                      <a16:creationId xmlns:a16="http://schemas.microsoft.com/office/drawing/2014/main" id="{E3A9833A-2FB5-4DD9-B1B8-CBAEB46D2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3137"/>
                  <a:ext cx="298" cy="135"/>
                </a:xfrm>
                <a:custGeom>
                  <a:avLst/>
                  <a:gdLst>
                    <a:gd name="T0" fmla="*/ 0 w 597"/>
                    <a:gd name="T1" fmla="*/ 1 h 270"/>
                    <a:gd name="T2" fmla="*/ 0 w 597"/>
                    <a:gd name="T3" fmla="*/ 1 h 270"/>
                    <a:gd name="T4" fmla="*/ 0 w 597"/>
                    <a:gd name="T5" fmla="*/ 0 h 270"/>
                    <a:gd name="T6" fmla="*/ 0 w 597"/>
                    <a:gd name="T7" fmla="*/ 1 h 2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7" h="270">
                      <a:moveTo>
                        <a:pt x="0" y="189"/>
                      </a:moveTo>
                      <a:lnTo>
                        <a:pt x="137" y="128"/>
                      </a:lnTo>
                      <a:lnTo>
                        <a:pt x="246" y="0"/>
                      </a:lnTo>
                      <a:lnTo>
                        <a:pt x="597" y="27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9" name="Group 75">
                <a:extLst>
                  <a:ext uri="{FF2B5EF4-FFF2-40B4-BE49-F238E27FC236}">
                    <a16:creationId xmlns:a16="http://schemas.microsoft.com/office/drawing/2014/main" id="{98B6BA57-F3FA-4A4E-A5ED-F49851E91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2168"/>
                <a:ext cx="867" cy="1703"/>
                <a:chOff x="4556" y="2168"/>
                <a:chExt cx="867" cy="1703"/>
              </a:xfrm>
            </p:grpSpPr>
            <p:sp>
              <p:nvSpPr>
                <p:cNvPr id="63523" name="Freeform 23">
                  <a:extLst>
                    <a:ext uri="{FF2B5EF4-FFF2-40B4-BE49-F238E27FC236}">
                      <a16:creationId xmlns:a16="http://schemas.microsoft.com/office/drawing/2014/main" id="{C3E806EE-5494-425D-A69A-BAEE1900E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454"/>
                  <a:ext cx="635" cy="417"/>
                </a:xfrm>
                <a:custGeom>
                  <a:avLst/>
                  <a:gdLst>
                    <a:gd name="T0" fmla="*/ 1 w 1270"/>
                    <a:gd name="T1" fmla="*/ 0 h 834"/>
                    <a:gd name="T2" fmla="*/ 0 w 1270"/>
                    <a:gd name="T3" fmla="*/ 1 h 834"/>
                    <a:gd name="T4" fmla="*/ 1 w 1270"/>
                    <a:gd name="T5" fmla="*/ 1 h 834"/>
                    <a:gd name="T6" fmla="*/ 1 w 1270"/>
                    <a:gd name="T7" fmla="*/ 1 h 834"/>
                    <a:gd name="T8" fmla="*/ 1 w 1270"/>
                    <a:gd name="T9" fmla="*/ 0 h 8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0" h="834">
                      <a:moveTo>
                        <a:pt x="104" y="0"/>
                      </a:moveTo>
                      <a:lnTo>
                        <a:pt x="0" y="834"/>
                      </a:lnTo>
                      <a:lnTo>
                        <a:pt x="1270" y="834"/>
                      </a:lnTo>
                      <a:lnTo>
                        <a:pt x="1222" y="9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4" name="Group 72">
                  <a:extLst>
                    <a:ext uri="{FF2B5EF4-FFF2-40B4-BE49-F238E27FC236}">
                      <a16:creationId xmlns:a16="http://schemas.microsoft.com/office/drawing/2014/main" id="{2C2CB70A-1E78-4251-AA8A-61F7F9E34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6" y="2168"/>
                  <a:ext cx="746" cy="1321"/>
                  <a:chOff x="4556" y="2168"/>
                  <a:chExt cx="746" cy="1321"/>
                </a:xfrm>
              </p:grpSpPr>
              <p:grpSp>
                <p:nvGrpSpPr>
                  <p:cNvPr id="63527" name="Group 27">
                    <a:extLst>
                      <a:ext uri="{FF2B5EF4-FFF2-40B4-BE49-F238E27FC236}">
                        <a16:creationId xmlns:a16="http://schemas.microsoft.com/office/drawing/2014/main" id="{8AFA3F26-91C7-453C-84C6-2DD5E62A6C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21" y="2580"/>
                    <a:ext cx="278" cy="319"/>
                    <a:chOff x="4821" y="2580"/>
                    <a:chExt cx="278" cy="319"/>
                  </a:xfrm>
                </p:grpSpPr>
                <p:sp>
                  <p:nvSpPr>
                    <p:cNvPr id="63572" name="Freeform 24">
                      <a:extLst>
                        <a:ext uri="{FF2B5EF4-FFF2-40B4-BE49-F238E27FC236}">
                          <a16:creationId xmlns:a16="http://schemas.microsoft.com/office/drawing/2014/main" id="{2B4ED9F7-B5C1-49A3-9A6E-51D36144B0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78" cy="319"/>
                    </a:xfrm>
                    <a:custGeom>
                      <a:avLst/>
                      <a:gdLst>
                        <a:gd name="T0" fmla="*/ 1 w 555"/>
                        <a:gd name="T1" fmla="*/ 0 h 639"/>
                        <a:gd name="T2" fmla="*/ 1 w 555"/>
                        <a:gd name="T3" fmla="*/ 0 h 639"/>
                        <a:gd name="T4" fmla="*/ 1 w 555"/>
                        <a:gd name="T5" fmla="*/ 0 h 639"/>
                        <a:gd name="T6" fmla="*/ 1 w 555"/>
                        <a:gd name="T7" fmla="*/ 0 h 639"/>
                        <a:gd name="T8" fmla="*/ 0 w 555"/>
                        <a:gd name="T9" fmla="*/ 0 h 639"/>
                        <a:gd name="T10" fmla="*/ 1 w 555"/>
                        <a:gd name="T11" fmla="*/ 0 h 639"/>
                        <a:gd name="T12" fmla="*/ 1 w 555"/>
                        <a:gd name="T13" fmla="*/ 0 h 639"/>
                        <a:gd name="T14" fmla="*/ 1 w 555"/>
                        <a:gd name="T15" fmla="*/ 0 h 639"/>
                        <a:gd name="T16" fmla="*/ 1 w 555"/>
                        <a:gd name="T17" fmla="*/ 0 h 639"/>
                        <a:gd name="T18" fmla="*/ 1 w 555"/>
                        <a:gd name="T19" fmla="*/ 0 h 639"/>
                        <a:gd name="T20" fmla="*/ 1 w 555"/>
                        <a:gd name="T21" fmla="*/ 0 h 639"/>
                        <a:gd name="T22" fmla="*/ 1 w 555"/>
                        <a:gd name="T23" fmla="*/ 0 h 639"/>
                        <a:gd name="T24" fmla="*/ 1 w 555"/>
                        <a:gd name="T25" fmla="*/ 0 h 639"/>
                        <a:gd name="T26" fmla="*/ 1 w 555"/>
                        <a:gd name="T27" fmla="*/ 0 h 639"/>
                        <a:gd name="T28" fmla="*/ 1 w 555"/>
                        <a:gd name="T29" fmla="*/ 0 h 639"/>
                        <a:gd name="T30" fmla="*/ 1 w 555"/>
                        <a:gd name="T31" fmla="*/ 0 h 639"/>
                        <a:gd name="T32" fmla="*/ 1 w 555"/>
                        <a:gd name="T33" fmla="*/ 0 h 639"/>
                        <a:gd name="T34" fmla="*/ 1 w 555"/>
                        <a:gd name="T35" fmla="*/ 0 h 639"/>
                        <a:gd name="T36" fmla="*/ 1 w 555"/>
                        <a:gd name="T37" fmla="*/ 0 h 639"/>
                        <a:gd name="T38" fmla="*/ 1 w 555"/>
                        <a:gd name="T39" fmla="*/ 0 h 639"/>
                        <a:gd name="T40" fmla="*/ 1 w 555"/>
                        <a:gd name="T41" fmla="*/ 0 h 639"/>
                        <a:gd name="T42" fmla="*/ 1 w 555"/>
                        <a:gd name="T43" fmla="*/ 0 h 639"/>
                        <a:gd name="T44" fmla="*/ 1 w 555"/>
                        <a:gd name="T45" fmla="*/ 0 h 639"/>
                        <a:gd name="T46" fmla="*/ 1 w 555"/>
                        <a:gd name="T47" fmla="*/ 0 h 639"/>
                        <a:gd name="T48" fmla="*/ 1 w 555"/>
                        <a:gd name="T49" fmla="*/ 0 h 63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55" h="639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3" y="551"/>
                          </a:lnTo>
                          <a:lnTo>
                            <a:pt x="124" y="578"/>
                          </a:lnTo>
                          <a:lnTo>
                            <a:pt x="191" y="606"/>
                          </a:lnTo>
                          <a:lnTo>
                            <a:pt x="271" y="632"/>
                          </a:lnTo>
                          <a:lnTo>
                            <a:pt x="329" y="639"/>
                          </a:lnTo>
                          <a:lnTo>
                            <a:pt x="381" y="632"/>
                          </a:lnTo>
                          <a:lnTo>
                            <a:pt x="443" y="616"/>
                          </a:lnTo>
                          <a:lnTo>
                            <a:pt x="484" y="589"/>
                          </a:lnTo>
                          <a:lnTo>
                            <a:pt x="541" y="512"/>
                          </a:lnTo>
                          <a:lnTo>
                            <a:pt x="555" y="442"/>
                          </a:lnTo>
                          <a:lnTo>
                            <a:pt x="547" y="346"/>
                          </a:lnTo>
                          <a:lnTo>
                            <a:pt x="527" y="310"/>
                          </a:lnTo>
                          <a:lnTo>
                            <a:pt x="462" y="243"/>
                          </a:lnTo>
                          <a:lnTo>
                            <a:pt x="441" y="223"/>
                          </a:lnTo>
                          <a:lnTo>
                            <a:pt x="438" y="130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3" name="Freeform 25">
                      <a:extLst>
                        <a:ext uri="{FF2B5EF4-FFF2-40B4-BE49-F238E27FC236}">
                          <a16:creationId xmlns:a16="http://schemas.microsoft.com/office/drawing/2014/main" id="{FBB57B79-E3F1-49A9-A1D2-8BA0DE3386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2" y="2580"/>
                      <a:ext cx="226" cy="275"/>
                    </a:xfrm>
                    <a:custGeom>
                      <a:avLst/>
                      <a:gdLst>
                        <a:gd name="T0" fmla="*/ 1 w 451"/>
                        <a:gd name="T1" fmla="*/ 0 h 551"/>
                        <a:gd name="T2" fmla="*/ 1 w 451"/>
                        <a:gd name="T3" fmla="*/ 0 h 551"/>
                        <a:gd name="T4" fmla="*/ 1 w 451"/>
                        <a:gd name="T5" fmla="*/ 0 h 551"/>
                        <a:gd name="T6" fmla="*/ 1 w 451"/>
                        <a:gd name="T7" fmla="*/ 0 h 551"/>
                        <a:gd name="T8" fmla="*/ 0 w 451"/>
                        <a:gd name="T9" fmla="*/ 0 h 551"/>
                        <a:gd name="T10" fmla="*/ 1 w 451"/>
                        <a:gd name="T11" fmla="*/ 0 h 551"/>
                        <a:gd name="T12" fmla="*/ 1 w 451"/>
                        <a:gd name="T13" fmla="*/ 0 h 551"/>
                        <a:gd name="T14" fmla="*/ 1 w 451"/>
                        <a:gd name="T15" fmla="*/ 0 h 551"/>
                        <a:gd name="T16" fmla="*/ 1 w 451"/>
                        <a:gd name="T17" fmla="*/ 0 h 551"/>
                        <a:gd name="T18" fmla="*/ 1 w 451"/>
                        <a:gd name="T19" fmla="*/ 0 h 551"/>
                        <a:gd name="T20" fmla="*/ 1 w 451"/>
                        <a:gd name="T21" fmla="*/ 0 h 551"/>
                        <a:gd name="T22" fmla="*/ 1 w 451"/>
                        <a:gd name="T23" fmla="*/ 0 h 551"/>
                        <a:gd name="T24" fmla="*/ 1 w 451"/>
                        <a:gd name="T25" fmla="*/ 0 h 551"/>
                        <a:gd name="T26" fmla="*/ 1 w 451"/>
                        <a:gd name="T27" fmla="*/ 0 h 551"/>
                        <a:gd name="T28" fmla="*/ 1 w 451"/>
                        <a:gd name="T29" fmla="*/ 0 h 551"/>
                        <a:gd name="T30" fmla="*/ 1 w 451"/>
                        <a:gd name="T31" fmla="*/ 0 h 551"/>
                        <a:gd name="T32" fmla="*/ 1 w 451"/>
                        <a:gd name="T33" fmla="*/ 0 h 551"/>
                        <a:gd name="T34" fmla="*/ 1 w 451"/>
                        <a:gd name="T35" fmla="*/ 0 h 551"/>
                        <a:gd name="T36" fmla="*/ 1 w 451"/>
                        <a:gd name="T37" fmla="*/ 0 h 551"/>
                        <a:gd name="T38" fmla="*/ 1 w 451"/>
                        <a:gd name="T39" fmla="*/ 0 h 551"/>
                        <a:gd name="T40" fmla="*/ 1 w 451"/>
                        <a:gd name="T41" fmla="*/ 0 h 551"/>
                        <a:gd name="T42" fmla="*/ 1 w 451"/>
                        <a:gd name="T43" fmla="*/ 0 h 551"/>
                        <a:gd name="T44" fmla="*/ 1 w 451"/>
                        <a:gd name="T45" fmla="*/ 0 h 55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51" h="551">
                          <a:moveTo>
                            <a:pt x="103" y="0"/>
                          </a:moveTo>
                          <a:lnTo>
                            <a:pt x="73" y="171"/>
                          </a:lnTo>
                          <a:lnTo>
                            <a:pt x="57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5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4" y="551"/>
                          </a:lnTo>
                          <a:lnTo>
                            <a:pt x="89" y="515"/>
                          </a:lnTo>
                          <a:lnTo>
                            <a:pt x="89" y="483"/>
                          </a:lnTo>
                          <a:lnTo>
                            <a:pt x="100" y="453"/>
                          </a:lnTo>
                          <a:lnTo>
                            <a:pt x="103" y="431"/>
                          </a:lnTo>
                          <a:lnTo>
                            <a:pt x="111" y="390"/>
                          </a:lnTo>
                          <a:lnTo>
                            <a:pt x="115" y="359"/>
                          </a:lnTo>
                          <a:lnTo>
                            <a:pt x="130" y="310"/>
                          </a:lnTo>
                          <a:lnTo>
                            <a:pt x="147" y="278"/>
                          </a:lnTo>
                          <a:lnTo>
                            <a:pt x="174" y="253"/>
                          </a:lnTo>
                          <a:lnTo>
                            <a:pt x="201" y="229"/>
                          </a:lnTo>
                          <a:lnTo>
                            <a:pt x="234" y="199"/>
                          </a:lnTo>
                          <a:lnTo>
                            <a:pt x="278" y="172"/>
                          </a:lnTo>
                          <a:lnTo>
                            <a:pt x="451" y="67"/>
                          </a:lnTo>
                          <a:lnTo>
                            <a:pt x="103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4" name="Freeform 26">
                      <a:extLst>
                        <a:ext uri="{FF2B5EF4-FFF2-40B4-BE49-F238E27FC236}">
                          <a16:creationId xmlns:a16="http://schemas.microsoft.com/office/drawing/2014/main" id="{CEBBDD94-216B-473E-AABC-411F67FC36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26" cy="229"/>
                    </a:xfrm>
                    <a:custGeom>
                      <a:avLst/>
                      <a:gdLst>
                        <a:gd name="T0" fmla="*/ 1 w 451"/>
                        <a:gd name="T1" fmla="*/ 0 h 460"/>
                        <a:gd name="T2" fmla="*/ 1 w 451"/>
                        <a:gd name="T3" fmla="*/ 0 h 460"/>
                        <a:gd name="T4" fmla="*/ 1 w 451"/>
                        <a:gd name="T5" fmla="*/ 0 h 460"/>
                        <a:gd name="T6" fmla="*/ 1 w 451"/>
                        <a:gd name="T7" fmla="*/ 0 h 460"/>
                        <a:gd name="T8" fmla="*/ 0 w 451"/>
                        <a:gd name="T9" fmla="*/ 0 h 460"/>
                        <a:gd name="T10" fmla="*/ 1 w 451"/>
                        <a:gd name="T11" fmla="*/ 0 h 460"/>
                        <a:gd name="T12" fmla="*/ 1 w 451"/>
                        <a:gd name="T13" fmla="*/ 0 h 460"/>
                        <a:gd name="T14" fmla="*/ 1 w 451"/>
                        <a:gd name="T15" fmla="*/ 0 h 460"/>
                        <a:gd name="T16" fmla="*/ 1 w 451"/>
                        <a:gd name="T17" fmla="*/ 0 h 460"/>
                        <a:gd name="T18" fmla="*/ 1 w 451"/>
                        <a:gd name="T19" fmla="*/ 0 h 460"/>
                        <a:gd name="T20" fmla="*/ 1 w 451"/>
                        <a:gd name="T21" fmla="*/ 0 h 460"/>
                        <a:gd name="T22" fmla="*/ 1 w 451"/>
                        <a:gd name="T23" fmla="*/ 0 h 460"/>
                        <a:gd name="T24" fmla="*/ 1 w 451"/>
                        <a:gd name="T25" fmla="*/ 0 h 460"/>
                        <a:gd name="T26" fmla="*/ 1 w 451"/>
                        <a:gd name="T27" fmla="*/ 0 h 460"/>
                        <a:gd name="T28" fmla="*/ 1 w 451"/>
                        <a:gd name="T29" fmla="*/ 0 h 460"/>
                        <a:gd name="T30" fmla="*/ 1 w 451"/>
                        <a:gd name="T31" fmla="*/ 0 h 460"/>
                        <a:gd name="T32" fmla="*/ 1 w 451"/>
                        <a:gd name="T33" fmla="*/ 0 h 460"/>
                        <a:gd name="T34" fmla="*/ 1 w 451"/>
                        <a:gd name="T35" fmla="*/ 0 h 460"/>
                        <a:gd name="T36" fmla="*/ 1 w 451"/>
                        <a:gd name="T37" fmla="*/ 0 h 460"/>
                        <a:gd name="T38" fmla="*/ 1 w 451"/>
                        <a:gd name="T39" fmla="*/ 0 h 46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451" h="460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53" y="417"/>
                          </a:lnTo>
                          <a:lnTo>
                            <a:pt x="60" y="374"/>
                          </a:lnTo>
                          <a:lnTo>
                            <a:pt x="71" y="336"/>
                          </a:lnTo>
                          <a:lnTo>
                            <a:pt x="72" y="305"/>
                          </a:lnTo>
                          <a:lnTo>
                            <a:pt x="83" y="277"/>
                          </a:lnTo>
                          <a:lnTo>
                            <a:pt x="104" y="248"/>
                          </a:lnTo>
                          <a:lnTo>
                            <a:pt x="127" y="231"/>
                          </a:lnTo>
                          <a:lnTo>
                            <a:pt x="159" y="218"/>
                          </a:lnTo>
                          <a:lnTo>
                            <a:pt x="184" y="206"/>
                          </a:lnTo>
                          <a:lnTo>
                            <a:pt x="228" y="182"/>
                          </a:lnTo>
                          <a:lnTo>
                            <a:pt x="268" y="163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528" name="Group 57">
                    <a:extLst>
                      <a:ext uri="{FF2B5EF4-FFF2-40B4-BE49-F238E27FC236}">
                        <a16:creationId xmlns:a16="http://schemas.microsoft.com/office/drawing/2014/main" id="{1D8927D0-7246-4B4C-A848-201AA0FDCF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85" y="2168"/>
                    <a:ext cx="430" cy="490"/>
                    <a:chOff x="4785" y="2168"/>
                    <a:chExt cx="430" cy="490"/>
                  </a:xfrm>
                </p:grpSpPr>
                <p:grpSp>
                  <p:nvGrpSpPr>
                    <p:cNvPr id="63543" name="Group 33">
                      <a:extLst>
                        <a:ext uri="{FF2B5EF4-FFF2-40B4-BE49-F238E27FC236}">
                          <a16:creationId xmlns:a16="http://schemas.microsoft.com/office/drawing/2014/main" id="{BE89700A-DCA2-4E50-9B97-32FE51179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3" y="2244"/>
                      <a:ext cx="313" cy="414"/>
                      <a:chOff x="4813" y="2244"/>
                      <a:chExt cx="313" cy="414"/>
                    </a:xfrm>
                  </p:grpSpPr>
                  <p:grpSp>
                    <p:nvGrpSpPr>
                      <p:cNvPr id="63567" name="Group 31">
                        <a:extLst>
                          <a:ext uri="{FF2B5EF4-FFF2-40B4-BE49-F238E27FC236}">
                            <a16:creationId xmlns:a16="http://schemas.microsoft.com/office/drawing/2014/main" id="{AA0A2BBF-39B6-413C-A226-3073D03489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13" y="2244"/>
                        <a:ext cx="313" cy="414"/>
                        <a:chOff x="4813" y="2244"/>
                        <a:chExt cx="313" cy="414"/>
                      </a:xfrm>
                    </p:grpSpPr>
                    <p:sp>
                      <p:nvSpPr>
                        <p:cNvPr id="63569" name="Freeform 28">
                          <a:extLst>
                            <a:ext uri="{FF2B5EF4-FFF2-40B4-BE49-F238E27FC236}">
                              <a16:creationId xmlns:a16="http://schemas.microsoft.com/office/drawing/2014/main" id="{0D810F91-E487-4C08-9811-EFC9A6AC982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76" y="2590"/>
                          <a:ext cx="164" cy="67"/>
                        </a:xfrm>
                        <a:custGeom>
                          <a:avLst/>
                          <a:gdLst>
                            <a:gd name="T0" fmla="*/ 0 w 328"/>
                            <a:gd name="T1" fmla="*/ 0 h 134"/>
                            <a:gd name="T2" fmla="*/ 1 w 328"/>
                            <a:gd name="T3" fmla="*/ 1 h 134"/>
                            <a:gd name="T4" fmla="*/ 1 w 328"/>
                            <a:gd name="T5" fmla="*/ 1 h 134"/>
                            <a:gd name="T6" fmla="*/ 1 w 328"/>
                            <a:gd name="T7" fmla="*/ 1 h 134"/>
                            <a:gd name="T8" fmla="*/ 1 w 328"/>
                            <a:gd name="T9" fmla="*/ 1 h 134"/>
                            <a:gd name="T10" fmla="*/ 1 w 328"/>
                            <a:gd name="T11" fmla="*/ 1 h 134"/>
                            <a:gd name="T12" fmla="*/ 1 w 328"/>
                            <a:gd name="T13" fmla="*/ 1 h 134"/>
                            <a:gd name="T14" fmla="*/ 1 w 328"/>
                            <a:gd name="T15" fmla="*/ 1 h 134"/>
                            <a:gd name="T16" fmla="*/ 1 w 328"/>
                            <a:gd name="T17" fmla="*/ 1 h 134"/>
                            <a:gd name="T18" fmla="*/ 1 w 328"/>
                            <a:gd name="T19" fmla="*/ 1 h 134"/>
                            <a:gd name="T20" fmla="*/ 1 w 328"/>
                            <a:gd name="T21" fmla="*/ 1 h 134"/>
                            <a:gd name="T22" fmla="*/ 1 w 328"/>
                            <a:gd name="T23" fmla="*/ 1 h 134"/>
                            <a:gd name="T24" fmla="*/ 1 w 328"/>
                            <a:gd name="T25" fmla="*/ 1 h 134"/>
                            <a:gd name="T26" fmla="*/ 1 w 328"/>
                            <a:gd name="T27" fmla="*/ 1 h 134"/>
                            <a:gd name="T28" fmla="*/ 1 w 328"/>
                            <a:gd name="T29" fmla="*/ 1 h 134"/>
                            <a:gd name="T30" fmla="*/ 1 w 328"/>
                            <a:gd name="T31" fmla="*/ 1 h 134"/>
                            <a:gd name="T32" fmla="*/ 0 w 328"/>
                            <a:gd name="T33" fmla="*/ 0 h 134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</a:gdLst>
                          <a:ahLst/>
                          <a:cxnLst>
                            <a:cxn ang="T34">
                              <a:pos x="T0" y="T1"/>
                            </a:cxn>
                            <a:cxn ang="T35">
                              <a:pos x="T2" y="T3"/>
                            </a:cxn>
                            <a:cxn ang="T36">
                              <a:pos x="T4" y="T5"/>
                            </a:cxn>
                            <a:cxn ang="T37">
                              <a:pos x="T6" y="T7"/>
                            </a:cxn>
                            <a:cxn ang="T38">
                              <a:pos x="T8" y="T9"/>
                            </a:cxn>
                            <a:cxn ang="T39">
                              <a:pos x="T10" y="T11"/>
                            </a:cxn>
                            <a:cxn ang="T40">
                              <a:pos x="T12" y="T13"/>
                            </a:cxn>
                            <a:cxn ang="T41">
                              <a:pos x="T14" y="T15"/>
                            </a:cxn>
                            <a:cxn ang="T42">
                              <a:pos x="T16" y="T17"/>
                            </a:cxn>
                            <a:cxn ang="T43">
                              <a:pos x="T18" y="T19"/>
                            </a:cxn>
                            <a:cxn ang="T44">
                              <a:pos x="T20" y="T21"/>
                            </a:cxn>
                            <a:cxn ang="T45">
                              <a:pos x="T22" y="T23"/>
                            </a:cxn>
                            <a:cxn ang="T46">
                              <a:pos x="T24" y="T25"/>
                            </a:cxn>
                            <a:cxn ang="T47">
                              <a:pos x="T26" y="T27"/>
                            </a:cxn>
                            <a:cxn ang="T48">
                              <a:pos x="T28" y="T29"/>
                            </a:cxn>
                            <a:cxn ang="T49">
                              <a:pos x="T30" y="T31"/>
                            </a:cxn>
                            <a:cxn ang="T50">
                              <a:pos x="T32" y="T33"/>
                            </a:cxn>
                          </a:cxnLst>
                          <a:rect l="0" t="0" r="r" b="b"/>
                          <a:pathLst>
                            <a:path w="328" h="134">
                              <a:moveTo>
                                <a:pt x="0" y="0"/>
                              </a:moveTo>
                              <a:lnTo>
                                <a:pt x="6" y="22"/>
                              </a:lnTo>
                              <a:lnTo>
                                <a:pt x="15" y="39"/>
                              </a:lnTo>
                              <a:lnTo>
                                <a:pt x="26" y="55"/>
                              </a:lnTo>
                              <a:lnTo>
                                <a:pt x="45" y="76"/>
                              </a:lnTo>
                              <a:lnTo>
                                <a:pt x="64" y="90"/>
                              </a:lnTo>
                              <a:lnTo>
                                <a:pt x="86" y="104"/>
                              </a:lnTo>
                              <a:lnTo>
                                <a:pt x="113" y="118"/>
                              </a:lnTo>
                              <a:lnTo>
                                <a:pt x="137" y="125"/>
                              </a:lnTo>
                              <a:lnTo>
                                <a:pt x="172" y="132"/>
                              </a:lnTo>
                              <a:lnTo>
                                <a:pt x="198" y="134"/>
                              </a:lnTo>
                              <a:lnTo>
                                <a:pt x="243" y="132"/>
                              </a:lnTo>
                              <a:lnTo>
                                <a:pt x="266" y="126"/>
                              </a:lnTo>
                              <a:lnTo>
                                <a:pt x="285" y="118"/>
                              </a:lnTo>
                              <a:lnTo>
                                <a:pt x="304" y="104"/>
                              </a:lnTo>
                              <a:lnTo>
                                <a:pt x="328" y="8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solidFill>
                            <a:srgbClr val="7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0" name="Freeform 29">
                          <a:extLst>
                            <a:ext uri="{FF2B5EF4-FFF2-40B4-BE49-F238E27FC236}">
                              <a16:creationId xmlns:a16="http://schemas.microsoft.com/office/drawing/2014/main" id="{41A33819-3A1E-4682-BB7F-57A469D796F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2244"/>
                          <a:ext cx="313" cy="413"/>
                        </a:xfrm>
                        <a:custGeom>
                          <a:avLst/>
                          <a:gdLst>
                            <a:gd name="T0" fmla="*/ 1 w 625"/>
                            <a:gd name="T1" fmla="*/ 1 h 825"/>
                            <a:gd name="T2" fmla="*/ 1 w 625"/>
                            <a:gd name="T3" fmla="*/ 1 h 825"/>
                            <a:gd name="T4" fmla="*/ 1 w 625"/>
                            <a:gd name="T5" fmla="*/ 1 h 825"/>
                            <a:gd name="T6" fmla="*/ 1 w 625"/>
                            <a:gd name="T7" fmla="*/ 1 h 825"/>
                            <a:gd name="T8" fmla="*/ 1 w 625"/>
                            <a:gd name="T9" fmla="*/ 1 h 825"/>
                            <a:gd name="T10" fmla="*/ 1 w 625"/>
                            <a:gd name="T11" fmla="*/ 1 h 825"/>
                            <a:gd name="T12" fmla="*/ 1 w 625"/>
                            <a:gd name="T13" fmla="*/ 1 h 825"/>
                            <a:gd name="T14" fmla="*/ 1 w 625"/>
                            <a:gd name="T15" fmla="*/ 1 h 825"/>
                            <a:gd name="T16" fmla="*/ 1 w 625"/>
                            <a:gd name="T17" fmla="*/ 1 h 825"/>
                            <a:gd name="T18" fmla="*/ 1 w 625"/>
                            <a:gd name="T19" fmla="*/ 1 h 825"/>
                            <a:gd name="T20" fmla="*/ 1 w 625"/>
                            <a:gd name="T21" fmla="*/ 1 h 825"/>
                            <a:gd name="T22" fmla="*/ 1 w 625"/>
                            <a:gd name="T23" fmla="*/ 1 h 825"/>
                            <a:gd name="T24" fmla="*/ 1 w 625"/>
                            <a:gd name="T25" fmla="*/ 1 h 825"/>
                            <a:gd name="T26" fmla="*/ 1 w 625"/>
                            <a:gd name="T27" fmla="*/ 0 h 825"/>
                            <a:gd name="T28" fmla="*/ 1 w 625"/>
                            <a:gd name="T29" fmla="*/ 1 h 825"/>
                            <a:gd name="T30" fmla="*/ 1 w 625"/>
                            <a:gd name="T31" fmla="*/ 1 h 825"/>
                            <a:gd name="T32" fmla="*/ 1 w 625"/>
                            <a:gd name="T33" fmla="*/ 1 h 825"/>
                            <a:gd name="T34" fmla="*/ 1 w 625"/>
                            <a:gd name="T35" fmla="*/ 1 h 825"/>
                            <a:gd name="T36" fmla="*/ 1 w 625"/>
                            <a:gd name="T37" fmla="*/ 1 h 825"/>
                            <a:gd name="T38" fmla="*/ 1 w 625"/>
                            <a:gd name="T39" fmla="*/ 1 h 825"/>
                            <a:gd name="T40" fmla="*/ 1 w 625"/>
                            <a:gd name="T41" fmla="*/ 1 h 825"/>
                            <a:gd name="T42" fmla="*/ 1 w 625"/>
                            <a:gd name="T43" fmla="*/ 1 h 825"/>
                            <a:gd name="T44" fmla="*/ 1 w 625"/>
                            <a:gd name="T45" fmla="*/ 1 h 825"/>
                            <a:gd name="T46" fmla="*/ 1 w 625"/>
                            <a:gd name="T47" fmla="*/ 1 h 825"/>
                            <a:gd name="T48" fmla="*/ 1 w 625"/>
                            <a:gd name="T49" fmla="*/ 1 h 825"/>
                            <a:gd name="T50" fmla="*/ 1 w 625"/>
                            <a:gd name="T51" fmla="*/ 1 h 825"/>
                            <a:gd name="T52" fmla="*/ 1 w 625"/>
                            <a:gd name="T53" fmla="*/ 1 h 825"/>
                            <a:gd name="T54" fmla="*/ 0 w 625"/>
                            <a:gd name="T55" fmla="*/ 1 h 825"/>
                            <a:gd name="T56" fmla="*/ 1 w 625"/>
                            <a:gd name="T57" fmla="*/ 1 h 825"/>
                            <a:gd name="T58" fmla="*/ 1 w 625"/>
                            <a:gd name="T59" fmla="*/ 1 h 825"/>
                            <a:gd name="T60" fmla="*/ 1 w 625"/>
                            <a:gd name="T61" fmla="*/ 1 h 825"/>
                            <a:gd name="T62" fmla="*/ 1 w 625"/>
                            <a:gd name="T63" fmla="*/ 1 h 825"/>
                            <a:gd name="T64" fmla="*/ 1 w 625"/>
                            <a:gd name="T65" fmla="*/ 1 h 825"/>
                            <a:gd name="T66" fmla="*/ 1 w 625"/>
                            <a:gd name="T67" fmla="*/ 1 h 825"/>
                            <a:gd name="T68" fmla="*/ 1 w 625"/>
                            <a:gd name="T69" fmla="*/ 1 h 825"/>
                            <a:gd name="T70" fmla="*/ 1 w 625"/>
                            <a:gd name="T71" fmla="*/ 1 h 825"/>
                            <a:gd name="T72" fmla="*/ 1 w 625"/>
                            <a:gd name="T73" fmla="*/ 1 h 825"/>
                            <a:gd name="T74" fmla="*/ 1 w 625"/>
                            <a:gd name="T75" fmla="*/ 1 h 825"/>
                            <a:gd name="T76" fmla="*/ 1 w 625"/>
                            <a:gd name="T77" fmla="*/ 1 h 825"/>
                            <a:gd name="T78" fmla="*/ 1 w 625"/>
                            <a:gd name="T79" fmla="*/ 1 h 825"/>
                            <a:gd name="T80" fmla="*/ 1 w 625"/>
                            <a:gd name="T81" fmla="*/ 1 h 825"/>
                            <a:gd name="T82" fmla="*/ 1 w 625"/>
                            <a:gd name="T83" fmla="*/ 1 h 825"/>
                            <a:gd name="T84" fmla="*/ 1 w 625"/>
                            <a:gd name="T85" fmla="*/ 1 h 825"/>
                            <a:gd name="T86" fmla="*/ 1 w 625"/>
                            <a:gd name="T87" fmla="*/ 1 h 825"/>
                            <a:gd name="T88" fmla="*/ 1 w 625"/>
                            <a:gd name="T89" fmla="*/ 1 h 825"/>
                            <a:gd name="T90" fmla="*/ 1 w 625"/>
                            <a:gd name="T91" fmla="*/ 1 h 825"/>
                            <a:gd name="T92" fmla="*/ 1 w 625"/>
                            <a:gd name="T93" fmla="*/ 1 h 825"/>
                            <a:gd name="T94" fmla="*/ 1 w 625"/>
                            <a:gd name="T95" fmla="*/ 1 h 825"/>
                            <a:gd name="T96" fmla="*/ 1 w 625"/>
                            <a:gd name="T97" fmla="*/ 1 h 825"/>
                            <a:gd name="T98" fmla="*/ 1 w 625"/>
                            <a:gd name="T99" fmla="*/ 1 h 825"/>
                            <a:gd name="T100" fmla="*/ 1 w 625"/>
                            <a:gd name="T101" fmla="*/ 1 h 825"/>
                            <a:gd name="T102" fmla="*/ 1 w 625"/>
                            <a:gd name="T103" fmla="*/ 1 h 825"/>
                            <a:gd name="T104" fmla="*/ 1 w 625"/>
                            <a:gd name="T105" fmla="*/ 1 h 825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</a:gdLst>
                          <a:ahLst/>
                          <a:cxnLst>
                            <a:cxn ang="T106">
                              <a:pos x="T0" y="T1"/>
                            </a:cxn>
                            <a:cxn ang="T107">
                              <a:pos x="T2" y="T3"/>
                            </a:cxn>
                            <a:cxn ang="T108">
                              <a:pos x="T4" y="T5"/>
                            </a:cxn>
                            <a:cxn ang="T109">
                              <a:pos x="T6" y="T7"/>
                            </a:cxn>
                            <a:cxn ang="T110">
                              <a:pos x="T8" y="T9"/>
                            </a:cxn>
                            <a:cxn ang="T111">
                              <a:pos x="T10" y="T11"/>
                            </a:cxn>
                            <a:cxn ang="T112">
                              <a:pos x="T12" y="T13"/>
                            </a:cxn>
                            <a:cxn ang="T113">
                              <a:pos x="T14" y="T15"/>
                            </a:cxn>
                            <a:cxn ang="T114">
                              <a:pos x="T16" y="T17"/>
                            </a:cxn>
                            <a:cxn ang="T115">
                              <a:pos x="T18" y="T19"/>
                            </a:cxn>
                            <a:cxn ang="T116">
                              <a:pos x="T20" y="T21"/>
                            </a:cxn>
                            <a:cxn ang="T117">
                              <a:pos x="T22" y="T23"/>
                            </a:cxn>
                            <a:cxn ang="T118">
                              <a:pos x="T24" y="T25"/>
                            </a:cxn>
                            <a:cxn ang="T119">
                              <a:pos x="T26" y="T27"/>
                            </a:cxn>
                            <a:cxn ang="T120">
                              <a:pos x="T28" y="T29"/>
                            </a:cxn>
                            <a:cxn ang="T121">
                              <a:pos x="T30" y="T31"/>
                            </a:cxn>
                            <a:cxn ang="T122">
                              <a:pos x="T32" y="T33"/>
                            </a:cxn>
                            <a:cxn ang="T123">
                              <a:pos x="T34" y="T35"/>
                            </a:cxn>
                            <a:cxn ang="T124">
                              <a:pos x="T36" y="T37"/>
                            </a:cxn>
                            <a:cxn ang="T125">
                              <a:pos x="T38" y="T39"/>
                            </a:cxn>
                            <a:cxn ang="T126">
                              <a:pos x="T40" y="T41"/>
                            </a:cxn>
                            <a:cxn ang="T127">
                              <a:pos x="T42" y="T43"/>
                            </a:cxn>
                            <a:cxn ang="T128">
                              <a:pos x="T44" y="T45"/>
                            </a:cxn>
                            <a:cxn ang="T129">
                              <a:pos x="T46" y="T47"/>
                            </a:cxn>
                            <a:cxn ang="T130">
                              <a:pos x="T48" y="T49"/>
                            </a:cxn>
                            <a:cxn ang="T131">
                              <a:pos x="T50" y="T51"/>
                            </a:cxn>
                            <a:cxn ang="T132">
                              <a:pos x="T52" y="T53"/>
                            </a:cxn>
                            <a:cxn ang="T133">
                              <a:pos x="T54" y="T55"/>
                            </a:cxn>
                            <a:cxn ang="T134">
                              <a:pos x="T56" y="T57"/>
                            </a:cxn>
                            <a:cxn ang="T135">
                              <a:pos x="T58" y="T59"/>
                            </a:cxn>
                            <a:cxn ang="T136">
                              <a:pos x="T60" y="T61"/>
                            </a:cxn>
                            <a:cxn ang="T137">
                              <a:pos x="T62" y="T63"/>
                            </a:cxn>
                            <a:cxn ang="T138">
                              <a:pos x="T64" y="T65"/>
                            </a:cxn>
                            <a:cxn ang="T139">
                              <a:pos x="T66" y="T67"/>
                            </a:cxn>
                            <a:cxn ang="T140">
                              <a:pos x="T68" y="T69"/>
                            </a:cxn>
                            <a:cxn ang="T141">
                              <a:pos x="T70" y="T71"/>
                            </a:cxn>
                            <a:cxn ang="T142">
                              <a:pos x="T72" y="T73"/>
                            </a:cxn>
                            <a:cxn ang="T143">
                              <a:pos x="T74" y="T75"/>
                            </a:cxn>
                            <a:cxn ang="T144">
                              <a:pos x="T76" y="T77"/>
                            </a:cxn>
                            <a:cxn ang="T145">
                              <a:pos x="T78" y="T79"/>
                            </a:cxn>
                            <a:cxn ang="T146">
                              <a:pos x="T80" y="T81"/>
                            </a:cxn>
                            <a:cxn ang="T147">
                              <a:pos x="T82" y="T83"/>
                            </a:cxn>
                            <a:cxn ang="T148">
                              <a:pos x="T84" y="T85"/>
                            </a:cxn>
                            <a:cxn ang="T149">
                              <a:pos x="T86" y="T87"/>
                            </a:cxn>
                            <a:cxn ang="T150">
                              <a:pos x="T88" y="T89"/>
                            </a:cxn>
                            <a:cxn ang="T151">
                              <a:pos x="T90" y="T91"/>
                            </a:cxn>
                            <a:cxn ang="T152">
                              <a:pos x="T92" y="T93"/>
                            </a:cxn>
                            <a:cxn ang="T153">
                              <a:pos x="T94" y="T95"/>
                            </a:cxn>
                            <a:cxn ang="T154">
                              <a:pos x="T96" y="T97"/>
                            </a:cxn>
                            <a:cxn ang="T155">
                              <a:pos x="T98" y="T99"/>
                            </a:cxn>
                            <a:cxn ang="T156">
                              <a:pos x="T100" y="T101"/>
                            </a:cxn>
                            <a:cxn ang="T157">
                              <a:pos x="T102" y="T103"/>
                            </a:cxn>
                            <a:cxn ang="T158">
                              <a:pos x="T104" y="T105"/>
                            </a:cxn>
                          </a:cxnLst>
                          <a:rect l="0" t="0" r="r" b="b"/>
                          <a:pathLst>
                            <a:path w="625" h="825">
                              <a:moveTo>
                                <a:pt x="464" y="756"/>
                              </a:moveTo>
                              <a:lnTo>
                                <a:pt x="480" y="732"/>
                              </a:lnTo>
                              <a:lnTo>
                                <a:pt x="494" y="707"/>
                              </a:lnTo>
                              <a:lnTo>
                                <a:pt x="527" y="637"/>
                              </a:lnTo>
                              <a:lnTo>
                                <a:pt x="571" y="528"/>
                              </a:lnTo>
                              <a:lnTo>
                                <a:pt x="595" y="442"/>
                              </a:lnTo>
                              <a:lnTo>
                                <a:pt x="609" y="363"/>
                              </a:lnTo>
                              <a:lnTo>
                                <a:pt x="625" y="252"/>
                              </a:lnTo>
                              <a:lnTo>
                                <a:pt x="620" y="153"/>
                              </a:lnTo>
                              <a:lnTo>
                                <a:pt x="599" y="98"/>
                              </a:lnTo>
                              <a:lnTo>
                                <a:pt x="554" y="55"/>
                              </a:lnTo>
                              <a:lnTo>
                                <a:pt x="486" y="19"/>
                              </a:lnTo>
                              <a:lnTo>
                                <a:pt x="420" y="5"/>
                              </a:lnTo>
                              <a:lnTo>
                                <a:pt x="355" y="0"/>
                              </a:lnTo>
                              <a:lnTo>
                                <a:pt x="292" y="6"/>
                              </a:lnTo>
                              <a:lnTo>
                                <a:pt x="230" y="16"/>
                              </a:lnTo>
                              <a:lnTo>
                                <a:pt x="186" y="31"/>
                              </a:lnTo>
                              <a:lnTo>
                                <a:pt x="143" y="61"/>
                              </a:lnTo>
                              <a:lnTo>
                                <a:pt x="109" y="101"/>
                              </a:lnTo>
                              <a:lnTo>
                                <a:pt x="79" y="154"/>
                              </a:lnTo>
                              <a:lnTo>
                                <a:pt x="60" y="205"/>
                              </a:lnTo>
                              <a:lnTo>
                                <a:pt x="44" y="259"/>
                              </a:lnTo>
                              <a:lnTo>
                                <a:pt x="41" y="322"/>
                              </a:lnTo>
                              <a:lnTo>
                                <a:pt x="36" y="361"/>
                              </a:lnTo>
                              <a:lnTo>
                                <a:pt x="39" y="390"/>
                              </a:lnTo>
                              <a:lnTo>
                                <a:pt x="17" y="393"/>
                              </a:lnTo>
                              <a:lnTo>
                                <a:pt x="3" y="407"/>
                              </a:lnTo>
                              <a:lnTo>
                                <a:pt x="0" y="423"/>
                              </a:lnTo>
                              <a:lnTo>
                                <a:pt x="13" y="459"/>
                              </a:lnTo>
                              <a:lnTo>
                                <a:pt x="30" y="476"/>
                              </a:lnTo>
                              <a:lnTo>
                                <a:pt x="44" y="500"/>
                              </a:lnTo>
                              <a:lnTo>
                                <a:pt x="66" y="516"/>
                              </a:lnTo>
                              <a:lnTo>
                                <a:pt x="95" y="516"/>
                              </a:lnTo>
                              <a:lnTo>
                                <a:pt x="88" y="560"/>
                              </a:lnTo>
                              <a:lnTo>
                                <a:pt x="98" y="609"/>
                              </a:lnTo>
                              <a:lnTo>
                                <a:pt x="112" y="655"/>
                              </a:lnTo>
                              <a:lnTo>
                                <a:pt x="121" y="689"/>
                              </a:lnTo>
                              <a:lnTo>
                                <a:pt x="132" y="715"/>
                              </a:lnTo>
                              <a:lnTo>
                                <a:pt x="145" y="734"/>
                              </a:lnTo>
                              <a:lnTo>
                                <a:pt x="161" y="752"/>
                              </a:lnTo>
                              <a:lnTo>
                                <a:pt x="178" y="773"/>
                              </a:lnTo>
                              <a:lnTo>
                                <a:pt x="203" y="790"/>
                              </a:lnTo>
                              <a:lnTo>
                                <a:pt x="224" y="801"/>
                              </a:lnTo>
                              <a:lnTo>
                                <a:pt x="246" y="811"/>
                              </a:lnTo>
                              <a:lnTo>
                                <a:pt x="268" y="816"/>
                              </a:lnTo>
                              <a:lnTo>
                                <a:pt x="290" y="820"/>
                              </a:lnTo>
                              <a:lnTo>
                                <a:pt x="315" y="823"/>
                              </a:lnTo>
                              <a:lnTo>
                                <a:pt x="342" y="825"/>
                              </a:lnTo>
                              <a:lnTo>
                                <a:pt x="372" y="822"/>
                              </a:lnTo>
                              <a:lnTo>
                                <a:pt x="399" y="814"/>
                              </a:lnTo>
                              <a:lnTo>
                                <a:pt x="420" y="803"/>
                              </a:lnTo>
                              <a:lnTo>
                                <a:pt x="443" y="781"/>
                              </a:lnTo>
                              <a:lnTo>
                                <a:pt x="464" y="75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1" name="Freeform 30">
                          <a:extLst>
                            <a:ext uri="{FF2B5EF4-FFF2-40B4-BE49-F238E27FC236}">
                              <a16:creationId xmlns:a16="http://schemas.microsoft.com/office/drawing/2014/main" id="{BBCAEF59-772D-4E13-87FC-38D2F2FAC4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8" y="2509"/>
                          <a:ext cx="151" cy="149"/>
                        </a:xfrm>
                        <a:custGeom>
                          <a:avLst/>
                          <a:gdLst>
                            <a:gd name="T0" fmla="*/ 0 w 303"/>
                            <a:gd name="T1" fmla="*/ 1 h 297"/>
                            <a:gd name="T2" fmla="*/ 0 w 303"/>
                            <a:gd name="T3" fmla="*/ 1 h 297"/>
                            <a:gd name="T4" fmla="*/ 0 w 303"/>
                            <a:gd name="T5" fmla="*/ 1 h 297"/>
                            <a:gd name="T6" fmla="*/ 0 w 303"/>
                            <a:gd name="T7" fmla="*/ 1 h 297"/>
                            <a:gd name="T8" fmla="*/ 0 w 303"/>
                            <a:gd name="T9" fmla="*/ 0 h 297"/>
                            <a:gd name="T10" fmla="*/ 0 w 303"/>
                            <a:gd name="T11" fmla="*/ 1 h 297"/>
                            <a:gd name="T12" fmla="*/ 0 w 303"/>
                            <a:gd name="T13" fmla="*/ 1 h 297"/>
                            <a:gd name="T14" fmla="*/ 0 w 303"/>
                            <a:gd name="T15" fmla="*/ 1 h 297"/>
                            <a:gd name="T16" fmla="*/ 0 w 303"/>
                            <a:gd name="T17" fmla="*/ 1 h 297"/>
                            <a:gd name="T18" fmla="*/ 0 w 303"/>
                            <a:gd name="T19" fmla="*/ 1 h 297"/>
                            <a:gd name="T20" fmla="*/ 0 w 303"/>
                            <a:gd name="T21" fmla="*/ 1 h 297"/>
                            <a:gd name="T22" fmla="*/ 0 w 303"/>
                            <a:gd name="T23" fmla="*/ 1 h 297"/>
                            <a:gd name="T24" fmla="*/ 0 w 303"/>
                            <a:gd name="T25" fmla="*/ 1 h 297"/>
                            <a:gd name="T26" fmla="*/ 0 w 303"/>
                            <a:gd name="T27" fmla="*/ 1 h 297"/>
                            <a:gd name="T28" fmla="*/ 0 w 303"/>
                            <a:gd name="T29" fmla="*/ 1 h 297"/>
                            <a:gd name="T30" fmla="*/ 0 w 303"/>
                            <a:gd name="T31" fmla="*/ 1 h 297"/>
                            <a:gd name="T32" fmla="*/ 0 w 303"/>
                            <a:gd name="T33" fmla="*/ 1 h 297"/>
                            <a:gd name="T34" fmla="*/ 0 w 303"/>
                            <a:gd name="T35" fmla="*/ 1 h 297"/>
                            <a:gd name="T36" fmla="*/ 0 w 303"/>
                            <a:gd name="T37" fmla="*/ 1 h 297"/>
                            <a:gd name="T38" fmla="*/ 0 w 303"/>
                            <a:gd name="T39" fmla="*/ 1 h 297"/>
                            <a:gd name="T40" fmla="*/ 0 w 303"/>
                            <a:gd name="T41" fmla="*/ 1 h 297"/>
                            <a:gd name="T42" fmla="*/ 0 w 303"/>
                            <a:gd name="T43" fmla="*/ 1 h 297"/>
                            <a:gd name="T44" fmla="*/ 0 w 303"/>
                            <a:gd name="T45" fmla="*/ 1 h 297"/>
                            <a:gd name="T46" fmla="*/ 0 w 303"/>
                            <a:gd name="T47" fmla="*/ 1 h 297"/>
                            <a:gd name="T48" fmla="*/ 0 w 303"/>
                            <a:gd name="T49" fmla="*/ 1 h 297"/>
                            <a:gd name="T50" fmla="*/ 0 w 303"/>
                            <a:gd name="T51" fmla="*/ 1 h 297"/>
                            <a:gd name="T52" fmla="*/ 0 w 303"/>
                            <a:gd name="T53" fmla="*/ 1 h 297"/>
                            <a:gd name="T54" fmla="*/ 0 w 303"/>
                            <a:gd name="T55" fmla="*/ 1 h 297"/>
                            <a:gd name="T56" fmla="*/ 0 w 303"/>
                            <a:gd name="T57" fmla="*/ 1 h 297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303" h="297">
                              <a:moveTo>
                                <a:pt x="196" y="227"/>
                              </a:moveTo>
                              <a:lnTo>
                                <a:pt x="212" y="204"/>
                              </a:lnTo>
                              <a:lnTo>
                                <a:pt x="226" y="178"/>
                              </a:lnTo>
                              <a:lnTo>
                                <a:pt x="259" y="109"/>
                              </a:lnTo>
                              <a:lnTo>
                                <a:pt x="303" y="0"/>
                              </a:lnTo>
                              <a:lnTo>
                                <a:pt x="271" y="46"/>
                              </a:lnTo>
                              <a:lnTo>
                                <a:pt x="241" y="90"/>
                              </a:lnTo>
                              <a:lnTo>
                                <a:pt x="226" y="121"/>
                              </a:lnTo>
                              <a:lnTo>
                                <a:pt x="219" y="148"/>
                              </a:lnTo>
                              <a:lnTo>
                                <a:pt x="204" y="183"/>
                              </a:lnTo>
                              <a:lnTo>
                                <a:pt x="188" y="213"/>
                              </a:lnTo>
                              <a:lnTo>
                                <a:pt x="169" y="230"/>
                              </a:lnTo>
                              <a:lnTo>
                                <a:pt x="153" y="246"/>
                              </a:lnTo>
                              <a:lnTo>
                                <a:pt x="134" y="257"/>
                              </a:lnTo>
                              <a:lnTo>
                                <a:pt x="106" y="248"/>
                              </a:lnTo>
                              <a:lnTo>
                                <a:pt x="100" y="230"/>
                              </a:lnTo>
                              <a:lnTo>
                                <a:pt x="77" y="210"/>
                              </a:lnTo>
                              <a:lnTo>
                                <a:pt x="84" y="246"/>
                              </a:lnTo>
                              <a:lnTo>
                                <a:pt x="68" y="270"/>
                              </a:lnTo>
                              <a:lnTo>
                                <a:pt x="51" y="281"/>
                              </a:lnTo>
                              <a:lnTo>
                                <a:pt x="0" y="287"/>
                              </a:lnTo>
                              <a:lnTo>
                                <a:pt x="22" y="292"/>
                              </a:lnTo>
                              <a:lnTo>
                                <a:pt x="47" y="295"/>
                              </a:lnTo>
                              <a:lnTo>
                                <a:pt x="74" y="297"/>
                              </a:lnTo>
                              <a:lnTo>
                                <a:pt x="104" y="293"/>
                              </a:lnTo>
                              <a:lnTo>
                                <a:pt x="131" y="286"/>
                              </a:lnTo>
                              <a:lnTo>
                                <a:pt x="152" y="275"/>
                              </a:lnTo>
                              <a:lnTo>
                                <a:pt x="175" y="252"/>
                              </a:lnTo>
                              <a:lnTo>
                                <a:pt x="196" y="2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7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68" name="Freeform 32">
                        <a:extLst>
                          <a:ext uri="{FF2B5EF4-FFF2-40B4-BE49-F238E27FC236}">
                            <a16:creationId xmlns:a16="http://schemas.microsoft.com/office/drawing/2014/main" id="{DE440967-DE0F-4EA1-A403-1C9E33B69B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4" y="2450"/>
                        <a:ext cx="66" cy="141"/>
                      </a:xfrm>
                      <a:custGeom>
                        <a:avLst/>
                        <a:gdLst>
                          <a:gd name="T0" fmla="*/ 1 w 131"/>
                          <a:gd name="T1" fmla="*/ 0 h 283"/>
                          <a:gd name="T2" fmla="*/ 1 w 131"/>
                          <a:gd name="T3" fmla="*/ 0 h 283"/>
                          <a:gd name="T4" fmla="*/ 1 w 131"/>
                          <a:gd name="T5" fmla="*/ 0 h 283"/>
                          <a:gd name="T6" fmla="*/ 1 w 131"/>
                          <a:gd name="T7" fmla="*/ 0 h 283"/>
                          <a:gd name="T8" fmla="*/ 1 w 131"/>
                          <a:gd name="T9" fmla="*/ 0 h 283"/>
                          <a:gd name="T10" fmla="*/ 1 w 131"/>
                          <a:gd name="T11" fmla="*/ 0 h 283"/>
                          <a:gd name="T12" fmla="*/ 1 w 131"/>
                          <a:gd name="T13" fmla="*/ 0 h 283"/>
                          <a:gd name="T14" fmla="*/ 1 w 131"/>
                          <a:gd name="T15" fmla="*/ 0 h 283"/>
                          <a:gd name="T16" fmla="*/ 1 w 131"/>
                          <a:gd name="T17" fmla="*/ 0 h 283"/>
                          <a:gd name="T18" fmla="*/ 1 w 131"/>
                          <a:gd name="T19" fmla="*/ 0 h 283"/>
                          <a:gd name="T20" fmla="*/ 1 w 131"/>
                          <a:gd name="T21" fmla="*/ 0 h 283"/>
                          <a:gd name="T22" fmla="*/ 1 w 131"/>
                          <a:gd name="T23" fmla="*/ 0 h 283"/>
                          <a:gd name="T24" fmla="*/ 1 w 131"/>
                          <a:gd name="T25" fmla="*/ 0 h 283"/>
                          <a:gd name="T26" fmla="*/ 1 w 131"/>
                          <a:gd name="T27" fmla="*/ 0 h 283"/>
                          <a:gd name="T28" fmla="*/ 1 w 131"/>
                          <a:gd name="T29" fmla="*/ 0 h 283"/>
                          <a:gd name="T30" fmla="*/ 1 w 131"/>
                          <a:gd name="T31" fmla="*/ 0 h 283"/>
                          <a:gd name="T32" fmla="*/ 1 w 131"/>
                          <a:gd name="T33" fmla="*/ 0 h 283"/>
                          <a:gd name="T34" fmla="*/ 0 w 131"/>
                          <a:gd name="T35" fmla="*/ 0 h 283"/>
                          <a:gd name="T36" fmla="*/ 1 w 131"/>
                          <a:gd name="T37" fmla="*/ 0 h 283"/>
                          <a:gd name="T38" fmla="*/ 1 w 131"/>
                          <a:gd name="T39" fmla="*/ 0 h 283"/>
                          <a:gd name="T40" fmla="*/ 1 w 131"/>
                          <a:gd name="T41" fmla="*/ 0 h 283"/>
                          <a:gd name="T42" fmla="*/ 1 w 131"/>
                          <a:gd name="T43" fmla="*/ 0 h 283"/>
                          <a:gd name="T44" fmla="*/ 1 w 131"/>
                          <a:gd name="T45" fmla="*/ 0 h 283"/>
                          <a:gd name="T46" fmla="*/ 1 w 131"/>
                          <a:gd name="T47" fmla="*/ 0 h 283"/>
                          <a:gd name="T48" fmla="*/ 1 w 131"/>
                          <a:gd name="T49" fmla="*/ 0 h 283"/>
                          <a:gd name="T50" fmla="*/ 1 w 131"/>
                          <a:gd name="T51" fmla="*/ 0 h 283"/>
                          <a:gd name="T52" fmla="*/ 1 w 131"/>
                          <a:gd name="T53" fmla="*/ 0 h 283"/>
                          <a:gd name="T54" fmla="*/ 1 w 131"/>
                          <a:gd name="T55" fmla="*/ 0 h 28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131" h="283">
                            <a:moveTo>
                              <a:pt x="122" y="230"/>
                            </a:moveTo>
                            <a:lnTo>
                              <a:pt x="114" y="212"/>
                            </a:lnTo>
                            <a:lnTo>
                              <a:pt x="114" y="189"/>
                            </a:lnTo>
                            <a:lnTo>
                              <a:pt x="117" y="172"/>
                            </a:lnTo>
                            <a:lnTo>
                              <a:pt x="122" y="152"/>
                            </a:lnTo>
                            <a:lnTo>
                              <a:pt x="127" y="129"/>
                            </a:lnTo>
                            <a:lnTo>
                              <a:pt x="127" y="112"/>
                            </a:lnTo>
                            <a:lnTo>
                              <a:pt x="127" y="95"/>
                            </a:lnTo>
                            <a:lnTo>
                              <a:pt x="131" y="73"/>
                            </a:lnTo>
                            <a:lnTo>
                              <a:pt x="124" y="66"/>
                            </a:lnTo>
                            <a:lnTo>
                              <a:pt x="113" y="54"/>
                            </a:lnTo>
                            <a:lnTo>
                              <a:pt x="105" y="38"/>
                            </a:lnTo>
                            <a:lnTo>
                              <a:pt x="100" y="30"/>
                            </a:lnTo>
                            <a:lnTo>
                              <a:pt x="97" y="17"/>
                            </a:lnTo>
                            <a:lnTo>
                              <a:pt x="86" y="6"/>
                            </a:lnTo>
                            <a:lnTo>
                              <a:pt x="75" y="11"/>
                            </a:lnTo>
                            <a:lnTo>
                              <a:pt x="4" y="0"/>
                            </a:lnTo>
                            <a:lnTo>
                              <a:pt x="0" y="16"/>
                            </a:lnTo>
                            <a:lnTo>
                              <a:pt x="13" y="52"/>
                            </a:lnTo>
                            <a:lnTo>
                              <a:pt x="30" y="69"/>
                            </a:lnTo>
                            <a:lnTo>
                              <a:pt x="45" y="93"/>
                            </a:lnTo>
                            <a:lnTo>
                              <a:pt x="67" y="109"/>
                            </a:lnTo>
                            <a:lnTo>
                              <a:pt x="95" y="109"/>
                            </a:lnTo>
                            <a:lnTo>
                              <a:pt x="89" y="153"/>
                            </a:lnTo>
                            <a:lnTo>
                              <a:pt x="98" y="202"/>
                            </a:lnTo>
                            <a:lnTo>
                              <a:pt x="113" y="248"/>
                            </a:lnTo>
                            <a:lnTo>
                              <a:pt x="122" y="283"/>
                            </a:lnTo>
                            <a:lnTo>
                              <a:pt x="122" y="230"/>
                            </a:lnTo>
                            <a:close/>
                          </a:path>
                        </a:pathLst>
                      </a:custGeom>
                      <a:solidFill>
                        <a:srgbClr val="FF7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4" name="Group 48">
                      <a:extLst>
                        <a:ext uri="{FF2B5EF4-FFF2-40B4-BE49-F238E27FC236}">
                          <a16:creationId xmlns:a16="http://schemas.microsoft.com/office/drawing/2014/main" id="{A8F33417-EFF7-458C-A489-09CB10BF2E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89" y="2381"/>
                      <a:ext cx="193" cy="217"/>
                      <a:chOff x="4889" y="2381"/>
                      <a:chExt cx="193" cy="217"/>
                    </a:xfrm>
                  </p:grpSpPr>
                  <p:grpSp>
                    <p:nvGrpSpPr>
                      <p:cNvPr id="63553" name="Group 37">
                        <a:extLst>
                          <a:ext uri="{FF2B5EF4-FFF2-40B4-BE49-F238E27FC236}">
                            <a16:creationId xmlns:a16="http://schemas.microsoft.com/office/drawing/2014/main" id="{75865317-A860-49F4-A979-D0656105210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33" y="2554"/>
                        <a:ext cx="78" cy="44"/>
                        <a:chOff x="4933" y="2554"/>
                        <a:chExt cx="78" cy="44"/>
                      </a:xfrm>
                    </p:grpSpPr>
                    <p:sp>
                      <p:nvSpPr>
                        <p:cNvPr id="63564" name="Oval 34">
                          <a:extLst>
                            <a:ext uri="{FF2B5EF4-FFF2-40B4-BE49-F238E27FC236}">
                              <a16:creationId xmlns:a16="http://schemas.microsoft.com/office/drawing/2014/main" id="{D1EFD602-990F-421F-93F4-51054B2A06D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1" y="2568"/>
                          <a:ext cx="55" cy="1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Þ"/>
                            <a:defRPr sz="2800">
                              <a:solidFill>
                                <a:srgbClr val="333399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"/>
                            <a:defRPr sz="2400">
                              <a:solidFill>
                                <a:srgbClr val="33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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>
                            <a:lnSpc>
                              <a:spcPct val="90000"/>
                            </a:lnSpc>
                            <a:spcBef>
                              <a:spcPct val="50000"/>
                            </a:spcBef>
                            <a:spcAft>
                              <a:spcPts val="588"/>
                            </a:spcAft>
                            <a:buSzPct val="80000"/>
                            <a:buNone/>
                          </a:pPr>
                          <a:endParaRPr lang="zh-CN" altLang="en-US" sz="20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565" name="Freeform 35">
                          <a:extLst>
                            <a:ext uri="{FF2B5EF4-FFF2-40B4-BE49-F238E27FC236}">
                              <a16:creationId xmlns:a16="http://schemas.microsoft.com/office/drawing/2014/main" id="{78482196-1487-4B24-8CC4-6B595FFEFC8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54"/>
                          <a:ext cx="78" cy="27"/>
                        </a:xfrm>
                        <a:custGeom>
                          <a:avLst/>
                          <a:gdLst>
                            <a:gd name="T0" fmla="*/ 0 w 156"/>
                            <a:gd name="T1" fmla="*/ 0 h 56"/>
                            <a:gd name="T2" fmla="*/ 1 w 156"/>
                            <a:gd name="T3" fmla="*/ 0 h 56"/>
                            <a:gd name="T4" fmla="*/ 1 w 156"/>
                            <a:gd name="T5" fmla="*/ 0 h 56"/>
                            <a:gd name="T6" fmla="*/ 1 w 156"/>
                            <a:gd name="T7" fmla="*/ 0 h 56"/>
                            <a:gd name="T8" fmla="*/ 1 w 156"/>
                            <a:gd name="T9" fmla="*/ 0 h 56"/>
                            <a:gd name="T10" fmla="*/ 1 w 156"/>
                            <a:gd name="T11" fmla="*/ 0 h 56"/>
                            <a:gd name="T12" fmla="*/ 1 w 156"/>
                            <a:gd name="T13" fmla="*/ 0 h 56"/>
                            <a:gd name="T14" fmla="*/ 1 w 156"/>
                            <a:gd name="T15" fmla="*/ 0 h 56"/>
                            <a:gd name="T16" fmla="*/ 1 w 156"/>
                            <a:gd name="T17" fmla="*/ 0 h 56"/>
                            <a:gd name="T18" fmla="*/ 1 w 156"/>
                            <a:gd name="T19" fmla="*/ 0 h 56"/>
                            <a:gd name="T20" fmla="*/ 1 w 156"/>
                            <a:gd name="T21" fmla="*/ 0 h 56"/>
                            <a:gd name="T22" fmla="*/ 1 w 156"/>
                            <a:gd name="T23" fmla="*/ 0 h 56"/>
                            <a:gd name="T24" fmla="*/ 1 w 156"/>
                            <a:gd name="T25" fmla="*/ 0 h 56"/>
                            <a:gd name="T26" fmla="*/ 1 w 156"/>
                            <a:gd name="T27" fmla="*/ 0 h 56"/>
                            <a:gd name="T28" fmla="*/ 1 w 156"/>
                            <a:gd name="T29" fmla="*/ 0 h 56"/>
                            <a:gd name="T30" fmla="*/ 1 w 156"/>
                            <a:gd name="T31" fmla="*/ 0 h 56"/>
                            <a:gd name="T32" fmla="*/ 1 w 156"/>
                            <a:gd name="T33" fmla="*/ 0 h 56"/>
                            <a:gd name="T34" fmla="*/ 1 w 156"/>
                            <a:gd name="T35" fmla="*/ 0 h 56"/>
                            <a:gd name="T36" fmla="*/ 1 w 156"/>
                            <a:gd name="T37" fmla="*/ 0 h 56"/>
                            <a:gd name="T38" fmla="*/ 1 w 156"/>
                            <a:gd name="T39" fmla="*/ 0 h 56"/>
                            <a:gd name="T40" fmla="*/ 1 w 156"/>
                            <a:gd name="T41" fmla="*/ 0 h 56"/>
                            <a:gd name="T42" fmla="*/ 1 w 156"/>
                            <a:gd name="T43" fmla="*/ 0 h 56"/>
                            <a:gd name="T44" fmla="*/ 1 w 156"/>
                            <a:gd name="T45" fmla="*/ 0 h 56"/>
                            <a:gd name="T46" fmla="*/ 1 w 156"/>
                            <a:gd name="T47" fmla="*/ 0 h 56"/>
                            <a:gd name="T48" fmla="*/ 0 w 156"/>
                            <a:gd name="T49" fmla="*/ 0 h 5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6" h="56">
                              <a:moveTo>
                                <a:pt x="0" y="32"/>
                              </a:moveTo>
                              <a:lnTo>
                                <a:pt x="13" y="21"/>
                              </a:lnTo>
                              <a:lnTo>
                                <a:pt x="24" y="15"/>
                              </a:lnTo>
                              <a:lnTo>
                                <a:pt x="33" y="8"/>
                              </a:lnTo>
                              <a:lnTo>
                                <a:pt x="44" y="2"/>
                              </a:lnTo>
                              <a:lnTo>
                                <a:pt x="59" y="0"/>
                              </a:lnTo>
                              <a:lnTo>
                                <a:pt x="73" y="4"/>
                              </a:lnTo>
                              <a:lnTo>
                                <a:pt x="82" y="11"/>
                              </a:lnTo>
                              <a:lnTo>
                                <a:pt x="92" y="11"/>
                              </a:lnTo>
                              <a:lnTo>
                                <a:pt x="101" y="10"/>
                              </a:lnTo>
                              <a:lnTo>
                                <a:pt x="115" y="11"/>
                              </a:lnTo>
                              <a:lnTo>
                                <a:pt x="128" y="18"/>
                              </a:lnTo>
                              <a:lnTo>
                                <a:pt x="136" y="29"/>
                              </a:lnTo>
                              <a:lnTo>
                                <a:pt x="141" y="38"/>
                              </a:lnTo>
                              <a:lnTo>
                                <a:pt x="148" y="48"/>
                              </a:lnTo>
                              <a:lnTo>
                                <a:pt x="156" y="56"/>
                              </a:lnTo>
                              <a:lnTo>
                                <a:pt x="114" y="49"/>
                              </a:lnTo>
                              <a:lnTo>
                                <a:pt x="98" y="46"/>
                              </a:lnTo>
                              <a:lnTo>
                                <a:pt x="85" y="41"/>
                              </a:lnTo>
                              <a:lnTo>
                                <a:pt x="74" y="37"/>
                              </a:lnTo>
                              <a:lnTo>
                                <a:pt x="65" y="38"/>
                              </a:lnTo>
                              <a:lnTo>
                                <a:pt x="54" y="37"/>
                              </a:lnTo>
                              <a:lnTo>
                                <a:pt x="35" y="38"/>
                              </a:lnTo>
                              <a:lnTo>
                                <a:pt x="21" y="37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66" name="Freeform 36">
                          <a:extLst>
                            <a:ext uri="{FF2B5EF4-FFF2-40B4-BE49-F238E27FC236}">
                              <a16:creationId xmlns:a16="http://schemas.microsoft.com/office/drawing/2014/main" id="{8956E1C0-92EF-46BB-9677-C5A43AAAE91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69"/>
                          <a:ext cx="77" cy="29"/>
                        </a:xfrm>
                        <a:custGeom>
                          <a:avLst/>
                          <a:gdLst>
                            <a:gd name="T0" fmla="*/ 0 w 155"/>
                            <a:gd name="T1" fmla="*/ 0 h 57"/>
                            <a:gd name="T2" fmla="*/ 0 w 155"/>
                            <a:gd name="T3" fmla="*/ 1 h 57"/>
                            <a:gd name="T4" fmla="*/ 0 w 155"/>
                            <a:gd name="T5" fmla="*/ 1 h 57"/>
                            <a:gd name="T6" fmla="*/ 0 w 155"/>
                            <a:gd name="T7" fmla="*/ 1 h 57"/>
                            <a:gd name="T8" fmla="*/ 0 w 155"/>
                            <a:gd name="T9" fmla="*/ 1 h 57"/>
                            <a:gd name="T10" fmla="*/ 0 w 155"/>
                            <a:gd name="T11" fmla="*/ 1 h 57"/>
                            <a:gd name="T12" fmla="*/ 0 w 155"/>
                            <a:gd name="T13" fmla="*/ 1 h 57"/>
                            <a:gd name="T14" fmla="*/ 0 w 155"/>
                            <a:gd name="T15" fmla="*/ 1 h 57"/>
                            <a:gd name="T16" fmla="*/ 0 w 155"/>
                            <a:gd name="T17" fmla="*/ 1 h 57"/>
                            <a:gd name="T18" fmla="*/ 0 w 155"/>
                            <a:gd name="T19" fmla="*/ 1 h 57"/>
                            <a:gd name="T20" fmla="*/ 0 w 155"/>
                            <a:gd name="T21" fmla="*/ 1 h 57"/>
                            <a:gd name="T22" fmla="*/ 0 w 155"/>
                            <a:gd name="T23" fmla="*/ 1 h 57"/>
                            <a:gd name="T24" fmla="*/ 0 w 155"/>
                            <a:gd name="T25" fmla="*/ 1 h 57"/>
                            <a:gd name="T26" fmla="*/ 0 w 155"/>
                            <a:gd name="T27" fmla="*/ 1 h 57"/>
                            <a:gd name="T28" fmla="*/ 0 w 155"/>
                            <a:gd name="T29" fmla="*/ 1 h 57"/>
                            <a:gd name="T30" fmla="*/ 0 w 155"/>
                            <a:gd name="T31" fmla="*/ 1 h 57"/>
                            <a:gd name="T32" fmla="*/ 0 w 155"/>
                            <a:gd name="T33" fmla="*/ 1 h 57"/>
                            <a:gd name="T34" fmla="*/ 0 w 155"/>
                            <a:gd name="T35" fmla="*/ 1 h 57"/>
                            <a:gd name="T36" fmla="*/ 0 w 155"/>
                            <a:gd name="T37" fmla="*/ 1 h 57"/>
                            <a:gd name="T38" fmla="*/ 0 w 155"/>
                            <a:gd name="T39" fmla="*/ 1 h 57"/>
                            <a:gd name="T40" fmla="*/ 0 w 155"/>
                            <a:gd name="T41" fmla="*/ 1 h 57"/>
                            <a:gd name="T42" fmla="*/ 0 w 155"/>
                            <a:gd name="T43" fmla="*/ 1 h 57"/>
                            <a:gd name="T44" fmla="*/ 0 w 155"/>
                            <a:gd name="T45" fmla="*/ 1 h 57"/>
                            <a:gd name="T46" fmla="*/ 0 w 155"/>
                            <a:gd name="T47" fmla="*/ 1 h 57"/>
                            <a:gd name="T48" fmla="*/ 0 w 155"/>
                            <a:gd name="T49" fmla="*/ 0 h 57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5" h="57">
                              <a:moveTo>
                                <a:pt x="0" y="0"/>
                              </a:moveTo>
                              <a:lnTo>
                                <a:pt x="16" y="3"/>
                              </a:lnTo>
                              <a:lnTo>
                                <a:pt x="30" y="8"/>
                              </a:lnTo>
                              <a:lnTo>
                                <a:pt x="41" y="8"/>
                              </a:lnTo>
                              <a:lnTo>
                                <a:pt x="51" y="9"/>
                              </a:lnTo>
                              <a:lnTo>
                                <a:pt x="62" y="11"/>
                              </a:lnTo>
                              <a:lnTo>
                                <a:pt x="71" y="16"/>
                              </a:lnTo>
                              <a:lnTo>
                                <a:pt x="82" y="16"/>
                              </a:lnTo>
                              <a:lnTo>
                                <a:pt x="93" y="16"/>
                              </a:lnTo>
                              <a:lnTo>
                                <a:pt x="109" y="17"/>
                              </a:lnTo>
                              <a:lnTo>
                                <a:pt x="123" y="19"/>
                              </a:lnTo>
                              <a:lnTo>
                                <a:pt x="139" y="20"/>
                              </a:lnTo>
                              <a:lnTo>
                                <a:pt x="155" y="24"/>
                              </a:lnTo>
                              <a:lnTo>
                                <a:pt x="144" y="35"/>
                              </a:lnTo>
                              <a:lnTo>
                                <a:pt x="125" y="47"/>
                              </a:lnTo>
                              <a:lnTo>
                                <a:pt x="109" y="55"/>
                              </a:lnTo>
                              <a:lnTo>
                                <a:pt x="96" y="57"/>
                              </a:lnTo>
                              <a:lnTo>
                                <a:pt x="82" y="57"/>
                              </a:lnTo>
                              <a:lnTo>
                                <a:pt x="68" y="57"/>
                              </a:lnTo>
                              <a:lnTo>
                                <a:pt x="54" y="52"/>
                              </a:lnTo>
                              <a:lnTo>
                                <a:pt x="40" y="44"/>
                              </a:lnTo>
                              <a:lnTo>
                                <a:pt x="29" y="35"/>
                              </a:lnTo>
                              <a:lnTo>
                                <a:pt x="19" y="22"/>
                              </a:lnTo>
                              <a:lnTo>
                                <a:pt x="11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3554" name="Group 46">
                        <a:extLst>
                          <a:ext uri="{FF2B5EF4-FFF2-40B4-BE49-F238E27FC236}">
                            <a16:creationId xmlns:a16="http://schemas.microsoft.com/office/drawing/2014/main" id="{9A8839E8-518B-4AC3-8473-16DE4F2CA17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89" y="2381"/>
                        <a:ext cx="193" cy="84"/>
                        <a:chOff x="4889" y="2381"/>
                        <a:chExt cx="193" cy="84"/>
                      </a:xfrm>
                    </p:grpSpPr>
                    <p:grpSp>
                      <p:nvGrpSpPr>
                        <p:cNvPr id="63556" name="Group 41">
                          <a:extLst>
                            <a:ext uri="{FF2B5EF4-FFF2-40B4-BE49-F238E27FC236}">
                              <a16:creationId xmlns:a16="http://schemas.microsoft.com/office/drawing/2014/main" id="{328C1B76-20D9-4EB8-B767-115ACB13F6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89" y="2381"/>
                          <a:ext cx="80" cy="55"/>
                          <a:chOff x="4889" y="2381"/>
                          <a:chExt cx="80" cy="55"/>
                        </a:xfrm>
                      </p:grpSpPr>
                      <p:sp>
                        <p:nvSpPr>
                          <p:cNvPr id="63561" name="Freeform 38">
                            <a:extLst>
                              <a:ext uri="{FF2B5EF4-FFF2-40B4-BE49-F238E27FC236}">
                                <a16:creationId xmlns:a16="http://schemas.microsoft.com/office/drawing/2014/main" id="{305AC4D1-9ECA-4F4C-8B0C-6BA2AB18060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95" y="2381"/>
                            <a:ext cx="74" cy="39"/>
                          </a:xfrm>
                          <a:custGeom>
                            <a:avLst/>
                            <a:gdLst>
                              <a:gd name="T0" fmla="*/ 1 w 147"/>
                              <a:gd name="T1" fmla="*/ 0 h 79"/>
                              <a:gd name="T2" fmla="*/ 1 w 147"/>
                              <a:gd name="T3" fmla="*/ 0 h 79"/>
                              <a:gd name="T4" fmla="*/ 1 w 147"/>
                              <a:gd name="T5" fmla="*/ 0 h 79"/>
                              <a:gd name="T6" fmla="*/ 1 w 147"/>
                              <a:gd name="T7" fmla="*/ 0 h 79"/>
                              <a:gd name="T8" fmla="*/ 1 w 147"/>
                              <a:gd name="T9" fmla="*/ 0 h 79"/>
                              <a:gd name="T10" fmla="*/ 1 w 147"/>
                              <a:gd name="T11" fmla="*/ 0 h 79"/>
                              <a:gd name="T12" fmla="*/ 1 w 147"/>
                              <a:gd name="T13" fmla="*/ 0 h 79"/>
                              <a:gd name="T14" fmla="*/ 1 w 147"/>
                              <a:gd name="T15" fmla="*/ 0 h 79"/>
                              <a:gd name="T16" fmla="*/ 1 w 147"/>
                              <a:gd name="T17" fmla="*/ 0 h 79"/>
                              <a:gd name="T18" fmla="*/ 1 w 147"/>
                              <a:gd name="T19" fmla="*/ 0 h 79"/>
                              <a:gd name="T20" fmla="*/ 1 w 147"/>
                              <a:gd name="T21" fmla="*/ 0 h 79"/>
                              <a:gd name="T22" fmla="*/ 1 w 147"/>
                              <a:gd name="T23" fmla="*/ 0 h 79"/>
                              <a:gd name="T24" fmla="*/ 1 w 147"/>
                              <a:gd name="T25" fmla="*/ 0 h 79"/>
                              <a:gd name="T26" fmla="*/ 1 w 147"/>
                              <a:gd name="T27" fmla="*/ 0 h 79"/>
                              <a:gd name="T28" fmla="*/ 1 w 147"/>
                              <a:gd name="T29" fmla="*/ 0 h 79"/>
                              <a:gd name="T30" fmla="*/ 1 w 147"/>
                              <a:gd name="T31" fmla="*/ 0 h 79"/>
                              <a:gd name="T32" fmla="*/ 0 w 147"/>
                              <a:gd name="T33" fmla="*/ 0 h 79"/>
                              <a:gd name="T34" fmla="*/ 1 w 147"/>
                              <a:gd name="T35" fmla="*/ 0 h 79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</a:gdLst>
                            <a:ahLst/>
                            <a:cxnLst>
                              <a:cxn ang="T36">
                                <a:pos x="T0" y="T1"/>
                              </a:cxn>
                              <a:cxn ang="T37">
                                <a:pos x="T2" y="T3"/>
                              </a:cxn>
                              <a:cxn ang="T38">
                                <a:pos x="T4" y="T5"/>
                              </a:cxn>
                              <a:cxn ang="T39">
                                <a:pos x="T6" y="T7"/>
                              </a:cxn>
                              <a:cxn ang="T40">
                                <a:pos x="T8" y="T9"/>
                              </a:cxn>
                              <a:cxn ang="T41">
                                <a:pos x="T10" y="T11"/>
                              </a:cxn>
                              <a:cxn ang="T42">
                                <a:pos x="T12" y="T13"/>
                              </a:cxn>
                              <a:cxn ang="T43">
                                <a:pos x="T14" y="T15"/>
                              </a:cxn>
                              <a:cxn ang="T44">
                                <a:pos x="T16" y="T17"/>
                              </a:cxn>
                              <a:cxn ang="T45">
                                <a:pos x="T18" y="T19"/>
                              </a:cxn>
                              <a:cxn ang="T46">
                                <a:pos x="T20" y="T21"/>
                              </a:cxn>
                              <a:cxn ang="T47">
                                <a:pos x="T22" y="T23"/>
                              </a:cxn>
                              <a:cxn ang="T48">
                                <a:pos x="T24" y="T25"/>
                              </a:cxn>
                              <a:cxn ang="T49">
                                <a:pos x="T26" y="T27"/>
                              </a:cxn>
                              <a:cxn ang="T50">
                                <a:pos x="T28" y="T29"/>
                              </a:cxn>
                              <a:cxn ang="T51">
                                <a:pos x="T30" y="T31"/>
                              </a:cxn>
                              <a:cxn ang="T52">
                                <a:pos x="T32" y="T33"/>
                              </a:cxn>
                              <a:cxn ang="T53">
                                <a:pos x="T34" y="T35"/>
                              </a:cxn>
                            </a:cxnLst>
                            <a:rect l="0" t="0" r="r" b="b"/>
                            <a:pathLst>
                              <a:path w="147" h="79">
                                <a:moveTo>
                                  <a:pt x="5" y="17"/>
                                </a:moveTo>
                                <a:lnTo>
                                  <a:pt x="38" y="1"/>
                                </a:lnTo>
                                <a:lnTo>
                                  <a:pt x="55" y="0"/>
                                </a:lnTo>
                                <a:lnTo>
                                  <a:pt x="68" y="0"/>
                                </a:lnTo>
                                <a:lnTo>
                                  <a:pt x="91" y="5"/>
                                </a:lnTo>
                                <a:lnTo>
                                  <a:pt x="109" y="14"/>
                                </a:lnTo>
                                <a:lnTo>
                                  <a:pt x="121" y="27"/>
                                </a:lnTo>
                                <a:lnTo>
                                  <a:pt x="134" y="42"/>
                                </a:lnTo>
                                <a:lnTo>
                                  <a:pt x="142" y="60"/>
                                </a:lnTo>
                                <a:lnTo>
                                  <a:pt x="147" y="79"/>
                                </a:lnTo>
                                <a:lnTo>
                                  <a:pt x="121" y="60"/>
                                </a:lnTo>
                                <a:lnTo>
                                  <a:pt x="106" y="41"/>
                                </a:lnTo>
                                <a:lnTo>
                                  <a:pt x="91" y="25"/>
                                </a:lnTo>
                                <a:lnTo>
                                  <a:pt x="74" y="14"/>
                                </a:lnTo>
                                <a:lnTo>
                                  <a:pt x="50" y="9"/>
                                </a:lnTo>
                                <a:lnTo>
                                  <a:pt x="33" y="12"/>
                                </a:lnTo>
                                <a:lnTo>
                                  <a:pt x="0" y="25"/>
                                </a:lnTo>
                                <a:lnTo>
                                  <a:pt x="5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2" name="Freeform 39">
                            <a:extLst>
                              <a:ext uri="{FF2B5EF4-FFF2-40B4-BE49-F238E27FC236}">
                                <a16:creationId xmlns:a16="http://schemas.microsoft.com/office/drawing/2014/main" id="{957690F7-C356-401B-8AE5-D1506BB1E12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89" y="2405"/>
                            <a:ext cx="71" cy="30"/>
                          </a:xfrm>
                          <a:custGeom>
                            <a:avLst/>
                            <a:gdLst>
                              <a:gd name="T0" fmla="*/ 0 w 142"/>
                              <a:gd name="T1" fmla="*/ 1 h 58"/>
                              <a:gd name="T2" fmla="*/ 1 w 142"/>
                              <a:gd name="T3" fmla="*/ 1 h 58"/>
                              <a:gd name="T4" fmla="*/ 1 w 142"/>
                              <a:gd name="T5" fmla="*/ 1 h 58"/>
                              <a:gd name="T6" fmla="*/ 1 w 142"/>
                              <a:gd name="T7" fmla="*/ 1 h 58"/>
                              <a:gd name="T8" fmla="*/ 1 w 142"/>
                              <a:gd name="T9" fmla="*/ 0 h 58"/>
                              <a:gd name="T10" fmla="*/ 1 w 142"/>
                              <a:gd name="T11" fmla="*/ 1 h 58"/>
                              <a:gd name="T12" fmla="*/ 1 w 142"/>
                              <a:gd name="T13" fmla="*/ 1 h 58"/>
                              <a:gd name="T14" fmla="*/ 1 w 142"/>
                              <a:gd name="T15" fmla="*/ 1 h 58"/>
                              <a:gd name="T16" fmla="*/ 1 w 142"/>
                              <a:gd name="T17" fmla="*/ 1 h 58"/>
                              <a:gd name="T18" fmla="*/ 1 w 142"/>
                              <a:gd name="T19" fmla="*/ 1 h 58"/>
                              <a:gd name="T20" fmla="*/ 1 w 142"/>
                              <a:gd name="T21" fmla="*/ 1 h 58"/>
                              <a:gd name="T22" fmla="*/ 1 w 142"/>
                              <a:gd name="T23" fmla="*/ 1 h 58"/>
                              <a:gd name="T24" fmla="*/ 1 w 142"/>
                              <a:gd name="T25" fmla="*/ 1 h 58"/>
                              <a:gd name="T26" fmla="*/ 1 w 142"/>
                              <a:gd name="T27" fmla="*/ 1 h 58"/>
                              <a:gd name="T28" fmla="*/ 1 w 142"/>
                              <a:gd name="T29" fmla="*/ 1 h 58"/>
                              <a:gd name="T30" fmla="*/ 1 w 142"/>
                              <a:gd name="T31" fmla="*/ 1 h 58"/>
                              <a:gd name="T32" fmla="*/ 1 w 142"/>
                              <a:gd name="T33" fmla="*/ 1 h 58"/>
                              <a:gd name="T34" fmla="*/ 1 w 142"/>
                              <a:gd name="T35" fmla="*/ 1 h 58"/>
                              <a:gd name="T36" fmla="*/ 1 w 142"/>
                              <a:gd name="T37" fmla="*/ 1 h 58"/>
                              <a:gd name="T38" fmla="*/ 1 w 142"/>
                              <a:gd name="T39" fmla="*/ 1 h 58"/>
                              <a:gd name="T40" fmla="*/ 1 w 142"/>
                              <a:gd name="T41" fmla="*/ 1 h 58"/>
                              <a:gd name="T42" fmla="*/ 1 w 142"/>
                              <a:gd name="T43" fmla="*/ 1 h 58"/>
                              <a:gd name="T44" fmla="*/ 1 w 142"/>
                              <a:gd name="T45" fmla="*/ 1 h 58"/>
                              <a:gd name="T46" fmla="*/ 1 w 142"/>
                              <a:gd name="T47" fmla="*/ 1 h 58"/>
                              <a:gd name="T48" fmla="*/ 0 w 142"/>
                              <a:gd name="T49" fmla="*/ 1 h 58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</a:gdLst>
                            <a:ahLst/>
                            <a:cxnLst>
                              <a:cxn ang="T50">
                                <a:pos x="T0" y="T1"/>
                              </a:cxn>
                              <a:cxn ang="T51">
                                <a:pos x="T2" y="T3"/>
                              </a:cxn>
                              <a:cxn ang="T52">
                                <a:pos x="T4" y="T5"/>
                              </a:cxn>
                              <a:cxn ang="T53">
                                <a:pos x="T6" y="T7"/>
                              </a:cxn>
                              <a:cxn ang="T54">
                                <a:pos x="T8" y="T9"/>
                              </a:cxn>
                              <a:cxn ang="T55">
                                <a:pos x="T10" y="T11"/>
                              </a:cxn>
                              <a:cxn ang="T56">
                                <a:pos x="T12" y="T13"/>
                              </a:cxn>
                              <a:cxn ang="T57">
                                <a:pos x="T14" y="T15"/>
                              </a:cxn>
                              <a:cxn ang="T58">
                                <a:pos x="T16" y="T17"/>
                              </a:cxn>
                              <a:cxn ang="T59">
                                <a:pos x="T18" y="T19"/>
                              </a:cxn>
                              <a:cxn ang="T60">
                                <a:pos x="T20" y="T21"/>
                              </a:cxn>
                              <a:cxn ang="T61">
                                <a:pos x="T22" y="T23"/>
                              </a:cxn>
                              <a:cxn ang="T62">
                                <a:pos x="T24" y="T25"/>
                              </a:cxn>
                              <a:cxn ang="T63">
                                <a:pos x="T26" y="T27"/>
                              </a:cxn>
                              <a:cxn ang="T64">
                                <a:pos x="T28" y="T29"/>
                              </a:cxn>
                              <a:cxn ang="T65">
                                <a:pos x="T30" y="T31"/>
                              </a:cxn>
                              <a:cxn ang="T66">
                                <a:pos x="T32" y="T33"/>
                              </a:cxn>
                              <a:cxn ang="T67">
                                <a:pos x="T34" y="T35"/>
                              </a:cxn>
                              <a:cxn ang="T68">
                                <a:pos x="T36" y="T37"/>
                              </a:cxn>
                              <a:cxn ang="T69">
                                <a:pos x="T38" y="T39"/>
                              </a:cxn>
                              <a:cxn ang="T70">
                                <a:pos x="T40" y="T41"/>
                              </a:cxn>
                              <a:cxn ang="T71">
                                <a:pos x="T42" y="T43"/>
                              </a:cxn>
                              <a:cxn ang="T72">
                                <a:pos x="T44" y="T45"/>
                              </a:cxn>
                              <a:cxn ang="T73">
                                <a:pos x="T46" y="T47"/>
                              </a:cxn>
                              <a:cxn ang="T74">
                                <a:pos x="T48" y="T49"/>
                              </a:cxn>
                            </a:cxnLst>
                            <a:rect l="0" t="0" r="r" b="b"/>
                            <a:pathLst>
                              <a:path w="142" h="58">
                                <a:moveTo>
                                  <a:pt x="0" y="17"/>
                                </a:moveTo>
                                <a:lnTo>
                                  <a:pt x="22" y="17"/>
                                </a:lnTo>
                                <a:lnTo>
                                  <a:pt x="34" y="11"/>
                                </a:lnTo>
                                <a:lnTo>
                                  <a:pt x="46" y="4"/>
                                </a:lnTo>
                                <a:lnTo>
                                  <a:pt x="65" y="0"/>
                                </a:lnTo>
                                <a:lnTo>
                                  <a:pt x="81" y="1"/>
                                </a:lnTo>
                                <a:lnTo>
                                  <a:pt x="98" y="6"/>
                                </a:lnTo>
                                <a:lnTo>
                                  <a:pt x="108" y="12"/>
                                </a:lnTo>
                                <a:lnTo>
                                  <a:pt x="123" y="23"/>
                                </a:lnTo>
                                <a:lnTo>
                                  <a:pt x="133" y="36"/>
                                </a:lnTo>
                                <a:lnTo>
                                  <a:pt x="142" y="50"/>
                                </a:lnTo>
                                <a:lnTo>
                                  <a:pt x="139" y="57"/>
                                </a:lnTo>
                                <a:lnTo>
                                  <a:pt x="128" y="58"/>
                                </a:lnTo>
                                <a:lnTo>
                                  <a:pt x="114" y="38"/>
                                </a:lnTo>
                                <a:lnTo>
                                  <a:pt x="104" y="31"/>
                                </a:lnTo>
                                <a:lnTo>
                                  <a:pt x="97" y="42"/>
                                </a:lnTo>
                                <a:lnTo>
                                  <a:pt x="87" y="45"/>
                                </a:lnTo>
                                <a:lnTo>
                                  <a:pt x="76" y="45"/>
                                </a:lnTo>
                                <a:lnTo>
                                  <a:pt x="65" y="42"/>
                                </a:lnTo>
                                <a:lnTo>
                                  <a:pt x="59" y="36"/>
                                </a:lnTo>
                                <a:lnTo>
                                  <a:pt x="56" y="27"/>
                                </a:lnTo>
                                <a:lnTo>
                                  <a:pt x="41" y="31"/>
                                </a:lnTo>
                                <a:lnTo>
                                  <a:pt x="24" y="30"/>
                                </a:lnTo>
                                <a:lnTo>
                                  <a:pt x="11" y="30"/>
                                </a:lnTo>
                                <a:lnTo>
                                  <a:pt x="0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3" name="Freeform 40">
                            <a:extLst>
                              <a:ext uri="{FF2B5EF4-FFF2-40B4-BE49-F238E27FC236}">
                                <a16:creationId xmlns:a16="http://schemas.microsoft.com/office/drawing/2014/main" id="{AA508BC8-600A-431E-AC76-13216D6AA83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904" y="2424"/>
                            <a:ext cx="33" cy="12"/>
                          </a:xfrm>
                          <a:custGeom>
                            <a:avLst/>
                            <a:gdLst>
                              <a:gd name="T0" fmla="*/ 0 w 65"/>
                              <a:gd name="T1" fmla="*/ 0 h 23"/>
                              <a:gd name="T2" fmla="*/ 1 w 65"/>
                              <a:gd name="T3" fmla="*/ 1 h 23"/>
                              <a:gd name="T4" fmla="*/ 1 w 65"/>
                              <a:gd name="T5" fmla="*/ 1 h 23"/>
                              <a:gd name="T6" fmla="*/ 1 w 65"/>
                              <a:gd name="T7" fmla="*/ 1 h 23"/>
                              <a:gd name="T8" fmla="*/ 1 w 65"/>
                              <a:gd name="T9" fmla="*/ 1 h 23"/>
                              <a:gd name="T10" fmla="*/ 1 w 65"/>
                              <a:gd name="T11" fmla="*/ 1 h 23"/>
                              <a:gd name="T12" fmla="*/ 1 w 65"/>
                              <a:gd name="T13" fmla="*/ 1 h 23"/>
                              <a:gd name="T14" fmla="*/ 1 w 65"/>
                              <a:gd name="T15" fmla="*/ 1 h 23"/>
                              <a:gd name="T16" fmla="*/ 1 w 65"/>
                              <a:gd name="T17" fmla="*/ 1 h 23"/>
                              <a:gd name="T18" fmla="*/ 1 w 65"/>
                              <a:gd name="T19" fmla="*/ 1 h 23"/>
                              <a:gd name="T20" fmla="*/ 1 w 65"/>
                              <a:gd name="T21" fmla="*/ 1 h 23"/>
                              <a:gd name="T22" fmla="*/ 0 w 65"/>
                              <a:gd name="T23" fmla="*/ 0 h 23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0" t="0" r="r" b="b"/>
                            <a:pathLst>
                              <a:path w="65" h="23">
                                <a:moveTo>
                                  <a:pt x="0" y="0"/>
                                </a:moveTo>
                                <a:lnTo>
                                  <a:pt x="11" y="3"/>
                                </a:lnTo>
                                <a:lnTo>
                                  <a:pt x="19" y="9"/>
                                </a:lnTo>
                                <a:lnTo>
                                  <a:pt x="30" y="15"/>
                                </a:lnTo>
                                <a:lnTo>
                                  <a:pt x="41" y="19"/>
                                </a:lnTo>
                                <a:lnTo>
                                  <a:pt x="52" y="19"/>
                                </a:lnTo>
                                <a:lnTo>
                                  <a:pt x="65" y="15"/>
                                </a:lnTo>
                                <a:lnTo>
                                  <a:pt x="51" y="20"/>
                                </a:lnTo>
                                <a:lnTo>
                                  <a:pt x="43" y="23"/>
                                </a:lnTo>
                                <a:lnTo>
                                  <a:pt x="32" y="22"/>
                                </a:lnTo>
                                <a:lnTo>
                                  <a:pt x="15" y="1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63557" name="Group 45">
                          <a:extLst>
                            <a:ext uri="{FF2B5EF4-FFF2-40B4-BE49-F238E27FC236}">
                              <a16:creationId xmlns:a16="http://schemas.microsoft.com/office/drawing/2014/main" id="{F03C88CD-3EB8-48E6-B707-3E0BC09AF4A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07" y="2408"/>
                          <a:ext cx="75" cy="57"/>
                          <a:chOff x="5007" y="2408"/>
                          <a:chExt cx="75" cy="57"/>
                        </a:xfrm>
                      </p:grpSpPr>
                      <p:sp>
                        <p:nvSpPr>
                          <p:cNvPr id="63558" name="Freeform 42">
                            <a:extLst>
                              <a:ext uri="{FF2B5EF4-FFF2-40B4-BE49-F238E27FC236}">
                                <a16:creationId xmlns:a16="http://schemas.microsoft.com/office/drawing/2014/main" id="{1BB955CC-3F72-4FD4-80B1-31FD95B65C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07" y="2408"/>
                            <a:ext cx="75" cy="38"/>
                          </a:xfrm>
                          <a:custGeom>
                            <a:avLst/>
                            <a:gdLst>
                              <a:gd name="T0" fmla="*/ 0 w 152"/>
                              <a:gd name="T1" fmla="*/ 0 h 78"/>
                              <a:gd name="T2" fmla="*/ 0 w 152"/>
                              <a:gd name="T3" fmla="*/ 0 h 78"/>
                              <a:gd name="T4" fmla="*/ 0 w 152"/>
                              <a:gd name="T5" fmla="*/ 0 h 78"/>
                              <a:gd name="T6" fmla="*/ 0 w 152"/>
                              <a:gd name="T7" fmla="*/ 0 h 78"/>
                              <a:gd name="T8" fmla="*/ 0 w 152"/>
                              <a:gd name="T9" fmla="*/ 0 h 78"/>
                              <a:gd name="T10" fmla="*/ 0 w 152"/>
                              <a:gd name="T11" fmla="*/ 0 h 78"/>
                              <a:gd name="T12" fmla="*/ 0 w 152"/>
                              <a:gd name="T13" fmla="*/ 0 h 78"/>
                              <a:gd name="T14" fmla="*/ 0 w 152"/>
                              <a:gd name="T15" fmla="*/ 0 h 78"/>
                              <a:gd name="T16" fmla="*/ 0 w 152"/>
                              <a:gd name="T17" fmla="*/ 0 h 78"/>
                              <a:gd name="T18" fmla="*/ 0 w 152"/>
                              <a:gd name="T19" fmla="*/ 0 h 78"/>
                              <a:gd name="T20" fmla="*/ 0 w 152"/>
                              <a:gd name="T21" fmla="*/ 0 h 78"/>
                              <a:gd name="T22" fmla="*/ 0 w 152"/>
                              <a:gd name="T23" fmla="*/ 0 h 78"/>
                              <a:gd name="T24" fmla="*/ 0 w 152"/>
                              <a:gd name="T25" fmla="*/ 0 h 78"/>
                              <a:gd name="T26" fmla="*/ 0 w 152"/>
                              <a:gd name="T27" fmla="*/ 0 h 78"/>
                              <a:gd name="T28" fmla="*/ 0 w 152"/>
                              <a:gd name="T29" fmla="*/ 0 h 78"/>
                              <a:gd name="T30" fmla="*/ 0 w 152"/>
                              <a:gd name="T31" fmla="*/ 0 h 78"/>
                              <a:gd name="T32" fmla="*/ 0 w 152"/>
                              <a:gd name="T33" fmla="*/ 0 h 78"/>
                              <a:gd name="T34" fmla="*/ 0 w 152"/>
                              <a:gd name="T35" fmla="*/ 0 h 78"/>
                              <a:gd name="T36" fmla="*/ 0 w 152"/>
                              <a:gd name="T37" fmla="*/ 0 h 78"/>
                              <a:gd name="T38" fmla="*/ 0 w 152"/>
                              <a:gd name="T39" fmla="*/ 0 h 78"/>
                              <a:gd name="T40" fmla="*/ 0 w 152"/>
                              <a:gd name="T41" fmla="*/ 0 h 78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</a:gdLst>
                            <a:ahLst/>
                            <a:cxnLst>
                              <a:cxn ang="T42">
                                <a:pos x="T0" y="T1"/>
                              </a:cxn>
                              <a:cxn ang="T43">
                                <a:pos x="T2" y="T3"/>
                              </a:cxn>
                              <a:cxn ang="T44">
                                <a:pos x="T4" y="T5"/>
                              </a:cxn>
                              <a:cxn ang="T45">
                                <a:pos x="T6" y="T7"/>
                              </a:cxn>
                              <a:cxn ang="T46">
                                <a:pos x="T8" y="T9"/>
                              </a:cxn>
                              <a:cxn ang="T47">
                                <a:pos x="T10" y="T11"/>
                              </a:cxn>
                              <a:cxn ang="T48">
                                <a:pos x="T12" y="T13"/>
                              </a:cxn>
                              <a:cxn ang="T49">
                                <a:pos x="T14" y="T15"/>
                              </a:cxn>
                              <a:cxn ang="T50">
                                <a:pos x="T16" y="T17"/>
                              </a:cxn>
                              <a:cxn ang="T51">
                                <a:pos x="T18" y="T19"/>
                              </a:cxn>
                              <a:cxn ang="T52">
                                <a:pos x="T20" y="T21"/>
                              </a:cxn>
                              <a:cxn ang="T53">
                                <a:pos x="T22" y="T23"/>
                              </a:cxn>
                              <a:cxn ang="T54">
                                <a:pos x="T24" y="T25"/>
                              </a:cxn>
                              <a:cxn ang="T55">
                                <a:pos x="T26" y="T27"/>
                              </a:cxn>
                              <a:cxn ang="T56">
                                <a:pos x="T28" y="T29"/>
                              </a:cxn>
                              <a:cxn ang="T57">
                                <a:pos x="T30" y="T31"/>
                              </a:cxn>
                              <a:cxn ang="T58">
                                <a:pos x="T32" y="T33"/>
                              </a:cxn>
                              <a:cxn ang="T59">
                                <a:pos x="T34" y="T35"/>
                              </a:cxn>
                              <a:cxn ang="T60">
                                <a:pos x="T36" y="T37"/>
                              </a:cxn>
                              <a:cxn ang="T61">
                                <a:pos x="T38" y="T39"/>
                              </a:cxn>
                              <a:cxn ang="T62">
                                <a:pos x="T40" y="T41"/>
                              </a:cxn>
                            </a:cxnLst>
                            <a:rect l="0" t="0" r="r" b="b"/>
                            <a:pathLst>
                              <a:path w="152" h="78">
                                <a:moveTo>
                                  <a:pt x="2" y="78"/>
                                </a:moveTo>
                                <a:lnTo>
                                  <a:pt x="0" y="68"/>
                                </a:lnTo>
                                <a:lnTo>
                                  <a:pt x="8" y="45"/>
                                </a:lnTo>
                                <a:lnTo>
                                  <a:pt x="23" y="26"/>
                                </a:lnTo>
                                <a:lnTo>
                                  <a:pt x="35" y="16"/>
                                </a:lnTo>
                                <a:lnTo>
                                  <a:pt x="54" y="7"/>
                                </a:lnTo>
                                <a:lnTo>
                                  <a:pt x="82" y="0"/>
                                </a:lnTo>
                                <a:lnTo>
                                  <a:pt x="108" y="0"/>
                                </a:lnTo>
                                <a:lnTo>
                                  <a:pt x="130" y="0"/>
                                </a:lnTo>
                                <a:lnTo>
                                  <a:pt x="147" y="11"/>
                                </a:lnTo>
                                <a:lnTo>
                                  <a:pt x="152" y="23"/>
                                </a:lnTo>
                                <a:lnTo>
                                  <a:pt x="142" y="16"/>
                                </a:lnTo>
                                <a:lnTo>
                                  <a:pt x="123" y="11"/>
                                </a:lnTo>
                                <a:lnTo>
                                  <a:pt x="97" y="11"/>
                                </a:lnTo>
                                <a:lnTo>
                                  <a:pt x="76" y="16"/>
                                </a:lnTo>
                                <a:lnTo>
                                  <a:pt x="59" y="24"/>
                                </a:lnTo>
                                <a:lnTo>
                                  <a:pt x="43" y="30"/>
                                </a:lnTo>
                                <a:lnTo>
                                  <a:pt x="32" y="40"/>
                                </a:lnTo>
                                <a:lnTo>
                                  <a:pt x="23" y="53"/>
                                </a:lnTo>
                                <a:lnTo>
                                  <a:pt x="15" y="68"/>
                                </a:lnTo>
                                <a:lnTo>
                                  <a:pt x="2" y="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59" name="Freeform 43">
                            <a:extLst>
                              <a:ext uri="{FF2B5EF4-FFF2-40B4-BE49-F238E27FC236}">
                                <a16:creationId xmlns:a16="http://schemas.microsoft.com/office/drawing/2014/main" id="{4A2A68B1-9B32-47E4-80A9-209EA874C8F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22" y="2431"/>
                            <a:ext cx="60" cy="34"/>
                          </a:xfrm>
                          <a:custGeom>
                            <a:avLst/>
                            <a:gdLst>
                              <a:gd name="T0" fmla="*/ 0 w 120"/>
                              <a:gd name="T1" fmla="*/ 1 h 68"/>
                              <a:gd name="T2" fmla="*/ 1 w 120"/>
                              <a:gd name="T3" fmla="*/ 1 h 68"/>
                              <a:gd name="T4" fmla="*/ 1 w 120"/>
                              <a:gd name="T5" fmla="*/ 1 h 68"/>
                              <a:gd name="T6" fmla="*/ 1 w 120"/>
                              <a:gd name="T7" fmla="*/ 1 h 68"/>
                              <a:gd name="T8" fmla="*/ 1 w 120"/>
                              <a:gd name="T9" fmla="*/ 0 h 68"/>
                              <a:gd name="T10" fmla="*/ 1 w 120"/>
                              <a:gd name="T11" fmla="*/ 1 h 68"/>
                              <a:gd name="T12" fmla="*/ 1 w 120"/>
                              <a:gd name="T13" fmla="*/ 1 h 68"/>
                              <a:gd name="T14" fmla="*/ 1 w 120"/>
                              <a:gd name="T15" fmla="*/ 1 h 68"/>
                              <a:gd name="T16" fmla="*/ 1 w 120"/>
                              <a:gd name="T17" fmla="*/ 1 h 68"/>
                              <a:gd name="T18" fmla="*/ 1 w 120"/>
                              <a:gd name="T19" fmla="*/ 1 h 68"/>
                              <a:gd name="T20" fmla="*/ 1 w 120"/>
                              <a:gd name="T21" fmla="*/ 1 h 68"/>
                              <a:gd name="T22" fmla="*/ 1 w 120"/>
                              <a:gd name="T23" fmla="*/ 1 h 68"/>
                              <a:gd name="T24" fmla="*/ 1 w 120"/>
                              <a:gd name="T25" fmla="*/ 1 h 68"/>
                              <a:gd name="T26" fmla="*/ 1 w 120"/>
                              <a:gd name="T27" fmla="*/ 1 h 68"/>
                              <a:gd name="T28" fmla="*/ 1 w 120"/>
                              <a:gd name="T29" fmla="*/ 1 h 68"/>
                              <a:gd name="T30" fmla="*/ 1 w 120"/>
                              <a:gd name="T31" fmla="*/ 1 h 68"/>
                              <a:gd name="T32" fmla="*/ 1 w 120"/>
                              <a:gd name="T33" fmla="*/ 1 h 68"/>
                              <a:gd name="T34" fmla="*/ 1 w 120"/>
                              <a:gd name="T35" fmla="*/ 1 h 68"/>
                              <a:gd name="T36" fmla="*/ 1 w 120"/>
                              <a:gd name="T37" fmla="*/ 1 h 68"/>
                              <a:gd name="T38" fmla="*/ 1 w 120"/>
                              <a:gd name="T39" fmla="*/ 1 h 68"/>
                              <a:gd name="T40" fmla="*/ 1 w 120"/>
                              <a:gd name="T41" fmla="*/ 1 h 68"/>
                              <a:gd name="T42" fmla="*/ 1 w 120"/>
                              <a:gd name="T43" fmla="*/ 1 h 68"/>
                              <a:gd name="T44" fmla="*/ 1 w 120"/>
                              <a:gd name="T45" fmla="*/ 1 h 68"/>
                              <a:gd name="T46" fmla="*/ 1 w 120"/>
                              <a:gd name="T47" fmla="*/ 1 h 68"/>
                              <a:gd name="T48" fmla="*/ 1 w 120"/>
                              <a:gd name="T49" fmla="*/ 1 h 68"/>
                              <a:gd name="T50" fmla="*/ 0 w 120"/>
                              <a:gd name="T51" fmla="*/ 1 h 68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20" h="68">
                                <a:moveTo>
                                  <a:pt x="0" y="33"/>
                                </a:moveTo>
                                <a:lnTo>
                                  <a:pt x="2" y="19"/>
                                </a:lnTo>
                                <a:lnTo>
                                  <a:pt x="19" y="8"/>
                                </a:lnTo>
                                <a:lnTo>
                                  <a:pt x="33" y="3"/>
                                </a:lnTo>
                                <a:lnTo>
                                  <a:pt x="54" y="0"/>
                                </a:lnTo>
                                <a:lnTo>
                                  <a:pt x="73" y="3"/>
                                </a:lnTo>
                                <a:lnTo>
                                  <a:pt x="87" y="8"/>
                                </a:lnTo>
                                <a:lnTo>
                                  <a:pt x="104" y="8"/>
                                </a:lnTo>
                                <a:lnTo>
                                  <a:pt x="96" y="14"/>
                                </a:lnTo>
                                <a:lnTo>
                                  <a:pt x="109" y="27"/>
                                </a:lnTo>
                                <a:lnTo>
                                  <a:pt x="110" y="41"/>
                                </a:lnTo>
                                <a:lnTo>
                                  <a:pt x="115" y="54"/>
                                </a:lnTo>
                                <a:lnTo>
                                  <a:pt x="120" y="57"/>
                                </a:lnTo>
                                <a:lnTo>
                                  <a:pt x="115" y="68"/>
                                </a:lnTo>
                                <a:lnTo>
                                  <a:pt x="99" y="60"/>
                                </a:lnTo>
                                <a:lnTo>
                                  <a:pt x="93" y="48"/>
                                </a:lnTo>
                                <a:lnTo>
                                  <a:pt x="90" y="40"/>
                                </a:lnTo>
                                <a:lnTo>
                                  <a:pt x="79" y="38"/>
                                </a:lnTo>
                                <a:lnTo>
                                  <a:pt x="73" y="43"/>
                                </a:lnTo>
                                <a:lnTo>
                                  <a:pt x="60" y="46"/>
                                </a:lnTo>
                                <a:lnTo>
                                  <a:pt x="46" y="46"/>
                                </a:lnTo>
                                <a:lnTo>
                                  <a:pt x="35" y="40"/>
                                </a:lnTo>
                                <a:lnTo>
                                  <a:pt x="30" y="32"/>
                                </a:lnTo>
                                <a:lnTo>
                                  <a:pt x="28" y="22"/>
                                </a:lnTo>
                                <a:lnTo>
                                  <a:pt x="13" y="27"/>
                                </a:lnTo>
                                <a:lnTo>
                                  <a:pt x="0" y="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0" name="Freeform 44">
                            <a:extLst>
                              <a:ext uri="{FF2B5EF4-FFF2-40B4-BE49-F238E27FC236}">
                                <a16:creationId xmlns:a16="http://schemas.microsoft.com/office/drawing/2014/main" id="{B1725F65-2EB5-4CAE-804C-4C2BB30B0D5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18" y="2449"/>
                            <a:ext cx="4" cy="8"/>
                          </a:xfrm>
                          <a:custGeom>
                            <a:avLst/>
                            <a:gdLst>
                              <a:gd name="T0" fmla="*/ 0 w 9"/>
                              <a:gd name="T1" fmla="*/ 0 h 18"/>
                              <a:gd name="T2" fmla="*/ 0 w 9"/>
                              <a:gd name="T3" fmla="*/ 0 h 18"/>
                              <a:gd name="T4" fmla="*/ 0 w 9"/>
                              <a:gd name="T5" fmla="*/ 0 h 18"/>
                              <a:gd name="T6" fmla="*/ 0 w 9"/>
                              <a:gd name="T7" fmla="*/ 0 h 18"/>
                              <a:gd name="T8" fmla="*/ 0 w 9"/>
                              <a:gd name="T9" fmla="*/ 0 h 18"/>
                              <a:gd name="T10" fmla="*/ 0 w 9"/>
                              <a:gd name="T11" fmla="*/ 0 h 18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9" h="18">
                                <a:moveTo>
                                  <a:pt x="9" y="0"/>
                                </a:moveTo>
                                <a:lnTo>
                                  <a:pt x="1" y="8"/>
                                </a:lnTo>
                                <a:lnTo>
                                  <a:pt x="0" y="15"/>
                                </a:lnTo>
                                <a:lnTo>
                                  <a:pt x="4" y="18"/>
                                </a:lnTo>
                                <a:lnTo>
                                  <a:pt x="6" y="4"/>
                                </a:lnTo>
                                <a:lnTo>
                                  <a:pt x="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3555" name="Freeform 47">
                        <a:extLst>
                          <a:ext uri="{FF2B5EF4-FFF2-40B4-BE49-F238E27FC236}">
                            <a16:creationId xmlns:a16="http://schemas.microsoft.com/office/drawing/2014/main" id="{44255D25-9255-49CB-B98E-A69C0931D8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52" y="2490"/>
                        <a:ext cx="58" cy="32"/>
                      </a:xfrm>
                      <a:custGeom>
                        <a:avLst/>
                        <a:gdLst>
                          <a:gd name="T0" fmla="*/ 0 w 117"/>
                          <a:gd name="T1" fmla="*/ 0 h 64"/>
                          <a:gd name="T2" fmla="*/ 0 w 117"/>
                          <a:gd name="T3" fmla="*/ 1 h 64"/>
                          <a:gd name="T4" fmla="*/ 0 w 117"/>
                          <a:gd name="T5" fmla="*/ 1 h 64"/>
                          <a:gd name="T6" fmla="*/ 0 w 117"/>
                          <a:gd name="T7" fmla="*/ 1 h 64"/>
                          <a:gd name="T8" fmla="*/ 0 w 117"/>
                          <a:gd name="T9" fmla="*/ 1 h 64"/>
                          <a:gd name="T10" fmla="*/ 0 w 117"/>
                          <a:gd name="T11" fmla="*/ 1 h 64"/>
                          <a:gd name="T12" fmla="*/ 0 w 117"/>
                          <a:gd name="T13" fmla="*/ 1 h 64"/>
                          <a:gd name="T14" fmla="*/ 0 w 117"/>
                          <a:gd name="T15" fmla="*/ 1 h 64"/>
                          <a:gd name="T16" fmla="*/ 0 w 117"/>
                          <a:gd name="T17" fmla="*/ 1 h 64"/>
                          <a:gd name="T18" fmla="*/ 0 w 117"/>
                          <a:gd name="T19" fmla="*/ 1 h 64"/>
                          <a:gd name="T20" fmla="*/ 0 w 117"/>
                          <a:gd name="T21" fmla="*/ 1 h 64"/>
                          <a:gd name="T22" fmla="*/ 0 w 117"/>
                          <a:gd name="T23" fmla="*/ 1 h 64"/>
                          <a:gd name="T24" fmla="*/ 0 w 117"/>
                          <a:gd name="T25" fmla="*/ 1 h 64"/>
                          <a:gd name="T26" fmla="*/ 0 w 117"/>
                          <a:gd name="T27" fmla="*/ 1 h 6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17" h="64">
                            <a:moveTo>
                              <a:pt x="30" y="0"/>
                            </a:moveTo>
                            <a:lnTo>
                              <a:pt x="19" y="6"/>
                            </a:lnTo>
                            <a:lnTo>
                              <a:pt x="9" y="11"/>
                            </a:lnTo>
                            <a:lnTo>
                              <a:pt x="2" y="20"/>
                            </a:lnTo>
                            <a:lnTo>
                              <a:pt x="0" y="30"/>
                            </a:lnTo>
                            <a:lnTo>
                              <a:pt x="5" y="41"/>
                            </a:lnTo>
                            <a:lnTo>
                              <a:pt x="21" y="42"/>
                            </a:lnTo>
                            <a:lnTo>
                              <a:pt x="35" y="48"/>
                            </a:lnTo>
                            <a:lnTo>
                              <a:pt x="44" y="58"/>
                            </a:lnTo>
                            <a:lnTo>
                              <a:pt x="58" y="64"/>
                            </a:lnTo>
                            <a:lnTo>
                              <a:pt x="76" y="61"/>
                            </a:lnTo>
                            <a:lnTo>
                              <a:pt x="87" y="55"/>
                            </a:lnTo>
                            <a:lnTo>
                              <a:pt x="104" y="48"/>
                            </a:lnTo>
                            <a:lnTo>
                              <a:pt x="117" y="5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FF7F3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5" name="Group 55">
                      <a:extLst>
                        <a:ext uri="{FF2B5EF4-FFF2-40B4-BE49-F238E27FC236}">
                          <a16:creationId xmlns:a16="http://schemas.microsoft.com/office/drawing/2014/main" id="{B34DF229-72D4-46BD-814A-8B0DE1ADDA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85" y="2168"/>
                      <a:ext cx="430" cy="419"/>
                      <a:chOff x="4785" y="2168"/>
                      <a:chExt cx="430" cy="419"/>
                    </a:xfrm>
                  </p:grpSpPr>
                  <p:sp>
                    <p:nvSpPr>
                      <p:cNvPr id="63547" name="Freeform 49">
                        <a:extLst>
                          <a:ext uri="{FF2B5EF4-FFF2-40B4-BE49-F238E27FC236}">
                            <a16:creationId xmlns:a16="http://schemas.microsoft.com/office/drawing/2014/main" id="{280F4448-25FF-4893-8CE6-D06B99BAB1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85" y="2168"/>
                        <a:ext cx="430" cy="419"/>
                      </a:xfrm>
                      <a:custGeom>
                        <a:avLst/>
                        <a:gdLst>
                          <a:gd name="T0" fmla="*/ 1 w 860"/>
                          <a:gd name="T1" fmla="*/ 1 h 838"/>
                          <a:gd name="T2" fmla="*/ 1 w 860"/>
                          <a:gd name="T3" fmla="*/ 1 h 838"/>
                          <a:gd name="T4" fmla="*/ 1 w 860"/>
                          <a:gd name="T5" fmla="*/ 1 h 838"/>
                          <a:gd name="T6" fmla="*/ 1 w 860"/>
                          <a:gd name="T7" fmla="*/ 1 h 838"/>
                          <a:gd name="T8" fmla="*/ 1 w 860"/>
                          <a:gd name="T9" fmla="*/ 1 h 838"/>
                          <a:gd name="T10" fmla="*/ 1 w 860"/>
                          <a:gd name="T11" fmla="*/ 1 h 838"/>
                          <a:gd name="T12" fmla="*/ 0 w 860"/>
                          <a:gd name="T13" fmla="*/ 1 h 838"/>
                          <a:gd name="T14" fmla="*/ 1 w 860"/>
                          <a:gd name="T15" fmla="*/ 1 h 838"/>
                          <a:gd name="T16" fmla="*/ 1 w 860"/>
                          <a:gd name="T17" fmla="*/ 1 h 838"/>
                          <a:gd name="T18" fmla="*/ 1 w 860"/>
                          <a:gd name="T19" fmla="*/ 1 h 838"/>
                          <a:gd name="T20" fmla="*/ 1 w 860"/>
                          <a:gd name="T21" fmla="*/ 1 h 838"/>
                          <a:gd name="T22" fmla="*/ 1 w 860"/>
                          <a:gd name="T23" fmla="*/ 1 h 838"/>
                          <a:gd name="T24" fmla="*/ 1 w 860"/>
                          <a:gd name="T25" fmla="*/ 1 h 838"/>
                          <a:gd name="T26" fmla="*/ 1 w 860"/>
                          <a:gd name="T27" fmla="*/ 1 h 838"/>
                          <a:gd name="T28" fmla="*/ 1 w 860"/>
                          <a:gd name="T29" fmla="*/ 1 h 838"/>
                          <a:gd name="T30" fmla="*/ 1 w 860"/>
                          <a:gd name="T31" fmla="*/ 1 h 838"/>
                          <a:gd name="T32" fmla="*/ 1 w 860"/>
                          <a:gd name="T33" fmla="*/ 1 h 838"/>
                          <a:gd name="T34" fmla="*/ 1 w 860"/>
                          <a:gd name="T35" fmla="*/ 1 h 838"/>
                          <a:gd name="T36" fmla="*/ 1 w 860"/>
                          <a:gd name="T37" fmla="*/ 1 h 838"/>
                          <a:gd name="T38" fmla="*/ 1 w 860"/>
                          <a:gd name="T39" fmla="*/ 1 h 838"/>
                          <a:gd name="T40" fmla="*/ 1 w 860"/>
                          <a:gd name="T41" fmla="*/ 1 h 838"/>
                          <a:gd name="T42" fmla="*/ 1 w 860"/>
                          <a:gd name="T43" fmla="*/ 1 h 838"/>
                          <a:gd name="T44" fmla="*/ 1 w 860"/>
                          <a:gd name="T45" fmla="*/ 1 h 838"/>
                          <a:gd name="T46" fmla="*/ 1 w 860"/>
                          <a:gd name="T47" fmla="*/ 1 h 838"/>
                          <a:gd name="T48" fmla="*/ 1 w 860"/>
                          <a:gd name="T49" fmla="*/ 1 h 838"/>
                          <a:gd name="T50" fmla="*/ 1 w 860"/>
                          <a:gd name="T51" fmla="*/ 1 h 838"/>
                          <a:gd name="T52" fmla="*/ 1 w 860"/>
                          <a:gd name="T53" fmla="*/ 1 h 838"/>
                          <a:gd name="T54" fmla="*/ 1 w 860"/>
                          <a:gd name="T55" fmla="*/ 1 h 838"/>
                          <a:gd name="T56" fmla="*/ 1 w 860"/>
                          <a:gd name="T57" fmla="*/ 1 h 838"/>
                          <a:gd name="T58" fmla="*/ 1 w 860"/>
                          <a:gd name="T59" fmla="*/ 1 h 838"/>
                          <a:gd name="T60" fmla="*/ 1 w 860"/>
                          <a:gd name="T61" fmla="*/ 1 h 838"/>
                          <a:gd name="T62" fmla="*/ 1 w 860"/>
                          <a:gd name="T63" fmla="*/ 1 h 838"/>
                          <a:gd name="T64" fmla="*/ 1 w 860"/>
                          <a:gd name="T65" fmla="*/ 1 h 838"/>
                          <a:gd name="T66" fmla="*/ 1 w 860"/>
                          <a:gd name="T67" fmla="*/ 1 h 838"/>
                          <a:gd name="T68" fmla="*/ 1 w 860"/>
                          <a:gd name="T69" fmla="*/ 1 h 838"/>
                          <a:gd name="T70" fmla="*/ 1 w 860"/>
                          <a:gd name="T71" fmla="*/ 1 h 838"/>
                          <a:gd name="T72" fmla="*/ 1 w 860"/>
                          <a:gd name="T73" fmla="*/ 1 h 838"/>
                          <a:gd name="T74" fmla="*/ 1 w 860"/>
                          <a:gd name="T75" fmla="*/ 1 h 838"/>
                          <a:gd name="T76" fmla="*/ 1 w 860"/>
                          <a:gd name="T77" fmla="*/ 1 h 838"/>
                          <a:gd name="T78" fmla="*/ 1 w 860"/>
                          <a:gd name="T79" fmla="*/ 1 h 838"/>
                          <a:gd name="T80" fmla="*/ 1 w 860"/>
                          <a:gd name="T81" fmla="*/ 1 h 838"/>
                          <a:gd name="T82" fmla="*/ 1 w 860"/>
                          <a:gd name="T83" fmla="*/ 1 h 838"/>
                          <a:gd name="T84" fmla="*/ 1 w 860"/>
                          <a:gd name="T85" fmla="*/ 1 h 838"/>
                          <a:gd name="T86" fmla="*/ 1 w 860"/>
                          <a:gd name="T87" fmla="*/ 1 h 838"/>
                          <a:gd name="T88" fmla="*/ 1 w 860"/>
                          <a:gd name="T89" fmla="*/ 1 h 838"/>
                          <a:gd name="T90" fmla="*/ 1 w 860"/>
                          <a:gd name="T91" fmla="*/ 1 h 838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0" t="0" r="r" b="b"/>
                        <a:pathLst>
                          <a:path w="860" h="838">
                            <a:moveTo>
                              <a:pt x="164" y="789"/>
                            </a:moveTo>
                            <a:lnTo>
                              <a:pt x="131" y="770"/>
                            </a:lnTo>
                            <a:lnTo>
                              <a:pt x="112" y="751"/>
                            </a:lnTo>
                            <a:lnTo>
                              <a:pt x="106" y="733"/>
                            </a:lnTo>
                            <a:lnTo>
                              <a:pt x="98" y="696"/>
                            </a:lnTo>
                            <a:lnTo>
                              <a:pt x="77" y="686"/>
                            </a:lnTo>
                            <a:lnTo>
                              <a:pt x="70" y="651"/>
                            </a:lnTo>
                            <a:lnTo>
                              <a:pt x="60" y="634"/>
                            </a:lnTo>
                            <a:lnTo>
                              <a:pt x="54" y="625"/>
                            </a:lnTo>
                            <a:lnTo>
                              <a:pt x="44" y="595"/>
                            </a:lnTo>
                            <a:lnTo>
                              <a:pt x="11" y="543"/>
                            </a:lnTo>
                            <a:lnTo>
                              <a:pt x="30" y="454"/>
                            </a:lnTo>
                            <a:lnTo>
                              <a:pt x="11" y="443"/>
                            </a:lnTo>
                            <a:lnTo>
                              <a:pt x="0" y="391"/>
                            </a:lnTo>
                            <a:lnTo>
                              <a:pt x="2" y="355"/>
                            </a:lnTo>
                            <a:lnTo>
                              <a:pt x="5" y="314"/>
                            </a:lnTo>
                            <a:lnTo>
                              <a:pt x="25" y="270"/>
                            </a:lnTo>
                            <a:lnTo>
                              <a:pt x="74" y="244"/>
                            </a:lnTo>
                            <a:lnTo>
                              <a:pt x="70" y="199"/>
                            </a:lnTo>
                            <a:lnTo>
                              <a:pt x="112" y="145"/>
                            </a:lnTo>
                            <a:lnTo>
                              <a:pt x="133" y="123"/>
                            </a:lnTo>
                            <a:lnTo>
                              <a:pt x="155" y="88"/>
                            </a:lnTo>
                            <a:lnTo>
                              <a:pt x="189" y="64"/>
                            </a:lnTo>
                            <a:lnTo>
                              <a:pt x="226" y="64"/>
                            </a:lnTo>
                            <a:lnTo>
                              <a:pt x="283" y="14"/>
                            </a:lnTo>
                            <a:lnTo>
                              <a:pt x="330" y="9"/>
                            </a:lnTo>
                            <a:lnTo>
                              <a:pt x="365" y="0"/>
                            </a:lnTo>
                            <a:lnTo>
                              <a:pt x="398" y="5"/>
                            </a:lnTo>
                            <a:lnTo>
                              <a:pt x="429" y="9"/>
                            </a:lnTo>
                            <a:lnTo>
                              <a:pt x="464" y="9"/>
                            </a:lnTo>
                            <a:lnTo>
                              <a:pt x="510" y="14"/>
                            </a:lnTo>
                            <a:lnTo>
                              <a:pt x="559" y="36"/>
                            </a:lnTo>
                            <a:lnTo>
                              <a:pt x="587" y="52"/>
                            </a:lnTo>
                            <a:lnTo>
                              <a:pt x="647" y="69"/>
                            </a:lnTo>
                            <a:lnTo>
                              <a:pt x="686" y="109"/>
                            </a:lnTo>
                            <a:lnTo>
                              <a:pt x="708" y="137"/>
                            </a:lnTo>
                            <a:lnTo>
                              <a:pt x="729" y="170"/>
                            </a:lnTo>
                            <a:lnTo>
                              <a:pt x="738" y="203"/>
                            </a:lnTo>
                            <a:lnTo>
                              <a:pt x="756" y="232"/>
                            </a:lnTo>
                            <a:lnTo>
                              <a:pt x="776" y="259"/>
                            </a:lnTo>
                            <a:lnTo>
                              <a:pt x="808" y="293"/>
                            </a:lnTo>
                            <a:lnTo>
                              <a:pt x="828" y="355"/>
                            </a:lnTo>
                            <a:lnTo>
                              <a:pt x="846" y="405"/>
                            </a:lnTo>
                            <a:lnTo>
                              <a:pt x="860" y="440"/>
                            </a:lnTo>
                            <a:lnTo>
                              <a:pt x="855" y="464"/>
                            </a:lnTo>
                            <a:lnTo>
                              <a:pt x="841" y="514"/>
                            </a:lnTo>
                            <a:lnTo>
                              <a:pt x="822" y="543"/>
                            </a:lnTo>
                            <a:lnTo>
                              <a:pt x="827" y="587"/>
                            </a:lnTo>
                            <a:lnTo>
                              <a:pt x="814" y="614"/>
                            </a:lnTo>
                            <a:lnTo>
                              <a:pt x="772" y="642"/>
                            </a:lnTo>
                            <a:lnTo>
                              <a:pt x="757" y="672"/>
                            </a:lnTo>
                            <a:lnTo>
                              <a:pt x="682" y="733"/>
                            </a:lnTo>
                            <a:lnTo>
                              <a:pt x="682" y="760"/>
                            </a:lnTo>
                            <a:lnTo>
                              <a:pt x="649" y="793"/>
                            </a:lnTo>
                            <a:lnTo>
                              <a:pt x="592" y="823"/>
                            </a:lnTo>
                            <a:lnTo>
                              <a:pt x="562" y="838"/>
                            </a:lnTo>
                            <a:lnTo>
                              <a:pt x="596" y="760"/>
                            </a:lnTo>
                            <a:lnTo>
                              <a:pt x="630" y="677"/>
                            </a:lnTo>
                            <a:lnTo>
                              <a:pt x="649" y="610"/>
                            </a:lnTo>
                            <a:lnTo>
                              <a:pt x="661" y="539"/>
                            </a:lnTo>
                            <a:lnTo>
                              <a:pt x="661" y="505"/>
                            </a:lnTo>
                            <a:lnTo>
                              <a:pt x="652" y="467"/>
                            </a:lnTo>
                            <a:lnTo>
                              <a:pt x="656" y="393"/>
                            </a:lnTo>
                            <a:lnTo>
                              <a:pt x="647" y="369"/>
                            </a:lnTo>
                            <a:lnTo>
                              <a:pt x="630" y="353"/>
                            </a:lnTo>
                            <a:lnTo>
                              <a:pt x="563" y="388"/>
                            </a:lnTo>
                            <a:lnTo>
                              <a:pt x="529" y="405"/>
                            </a:lnTo>
                            <a:lnTo>
                              <a:pt x="477" y="412"/>
                            </a:lnTo>
                            <a:lnTo>
                              <a:pt x="407" y="412"/>
                            </a:lnTo>
                            <a:lnTo>
                              <a:pt x="354" y="408"/>
                            </a:lnTo>
                            <a:lnTo>
                              <a:pt x="325" y="401"/>
                            </a:lnTo>
                            <a:lnTo>
                              <a:pt x="298" y="386"/>
                            </a:lnTo>
                            <a:lnTo>
                              <a:pt x="265" y="386"/>
                            </a:lnTo>
                            <a:lnTo>
                              <a:pt x="232" y="397"/>
                            </a:lnTo>
                            <a:lnTo>
                              <a:pt x="218" y="419"/>
                            </a:lnTo>
                            <a:lnTo>
                              <a:pt x="212" y="449"/>
                            </a:lnTo>
                            <a:lnTo>
                              <a:pt x="197" y="476"/>
                            </a:lnTo>
                            <a:lnTo>
                              <a:pt x="175" y="481"/>
                            </a:lnTo>
                            <a:lnTo>
                              <a:pt x="158" y="514"/>
                            </a:lnTo>
                            <a:lnTo>
                              <a:pt x="152" y="566"/>
                            </a:lnTo>
                            <a:lnTo>
                              <a:pt x="141" y="579"/>
                            </a:lnTo>
                            <a:lnTo>
                              <a:pt x="126" y="585"/>
                            </a:lnTo>
                            <a:lnTo>
                              <a:pt x="111" y="587"/>
                            </a:lnTo>
                            <a:lnTo>
                              <a:pt x="98" y="593"/>
                            </a:lnTo>
                            <a:lnTo>
                              <a:pt x="92" y="604"/>
                            </a:lnTo>
                            <a:lnTo>
                              <a:pt x="88" y="617"/>
                            </a:lnTo>
                            <a:lnTo>
                              <a:pt x="92" y="637"/>
                            </a:lnTo>
                            <a:lnTo>
                              <a:pt x="103" y="655"/>
                            </a:lnTo>
                            <a:lnTo>
                              <a:pt x="123" y="669"/>
                            </a:lnTo>
                            <a:lnTo>
                              <a:pt x="148" y="669"/>
                            </a:lnTo>
                            <a:lnTo>
                              <a:pt x="156" y="738"/>
                            </a:lnTo>
                            <a:lnTo>
                              <a:pt x="164" y="789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48" name="Group 54">
                        <a:extLst>
                          <a:ext uri="{FF2B5EF4-FFF2-40B4-BE49-F238E27FC236}">
                            <a16:creationId xmlns:a16="http://schemas.microsoft.com/office/drawing/2014/main" id="{3B104846-B615-4C37-9FF5-061826917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99" y="2184"/>
                        <a:ext cx="403" cy="293"/>
                        <a:chOff x="4799" y="2184"/>
                        <a:chExt cx="403" cy="293"/>
                      </a:xfrm>
                    </p:grpSpPr>
                    <p:sp>
                      <p:nvSpPr>
                        <p:cNvPr id="63549" name="Freeform 50">
                          <a:extLst>
                            <a:ext uri="{FF2B5EF4-FFF2-40B4-BE49-F238E27FC236}">
                              <a16:creationId xmlns:a16="http://schemas.microsoft.com/office/drawing/2014/main" id="{4A23A3B1-951B-4318-A755-899B2610539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99" y="2295"/>
                          <a:ext cx="170" cy="117"/>
                        </a:xfrm>
                        <a:custGeom>
                          <a:avLst/>
                          <a:gdLst>
                            <a:gd name="T0" fmla="*/ 1 w 339"/>
                            <a:gd name="T1" fmla="*/ 1 h 233"/>
                            <a:gd name="T2" fmla="*/ 1 w 339"/>
                            <a:gd name="T3" fmla="*/ 1 h 233"/>
                            <a:gd name="T4" fmla="*/ 1 w 339"/>
                            <a:gd name="T5" fmla="*/ 1 h 233"/>
                            <a:gd name="T6" fmla="*/ 1 w 339"/>
                            <a:gd name="T7" fmla="*/ 1 h 233"/>
                            <a:gd name="T8" fmla="*/ 1 w 339"/>
                            <a:gd name="T9" fmla="*/ 1 h 233"/>
                            <a:gd name="T10" fmla="*/ 1 w 339"/>
                            <a:gd name="T11" fmla="*/ 1 h 233"/>
                            <a:gd name="T12" fmla="*/ 0 w 339"/>
                            <a:gd name="T13" fmla="*/ 1 h 233"/>
                            <a:gd name="T14" fmla="*/ 1 w 339"/>
                            <a:gd name="T15" fmla="*/ 1 h 233"/>
                            <a:gd name="T16" fmla="*/ 1 w 339"/>
                            <a:gd name="T17" fmla="*/ 1 h 233"/>
                            <a:gd name="T18" fmla="*/ 1 w 339"/>
                            <a:gd name="T19" fmla="*/ 1 h 233"/>
                            <a:gd name="T20" fmla="*/ 1 w 339"/>
                            <a:gd name="T21" fmla="*/ 1 h 233"/>
                            <a:gd name="T22" fmla="*/ 1 w 339"/>
                            <a:gd name="T23" fmla="*/ 1 h 233"/>
                            <a:gd name="T24" fmla="*/ 1 w 339"/>
                            <a:gd name="T25" fmla="*/ 1 h 233"/>
                            <a:gd name="T26" fmla="*/ 1 w 339"/>
                            <a:gd name="T27" fmla="*/ 1 h 233"/>
                            <a:gd name="T28" fmla="*/ 1 w 339"/>
                            <a:gd name="T29" fmla="*/ 1 h 233"/>
                            <a:gd name="T30" fmla="*/ 1 w 339"/>
                            <a:gd name="T31" fmla="*/ 1 h 233"/>
                            <a:gd name="T32" fmla="*/ 1 w 339"/>
                            <a:gd name="T33" fmla="*/ 1 h 233"/>
                            <a:gd name="T34" fmla="*/ 1 w 339"/>
                            <a:gd name="T35" fmla="*/ 0 h 233"/>
                            <a:gd name="T36" fmla="*/ 1 w 339"/>
                            <a:gd name="T37" fmla="*/ 1 h 233"/>
                            <a:gd name="T38" fmla="*/ 1 w 339"/>
                            <a:gd name="T39" fmla="*/ 1 h 233"/>
                            <a:gd name="T40" fmla="*/ 1 w 339"/>
                            <a:gd name="T41" fmla="*/ 1 h 233"/>
                            <a:gd name="T42" fmla="*/ 1 w 339"/>
                            <a:gd name="T43" fmla="*/ 1 h 233"/>
                            <a:gd name="T44" fmla="*/ 1 w 339"/>
                            <a:gd name="T45" fmla="*/ 1 h 233"/>
                            <a:gd name="T46" fmla="*/ 1 w 339"/>
                            <a:gd name="T47" fmla="*/ 1 h 233"/>
                            <a:gd name="T48" fmla="*/ 1 w 339"/>
                            <a:gd name="T49" fmla="*/ 1 h 233"/>
                            <a:gd name="T50" fmla="*/ 1 w 339"/>
                            <a:gd name="T51" fmla="*/ 1 h 233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339" h="233">
                              <a:moveTo>
                                <a:pt x="11" y="233"/>
                              </a:moveTo>
                              <a:lnTo>
                                <a:pt x="71" y="233"/>
                              </a:lnTo>
                              <a:lnTo>
                                <a:pt x="168" y="181"/>
                              </a:lnTo>
                              <a:lnTo>
                                <a:pt x="96" y="175"/>
                              </a:lnTo>
                              <a:lnTo>
                                <a:pt x="42" y="167"/>
                              </a:lnTo>
                              <a:lnTo>
                                <a:pt x="18" y="158"/>
                              </a:lnTo>
                              <a:lnTo>
                                <a:pt x="0" y="129"/>
                              </a:lnTo>
                              <a:lnTo>
                                <a:pt x="1" y="76"/>
                              </a:lnTo>
                              <a:lnTo>
                                <a:pt x="42" y="96"/>
                              </a:lnTo>
                              <a:lnTo>
                                <a:pt x="72" y="109"/>
                              </a:lnTo>
                              <a:lnTo>
                                <a:pt x="119" y="115"/>
                              </a:lnTo>
                              <a:lnTo>
                                <a:pt x="153" y="120"/>
                              </a:lnTo>
                              <a:lnTo>
                                <a:pt x="201" y="139"/>
                              </a:lnTo>
                              <a:lnTo>
                                <a:pt x="167" y="99"/>
                              </a:lnTo>
                              <a:lnTo>
                                <a:pt x="140" y="77"/>
                              </a:lnTo>
                              <a:lnTo>
                                <a:pt x="100" y="58"/>
                              </a:lnTo>
                              <a:lnTo>
                                <a:pt x="105" y="14"/>
                              </a:lnTo>
                              <a:lnTo>
                                <a:pt x="100" y="0"/>
                              </a:lnTo>
                              <a:lnTo>
                                <a:pt x="153" y="1"/>
                              </a:lnTo>
                              <a:lnTo>
                                <a:pt x="154" y="38"/>
                              </a:lnTo>
                              <a:lnTo>
                                <a:pt x="162" y="66"/>
                              </a:lnTo>
                              <a:lnTo>
                                <a:pt x="178" y="85"/>
                              </a:lnTo>
                              <a:lnTo>
                                <a:pt x="209" y="101"/>
                              </a:lnTo>
                              <a:lnTo>
                                <a:pt x="257" y="120"/>
                              </a:lnTo>
                              <a:lnTo>
                                <a:pt x="313" y="139"/>
                              </a:lnTo>
                              <a:lnTo>
                                <a:pt x="339" y="14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0" name="Freeform 51">
                          <a:extLst>
                            <a:ext uri="{FF2B5EF4-FFF2-40B4-BE49-F238E27FC236}">
                              <a16:creationId xmlns:a16="http://schemas.microsoft.com/office/drawing/2014/main" id="{91E242EA-A958-4183-BB1C-FB6A0AAE66C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26" y="2241"/>
                          <a:ext cx="327" cy="97"/>
                        </a:xfrm>
                        <a:custGeom>
                          <a:avLst/>
                          <a:gdLst>
                            <a:gd name="T0" fmla="*/ 0 w 655"/>
                            <a:gd name="T1" fmla="*/ 1 h 194"/>
                            <a:gd name="T2" fmla="*/ 0 w 655"/>
                            <a:gd name="T3" fmla="*/ 1 h 194"/>
                            <a:gd name="T4" fmla="*/ 0 w 655"/>
                            <a:gd name="T5" fmla="*/ 1 h 194"/>
                            <a:gd name="T6" fmla="*/ 0 w 655"/>
                            <a:gd name="T7" fmla="*/ 1 h 194"/>
                            <a:gd name="T8" fmla="*/ 0 w 655"/>
                            <a:gd name="T9" fmla="*/ 1 h 194"/>
                            <a:gd name="T10" fmla="*/ 0 w 655"/>
                            <a:gd name="T11" fmla="*/ 1 h 194"/>
                            <a:gd name="T12" fmla="*/ 0 w 655"/>
                            <a:gd name="T13" fmla="*/ 1 h 194"/>
                            <a:gd name="T14" fmla="*/ 0 w 655"/>
                            <a:gd name="T15" fmla="*/ 1 h 194"/>
                            <a:gd name="T16" fmla="*/ 0 w 655"/>
                            <a:gd name="T17" fmla="*/ 1 h 194"/>
                            <a:gd name="T18" fmla="*/ 0 w 655"/>
                            <a:gd name="T19" fmla="*/ 1 h 194"/>
                            <a:gd name="T20" fmla="*/ 0 w 655"/>
                            <a:gd name="T21" fmla="*/ 0 h 194"/>
                            <a:gd name="T22" fmla="*/ 0 w 655"/>
                            <a:gd name="T23" fmla="*/ 1 h 194"/>
                            <a:gd name="T24" fmla="*/ 0 w 655"/>
                            <a:gd name="T25" fmla="*/ 1 h 194"/>
                            <a:gd name="T26" fmla="*/ 0 w 655"/>
                            <a:gd name="T27" fmla="*/ 1 h 194"/>
                            <a:gd name="T28" fmla="*/ 0 w 655"/>
                            <a:gd name="T29" fmla="*/ 1 h 194"/>
                            <a:gd name="T30" fmla="*/ 0 w 655"/>
                            <a:gd name="T31" fmla="*/ 1 h 194"/>
                            <a:gd name="T32" fmla="*/ 0 w 655"/>
                            <a:gd name="T33" fmla="*/ 1 h 194"/>
                            <a:gd name="T34" fmla="*/ 0 w 655"/>
                            <a:gd name="T35" fmla="*/ 1 h 194"/>
                            <a:gd name="T36" fmla="*/ 0 w 655"/>
                            <a:gd name="T37" fmla="*/ 1 h 194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</a:gdLst>
                          <a:ahLst/>
                          <a:cxnLst>
                            <a:cxn ang="T38">
                              <a:pos x="T0" y="T1"/>
                            </a:cxn>
                            <a:cxn ang="T39">
                              <a:pos x="T2" y="T3"/>
                            </a:cxn>
                            <a:cxn ang="T40">
                              <a:pos x="T4" y="T5"/>
                            </a:cxn>
                            <a:cxn ang="T41">
                              <a:pos x="T6" y="T7"/>
                            </a:cxn>
                            <a:cxn ang="T42">
                              <a:pos x="T8" y="T9"/>
                            </a:cxn>
                            <a:cxn ang="T43">
                              <a:pos x="T10" y="T11"/>
                            </a:cxn>
                            <a:cxn ang="T44">
                              <a:pos x="T12" y="T13"/>
                            </a:cxn>
                            <a:cxn ang="T45">
                              <a:pos x="T14" y="T15"/>
                            </a:cxn>
                            <a:cxn ang="T46">
                              <a:pos x="T16" y="T17"/>
                            </a:cxn>
                            <a:cxn ang="T47">
                              <a:pos x="T18" y="T19"/>
                            </a:cxn>
                            <a:cxn ang="T48">
                              <a:pos x="T20" y="T21"/>
                            </a:cxn>
                            <a:cxn ang="T49">
                              <a:pos x="T22" y="T23"/>
                            </a:cxn>
                            <a:cxn ang="T50">
                              <a:pos x="T24" y="T25"/>
                            </a:cxn>
                            <a:cxn ang="T51">
                              <a:pos x="T26" y="T27"/>
                            </a:cxn>
                            <a:cxn ang="T52">
                              <a:pos x="T28" y="T29"/>
                            </a:cxn>
                            <a:cxn ang="T53">
                              <a:pos x="T30" y="T31"/>
                            </a:cxn>
                            <a:cxn ang="T54">
                              <a:pos x="T32" y="T33"/>
                            </a:cxn>
                            <a:cxn ang="T55">
                              <a:pos x="T34" y="T35"/>
                            </a:cxn>
                            <a:cxn ang="T56">
                              <a:pos x="T36" y="T37"/>
                            </a:cxn>
                          </a:cxnLst>
                          <a:rect l="0" t="0" r="r" b="b"/>
                          <a:pathLst>
                            <a:path w="655" h="194">
                              <a:moveTo>
                                <a:pt x="0" y="88"/>
                              </a:moveTo>
                              <a:lnTo>
                                <a:pt x="46" y="75"/>
                              </a:lnTo>
                              <a:lnTo>
                                <a:pt x="109" y="78"/>
                              </a:lnTo>
                              <a:lnTo>
                                <a:pt x="153" y="71"/>
                              </a:lnTo>
                              <a:lnTo>
                                <a:pt x="137" y="113"/>
                              </a:lnTo>
                              <a:lnTo>
                                <a:pt x="158" y="146"/>
                              </a:lnTo>
                              <a:lnTo>
                                <a:pt x="201" y="112"/>
                              </a:lnTo>
                              <a:lnTo>
                                <a:pt x="242" y="71"/>
                              </a:lnTo>
                              <a:lnTo>
                                <a:pt x="289" y="42"/>
                              </a:lnTo>
                              <a:lnTo>
                                <a:pt x="350" y="7"/>
                              </a:lnTo>
                              <a:lnTo>
                                <a:pt x="369" y="0"/>
                              </a:lnTo>
                              <a:lnTo>
                                <a:pt x="511" y="37"/>
                              </a:lnTo>
                              <a:lnTo>
                                <a:pt x="560" y="99"/>
                              </a:lnTo>
                              <a:lnTo>
                                <a:pt x="574" y="116"/>
                              </a:lnTo>
                              <a:lnTo>
                                <a:pt x="573" y="189"/>
                              </a:lnTo>
                              <a:lnTo>
                                <a:pt x="603" y="194"/>
                              </a:lnTo>
                              <a:lnTo>
                                <a:pt x="644" y="145"/>
                              </a:lnTo>
                              <a:lnTo>
                                <a:pt x="655" y="107"/>
                              </a:lnTo>
                              <a:lnTo>
                                <a:pt x="653" y="6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1" name="Freeform 52">
                          <a:extLst>
                            <a:ext uri="{FF2B5EF4-FFF2-40B4-BE49-F238E27FC236}">
                              <a16:creationId xmlns:a16="http://schemas.microsoft.com/office/drawing/2014/main" id="{9CE1082F-20D1-424C-B1C1-DAFEA745560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45" y="2184"/>
                          <a:ext cx="287" cy="119"/>
                        </a:xfrm>
                        <a:custGeom>
                          <a:avLst/>
                          <a:gdLst>
                            <a:gd name="T0" fmla="*/ 1 w 574"/>
                            <a:gd name="T1" fmla="*/ 0 h 239"/>
                            <a:gd name="T2" fmla="*/ 1 w 574"/>
                            <a:gd name="T3" fmla="*/ 0 h 239"/>
                            <a:gd name="T4" fmla="*/ 1 w 574"/>
                            <a:gd name="T5" fmla="*/ 0 h 239"/>
                            <a:gd name="T6" fmla="*/ 0 w 574"/>
                            <a:gd name="T7" fmla="*/ 0 h 239"/>
                            <a:gd name="T8" fmla="*/ 1 w 574"/>
                            <a:gd name="T9" fmla="*/ 0 h 239"/>
                            <a:gd name="T10" fmla="*/ 1 w 574"/>
                            <a:gd name="T11" fmla="*/ 0 h 239"/>
                            <a:gd name="T12" fmla="*/ 1 w 574"/>
                            <a:gd name="T13" fmla="*/ 0 h 239"/>
                            <a:gd name="T14" fmla="*/ 1 w 574"/>
                            <a:gd name="T15" fmla="*/ 0 h 239"/>
                            <a:gd name="T16" fmla="*/ 1 w 574"/>
                            <a:gd name="T17" fmla="*/ 0 h 239"/>
                            <a:gd name="T18" fmla="*/ 1 w 574"/>
                            <a:gd name="T19" fmla="*/ 0 h 239"/>
                            <a:gd name="T20" fmla="*/ 1 w 574"/>
                            <a:gd name="T21" fmla="*/ 0 h 239"/>
                            <a:gd name="T22" fmla="*/ 1 w 574"/>
                            <a:gd name="T23" fmla="*/ 0 h 239"/>
                            <a:gd name="T24" fmla="*/ 1 w 574"/>
                            <a:gd name="T25" fmla="*/ 0 h 239"/>
                            <a:gd name="T26" fmla="*/ 1 w 574"/>
                            <a:gd name="T27" fmla="*/ 0 h 239"/>
                            <a:gd name="T28" fmla="*/ 1 w 574"/>
                            <a:gd name="T29" fmla="*/ 0 h 239"/>
                            <a:gd name="T30" fmla="*/ 1 w 574"/>
                            <a:gd name="T31" fmla="*/ 0 h 239"/>
                            <a:gd name="T32" fmla="*/ 1 w 574"/>
                            <a:gd name="T33" fmla="*/ 0 h 239"/>
                            <a:gd name="T34" fmla="*/ 1 w 574"/>
                            <a:gd name="T35" fmla="*/ 0 h 239"/>
                            <a:gd name="T36" fmla="*/ 1 w 574"/>
                            <a:gd name="T37" fmla="*/ 0 h 239"/>
                            <a:gd name="T38" fmla="*/ 1 w 574"/>
                            <a:gd name="T39" fmla="*/ 0 h 239"/>
                            <a:gd name="T40" fmla="*/ 1 w 574"/>
                            <a:gd name="T41" fmla="*/ 0 h 239"/>
                            <a:gd name="T42" fmla="*/ 1 w 574"/>
                            <a:gd name="T43" fmla="*/ 0 h 239"/>
                            <a:gd name="T44" fmla="*/ 1 w 574"/>
                            <a:gd name="T45" fmla="*/ 0 h 239"/>
                            <a:gd name="T46" fmla="*/ 1 w 574"/>
                            <a:gd name="T47" fmla="*/ 0 h 239"/>
                            <a:gd name="T48" fmla="*/ 1 w 574"/>
                            <a:gd name="T49" fmla="*/ 0 h 239"/>
                            <a:gd name="T50" fmla="*/ 1 w 574"/>
                            <a:gd name="T51" fmla="*/ 0 h 239"/>
                            <a:gd name="T52" fmla="*/ 1 w 574"/>
                            <a:gd name="T53" fmla="*/ 0 h 239"/>
                            <a:gd name="T54" fmla="*/ 1 w 574"/>
                            <a:gd name="T55" fmla="*/ 0 h 239"/>
                            <a:gd name="T56" fmla="*/ 1 w 574"/>
                            <a:gd name="T57" fmla="*/ 0 h 239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574" h="239">
                              <a:moveTo>
                                <a:pt x="200" y="161"/>
                              </a:moveTo>
                              <a:lnTo>
                                <a:pt x="153" y="142"/>
                              </a:lnTo>
                              <a:lnTo>
                                <a:pt x="77" y="142"/>
                              </a:lnTo>
                              <a:lnTo>
                                <a:pt x="0" y="153"/>
                              </a:lnTo>
                              <a:lnTo>
                                <a:pt x="120" y="109"/>
                              </a:lnTo>
                              <a:lnTo>
                                <a:pt x="218" y="106"/>
                              </a:lnTo>
                              <a:lnTo>
                                <a:pt x="181" y="82"/>
                              </a:lnTo>
                              <a:lnTo>
                                <a:pt x="109" y="62"/>
                              </a:lnTo>
                              <a:lnTo>
                                <a:pt x="204" y="57"/>
                              </a:lnTo>
                              <a:lnTo>
                                <a:pt x="238" y="76"/>
                              </a:lnTo>
                              <a:lnTo>
                                <a:pt x="284" y="97"/>
                              </a:lnTo>
                              <a:lnTo>
                                <a:pt x="314" y="68"/>
                              </a:lnTo>
                              <a:lnTo>
                                <a:pt x="257" y="10"/>
                              </a:lnTo>
                              <a:lnTo>
                                <a:pt x="298" y="0"/>
                              </a:lnTo>
                              <a:lnTo>
                                <a:pt x="331" y="0"/>
                              </a:lnTo>
                              <a:lnTo>
                                <a:pt x="360" y="78"/>
                              </a:lnTo>
                              <a:lnTo>
                                <a:pt x="388" y="49"/>
                              </a:lnTo>
                              <a:lnTo>
                                <a:pt x="398" y="21"/>
                              </a:lnTo>
                              <a:lnTo>
                                <a:pt x="426" y="52"/>
                              </a:lnTo>
                              <a:lnTo>
                                <a:pt x="446" y="86"/>
                              </a:lnTo>
                              <a:lnTo>
                                <a:pt x="456" y="101"/>
                              </a:lnTo>
                              <a:lnTo>
                                <a:pt x="465" y="120"/>
                              </a:lnTo>
                              <a:lnTo>
                                <a:pt x="488" y="128"/>
                              </a:lnTo>
                              <a:lnTo>
                                <a:pt x="497" y="68"/>
                              </a:lnTo>
                              <a:lnTo>
                                <a:pt x="532" y="81"/>
                              </a:lnTo>
                              <a:lnTo>
                                <a:pt x="525" y="130"/>
                              </a:lnTo>
                              <a:lnTo>
                                <a:pt x="521" y="152"/>
                              </a:lnTo>
                              <a:lnTo>
                                <a:pt x="546" y="180"/>
                              </a:lnTo>
                              <a:lnTo>
                                <a:pt x="574" y="239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2" name="Freeform 53">
                          <a:extLst>
                            <a:ext uri="{FF2B5EF4-FFF2-40B4-BE49-F238E27FC236}">
                              <a16:creationId xmlns:a16="http://schemas.microsoft.com/office/drawing/2014/main" id="{04FC2E64-4D82-4705-A265-A092001A70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22" y="2296"/>
                          <a:ext cx="80" cy="181"/>
                        </a:xfrm>
                        <a:custGeom>
                          <a:avLst/>
                          <a:gdLst>
                            <a:gd name="T0" fmla="*/ 0 w 161"/>
                            <a:gd name="T1" fmla="*/ 0 h 363"/>
                            <a:gd name="T2" fmla="*/ 0 w 161"/>
                            <a:gd name="T3" fmla="*/ 0 h 363"/>
                            <a:gd name="T4" fmla="*/ 0 w 161"/>
                            <a:gd name="T5" fmla="*/ 0 h 363"/>
                            <a:gd name="T6" fmla="*/ 0 w 161"/>
                            <a:gd name="T7" fmla="*/ 0 h 363"/>
                            <a:gd name="T8" fmla="*/ 0 w 161"/>
                            <a:gd name="T9" fmla="*/ 0 h 363"/>
                            <a:gd name="T10" fmla="*/ 0 w 161"/>
                            <a:gd name="T11" fmla="*/ 0 h 363"/>
                            <a:gd name="T12" fmla="*/ 0 w 161"/>
                            <a:gd name="T13" fmla="*/ 0 h 363"/>
                            <a:gd name="T14" fmla="*/ 0 w 161"/>
                            <a:gd name="T15" fmla="*/ 0 h 363"/>
                            <a:gd name="T16" fmla="*/ 0 w 161"/>
                            <a:gd name="T17" fmla="*/ 0 h 363"/>
                            <a:gd name="T18" fmla="*/ 0 w 161"/>
                            <a:gd name="T19" fmla="*/ 0 h 363"/>
                            <a:gd name="T20" fmla="*/ 0 w 161"/>
                            <a:gd name="T21" fmla="*/ 0 h 363"/>
                            <a:gd name="T22" fmla="*/ 0 w 161"/>
                            <a:gd name="T23" fmla="*/ 0 h 363"/>
                            <a:gd name="T24" fmla="*/ 0 w 161"/>
                            <a:gd name="T25" fmla="*/ 0 h 363"/>
                            <a:gd name="T26" fmla="*/ 0 w 161"/>
                            <a:gd name="T27" fmla="*/ 0 h 363"/>
                            <a:gd name="T28" fmla="*/ 0 w 161"/>
                            <a:gd name="T29" fmla="*/ 0 h 363"/>
                            <a:gd name="T30" fmla="*/ 0 w 161"/>
                            <a:gd name="T31" fmla="*/ 0 h 363"/>
                            <a:gd name="T32" fmla="*/ 0 w 161"/>
                            <a:gd name="T33" fmla="*/ 0 h 363"/>
                            <a:gd name="T34" fmla="*/ 0 w 161"/>
                            <a:gd name="T35" fmla="*/ 0 h 3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0" t="0" r="r" b="b"/>
                          <a:pathLst>
                            <a:path w="161" h="363">
                              <a:moveTo>
                                <a:pt x="85" y="0"/>
                              </a:moveTo>
                              <a:lnTo>
                                <a:pt x="124" y="86"/>
                              </a:lnTo>
                              <a:lnTo>
                                <a:pt x="143" y="131"/>
                              </a:lnTo>
                              <a:lnTo>
                                <a:pt x="158" y="176"/>
                              </a:lnTo>
                              <a:lnTo>
                                <a:pt x="161" y="209"/>
                              </a:lnTo>
                              <a:lnTo>
                                <a:pt x="151" y="250"/>
                              </a:lnTo>
                              <a:lnTo>
                                <a:pt x="139" y="269"/>
                              </a:lnTo>
                              <a:lnTo>
                                <a:pt x="124" y="212"/>
                              </a:lnTo>
                              <a:lnTo>
                                <a:pt x="109" y="164"/>
                              </a:lnTo>
                              <a:lnTo>
                                <a:pt x="77" y="108"/>
                              </a:lnTo>
                              <a:lnTo>
                                <a:pt x="49" y="65"/>
                              </a:lnTo>
                              <a:lnTo>
                                <a:pt x="30" y="160"/>
                              </a:lnTo>
                              <a:lnTo>
                                <a:pt x="71" y="213"/>
                              </a:lnTo>
                              <a:lnTo>
                                <a:pt x="91" y="242"/>
                              </a:lnTo>
                              <a:lnTo>
                                <a:pt x="104" y="363"/>
                              </a:lnTo>
                              <a:lnTo>
                                <a:pt x="34" y="335"/>
                              </a:lnTo>
                              <a:lnTo>
                                <a:pt x="20" y="288"/>
                              </a:lnTo>
                              <a:lnTo>
                                <a:pt x="0" y="231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3546" name="Oval 56">
                      <a:extLst>
                        <a:ext uri="{FF2B5EF4-FFF2-40B4-BE49-F238E27FC236}">
                          <a16:creationId xmlns:a16="http://schemas.microsoft.com/office/drawing/2014/main" id="{69ACC4EC-6265-440E-A05A-D6F6E9DA30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4" y="2490"/>
                      <a:ext cx="19" cy="21"/>
                    </a:xfrm>
                    <a:prstGeom prst="ellipse">
                      <a:avLst/>
                    </a:prstGeom>
                    <a:solidFill>
                      <a:srgbClr val="FF5FBF"/>
                    </a:solidFill>
                    <a:ln w="9525">
                      <a:solidFill>
                        <a:srgbClr val="FF00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800">
                          <a:solidFill>
                            <a:srgbClr val="33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588"/>
                        </a:spcAft>
                        <a:buSzPct val="80000"/>
                        <a:buNone/>
                      </a:pPr>
                      <a:endParaRPr lang="zh-CN" altLang="en-US" sz="20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529" name="Group 71">
                    <a:extLst>
                      <a:ext uri="{FF2B5EF4-FFF2-40B4-BE49-F238E27FC236}">
                        <a16:creationId xmlns:a16="http://schemas.microsoft.com/office/drawing/2014/main" id="{77B0CA32-F089-4624-8132-88A633108F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56" y="2572"/>
                    <a:ext cx="746" cy="917"/>
                    <a:chOff x="4556" y="2572"/>
                    <a:chExt cx="746" cy="917"/>
                  </a:xfrm>
                </p:grpSpPr>
                <p:sp>
                  <p:nvSpPr>
                    <p:cNvPr id="63530" name="Freeform 58">
                      <a:extLst>
                        <a:ext uri="{FF2B5EF4-FFF2-40B4-BE49-F238E27FC236}">
                          <a16:creationId xmlns:a16="http://schemas.microsoft.com/office/drawing/2014/main" id="{ACFEACD7-54C2-4094-85D9-B234EF4B4D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7" y="2572"/>
                      <a:ext cx="68" cy="286"/>
                    </a:xfrm>
                    <a:custGeom>
                      <a:avLst/>
                      <a:gdLst>
                        <a:gd name="T0" fmla="*/ 1 w 135"/>
                        <a:gd name="T1" fmla="*/ 1 h 572"/>
                        <a:gd name="T2" fmla="*/ 1 w 135"/>
                        <a:gd name="T3" fmla="*/ 1 h 572"/>
                        <a:gd name="T4" fmla="*/ 0 w 135"/>
                        <a:gd name="T5" fmla="*/ 1 h 572"/>
                        <a:gd name="T6" fmla="*/ 1 w 135"/>
                        <a:gd name="T7" fmla="*/ 1 h 572"/>
                        <a:gd name="T8" fmla="*/ 1 w 135"/>
                        <a:gd name="T9" fmla="*/ 0 h 572"/>
                        <a:gd name="T10" fmla="*/ 1 w 135"/>
                        <a:gd name="T11" fmla="*/ 0 h 572"/>
                        <a:gd name="T12" fmla="*/ 1 w 135"/>
                        <a:gd name="T13" fmla="*/ 1 h 57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5" h="572">
                          <a:moveTo>
                            <a:pt x="135" y="8"/>
                          </a:moveTo>
                          <a:lnTo>
                            <a:pt x="26" y="553"/>
                          </a:lnTo>
                          <a:lnTo>
                            <a:pt x="0" y="572"/>
                          </a:lnTo>
                          <a:lnTo>
                            <a:pt x="115" y="4"/>
                          </a:lnTo>
                          <a:lnTo>
                            <a:pt x="121" y="0"/>
                          </a:lnTo>
                          <a:lnTo>
                            <a:pt x="131" y="0"/>
                          </a:lnTo>
                          <a:lnTo>
                            <a:pt x="135" y="8"/>
                          </a:lnTo>
                          <a:close/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3531" name="Group 67">
                      <a:extLst>
                        <a:ext uri="{FF2B5EF4-FFF2-40B4-BE49-F238E27FC236}">
                          <a16:creationId xmlns:a16="http://schemas.microsoft.com/office/drawing/2014/main" id="{D6B05E2F-1753-4FBB-B7AB-73B7464C66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56" y="2679"/>
                      <a:ext cx="746" cy="810"/>
                      <a:chOff x="4556" y="2679"/>
                      <a:chExt cx="746" cy="810"/>
                    </a:xfrm>
                  </p:grpSpPr>
                  <p:sp>
                    <p:nvSpPr>
                      <p:cNvPr id="63535" name="Freeform 59">
                        <a:extLst>
                          <a:ext uri="{FF2B5EF4-FFF2-40B4-BE49-F238E27FC236}">
                            <a16:creationId xmlns:a16="http://schemas.microsoft.com/office/drawing/2014/main" id="{E034166C-90E1-43BE-B00E-BEF4F0E58E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679"/>
                        <a:ext cx="746" cy="810"/>
                      </a:xfrm>
                      <a:custGeom>
                        <a:avLst/>
                        <a:gdLst>
                          <a:gd name="T0" fmla="*/ 1 w 1490"/>
                          <a:gd name="T1" fmla="*/ 0 h 1621"/>
                          <a:gd name="T2" fmla="*/ 1 w 1490"/>
                          <a:gd name="T3" fmla="*/ 0 h 1621"/>
                          <a:gd name="T4" fmla="*/ 1 w 1490"/>
                          <a:gd name="T5" fmla="*/ 0 h 1621"/>
                          <a:gd name="T6" fmla="*/ 1 w 1490"/>
                          <a:gd name="T7" fmla="*/ 0 h 1621"/>
                          <a:gd name="T8" fmla="*/ 1 w 1490"/>
                          <a:gd name="T9" fmla="*/ 0 h 1621"/>
                          <a:gd name="T10" fmla="*/ 1 w 1490"/>
                          <a:gd name="T11" fmla="*/ 0 h 1621"/>
                          <a:gd name="T12" fmla="*/ 1 w 1490"/>
                          <a:gd name="T13" fmla="*/ 0 h 1621"/>
                          <a:gd name="T14" fmla="*/ 1 w 1490"/>
                          <a:gd name="T15" fmla="*/ 0 h 1621"/>
                          <a:gd name="T16" fmla="*/ 0 w 1490"/>
                          <a:gd name="T17" fmla="*/ 0 h 1621"/>
                          <a:gd name="T18" fmla="*/ 1 w 1490"/>
                          <a:gd name="T19" fmla="*/ 0 h 1621"/>
                          <a:gd name="T20" fmla="*/ 1 w 1490"/>
                          <a:gd name="T21" fmla="*/ 0 h 1621"/>
                          <a:gd name="T22" fmla="*/ 1 w 1490"/>
                          <a:gd name="T23" fmla="*/ 0 h 1621"/>
                          <a:gd name="T24" fmla="*/ 1 w 1490"/>
                          <a:gd name="T25" fmla="*/ 0 h 1621"/>
                          <a:gd name="T26" fmla="*/ 1 w 1490"/>
                          <a:gd name="T27" fmla="*/ 0 h 1621"/>
                          <a:gd name="T28" fmla="*/ 1 w 1490"/>
                          <a:gd name="T29" fmla="*/ 0 h 1621"/>
                          <a:gd name="T30" fmla="*/ 1 w 1490"/>
                          <a:gd name="T31" fmla="*/ 0 h 1621"/>
                          <a:gd name="T32" fmla="*/ 1 w 1490"/>
                          <a:gd name="T33" fmla="*/ 0 h 1621"/>
                          <a:gd name="T34" fmla="*/ 1 w 1490"/>
                          <a:gd name="T35" fmla="*/ 0 h 1621"/>
                          <a:gd name="T36" fmla="*/ 1 w 1490"/>
                          <a:gd name="T37" fmla="*/ 0 h 1621"/>
                          <a:gd name="T38" fmla="*/ 1 w 1490"/>
                          <a:gd name="T39" fmla="*/ 0 h 1621"/>
                          <a:gd name="T40" fmla="*/ 1 w 1490"/>
                          <a:gd name="T41" fmla="*/ 0 h 1621"/>
                          <a:gd name="T42" fmla="*/ 1 w 1490"/>
                          <a:gd name="T43" fmla="*/ 0 h 1621"/>
                          <a:gd name="T44" fmla="*/ 1 w 1490"/>
                          <a:gd name="T45" fmla="*/ 0 h 1621"/>
                          <a:gd name="T46" fmla="*/ 1 w 1490"/>
                          <a:gd name="T47" fmla="*/ 0 h 1621"/>
                          <a:gd name="T48" fmla="*/ 1 w 1490"/>
                          <a:gd name="T49" fmla="*/ 0 h 1621"/>
                          <a:gd name="T50" fmla="*/ 1 w 1490"/>
                          <a:gd name="T51" fmla="*/ 0 h 1621"/>
                          <a:gd name="T52" fmla="*/ 1 w 1490"/>
                          <a:gd name="T53" fmla="*/ 0 h 1621"/>
                          <a:gd name="T54" fmla="*/ 1 w 1490"/>
                          <a:gd name="T55" fmla="*/ 0 h 1621"/>
                          <a:gd name="T56" fmla="*/ 1 w 1490"/>
                          <a:gd name="T57" fmla="*/ 0 h 1621"/>
                          <a:gd name="T58" fmla="*/ 1 w 1490"/>
                          <a:gd name="T59" fmla="*/ 0 h 1621"/>
                          <a:gd name="T60" fmla="*/ 1 w 1490"/>
                          <a:gd name="T61" fmla="*/ 0 h 1621"/>
                          <a:gd name="T62" fmla="*/ 1 w 1490"/>
                          <a:gd name="T63" fmla="*/ 0 h 1621"/>
                          <a:gd name="T64" fmla="*/ 1 w 1490"/>
                          <a:gd name="T65" fmla="*/ 0 h 1621"/>
                          <a:gd name="T66" fmla="*/ 1 w 1490"/>
                          <a:gd name="T67" fmla="*/ 0 h 1621"/>
                          <a:gd name="T68" fmla="*/ 1 w 1490"/>
                          <a:gd name="T69" fmla="*/ 0 h 1621"/>
                          <a:gd name="T70" fmla="*/ 1 w 1490"/>
                          <a:gd name="T71" fmla="*/ 0 h 1621"/>
                          <a:gd name="T72" fmla="*/ 1 w 1490"/>
                          <a:gd name="T73" fmla="*/ 0 h 1621"/>
                          <a:gd name="T74" fmla="*/ 1 w 1490"/>
                          <a:gd name="T75" fmla="*/ 0 h 1621"/>
                          <a:gd name="T76" fmla="*/ 1 w 1490"/>
                          <a:gd name="T77" fmla="*/ 0 h 1621"/>
                          <a:gd name="T78" fmla="*/ 1 w 1490"/>
                          <a:gd name="T79" fmla="*/ 0 h 1621"/>
                          <a:gd name="T80" fmla="*/ 1 w 1490"/>
                          <a:gd name="T81" fmla="*/ 0 h 1621"/>
                          <a:gd name="T82" fmla="*/ 1 w 1490"/>
                          <a:gd name="T83" fmla="*/ 0 h 1621"/>
                          <a:gd name="T84" fmla="*/ 1 w 1490"/>
                          <a:gd name="T85" fmla="*/ 0 h 162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1490" h="1621">
                            <a:moveTo>
                              <a:pt x="541" y="8"/>
                            </a:moveTo>
                            <a:lnTo>
                              <a:pt x="515" y="16"/>
                            </a:lnTo>
                            <a:lnTo>
                              <a:pt x="478" y="25"/>
                            </a:lnTo>
                            <a:lnTo>
                              <a:pt x="443" y="33"/>
                            </a:lnTo>
                            <a:lnTo>
                              <a:pt x="402" y="43"/>
                            </a:lnTo>
                            <a:lnTo>
                              <a:pt x="364" y="51"/>
                            </a:lnTo>
                            <a:lnTo>
                              <a:pt x="331" y="60"/>
                            </a:lnTo>
                            <a:lnTo>
                              <a:pt x="307" y="68"/>
                            </a:lnTo>
                            <a:lnTo>
                              <a:pt x="285" y="79"/>
                            </a:lnTo>
                            <a:lnTo>
                              <a:pt x="260" y="93"/>
                            </a:lnTo>
                            <a:lnTo>
                              <a:pt x="239" y="109"/>
                            </a:lnTo>
                            <a:lnTo>
                              <a:pt x="220" y="125"/>
                            </a:lnTo>
                            <a:lnTo>
                              <a:pt x="202" y="142"/>
                            </a:lnTo>
                            <a:lnTo>
                              <a:pt x="181" y="164"/>
                            </a:lnTo>
                            <a:lnTo>
                              <a:pt x="161" y="193"/>
                            </a:lnTo>
                            <a:lnTo>
                              <a:pt x="126" y="246"/>
                            </a:lnTo>
                            <a:lnTo>
                              <a:pt x="69" y="344"/>
                            </a:lnTo>
                            <a:lnTo>
                              <a:pt x="0" y="464"/>
                            </a:lnTo>
                            <a:lnTo>
                              <a:pt x="8" y="481"/>
                            </a:lnTo>
                            <a:lnTo>
                              <a:pt x="34" y="500"/>
                            </a:lnTo>
                            <a:lnTo>
                              <a:pt x="353" y="620"/>
                            </a:lnTo>
                            <a:lnTo>
                              <a:pt x="364" y="657"/>
                            </a:lnTo>
                            <a:lnTo>
                              <a:pt x="367" y="802"/>
                            </a:lnTo>
                            <a:lnTo>
                              <a:pt x="353" y="999"/>
                            </a:lnTo>
                            <a:lnTo>
                              <a:pt x="339" y="1150"/>
                            </a:lnTo>
                            <a:lnTo>
                              <a:pt x="323" y="1248"/>
                            </a:lnTo>
                            <a:lnTo>
                              <a:pt x="290" y="1381"/>
                            </a:lnTo>
                            <a:lnTo>
                              <a:pt x="238" y="1490"/>
                            </a:lnTo>
                            <a:lnTo>
                              <a:pt x="168" y="1621"/>
                            </a:lnTo>
                            <a:lnTo>
                              <a:pt x="1404" y="1621"/>
                            </a:lnTo>
                            <a:lnTo>
                              <a:pt x="1273" y="1291"/>
                            </a:lnTo>
                            <a:lnTo>
                              <a:pt x="1216" y="1008"/>
                            </a:lnTo>
                            <a:lnTo>
                              <a:pt x="1244" y="983"/>
                            </a:lnTo>
                            <a:lnTo>
                              <a:pt x="1277" y="947"/>
                            </a:lnTo>
                            <a:lnTo>
                              <a:pt x="1298" y="903"/>
                            </a:lnTo>
                            <a:lnTo>
                              <a:pt x="1311" y="849"/>
                            </a:lnTo>
                            <a:lnTo>
                              <a:pt x="1312" y="800"/>
                            </a:lnTo>
                            <a:lnTo>
                              <a:pt x="1314" y="753"/>
                            </a:lnTo>
                            <a:lnTo>
                              <a:pt x="1315" y="717"/>
                            </a:lnTo>
                            <a:lnTo>
                              <a:pt x="1320" y="668"/>
                            </a:lnTo>
                            <a:lnTo>
                              <a:pt x="1490" y="526"/>
                            </a:lnTo>
                            <a:lnTo>
                              <a:pt x="1382" y="213"/>
                            </a:lnTo>
                            <a:lnTo>
                              <a:pt x="1364" y="167"/>
                            </a:lnTo>
                            <a:lnTo>
                              <a:pt x="1339" y="134"/>
                            </a:lnTo>
                            <a:lnTo>
                              <a:pt x="1307" y="108"/>
                            </a:lnTo>
                            <a:lnTo>
                              <a:pt x="1266" y="89"/>
                            </a:lnTo>
                            <a:lnTo>
                              <a:pt x="1080" y="32"/>
                            </a:lnTo>
                            <a:lnTo>
                              <a:pt x="1049" y="21"/>
                            </a:lnTo>
                            <a:lnTo>
                              <a:pt x="1027" y="13"/>
                            </a:lnTo>
                            <a:lnTo>
                              <a:pt x="1008" y="8"/>
                            </a:lnTo>
                            <a:lnTo>
                              <a:pt x="989" y="3"/>
                            </a:lnTo>
                            <a:lnTo>
                              <a:pt x="970" y="0"/>
                            </a:lnTo>
                            <a:lnTo>
                              <a:pt x="970" y="27"/>
                            </a:lnTo>
                            <a:lnTo>
                              <a:pt x="981" y="44"/>
                            </a:lnTo>
                            <a:lnTo>
                              <a:pt x="992" y="65"/>
                            </a:lnTo>
                            <a:lnTo>
                              <a:pt x="1008" y="89"/>
                            </a:lnTo>
                            <a:lnTo>
                              <a:pt x="1022" y="111"/>
                            </a:lnTo>
                            <a:lnTo>
                              <a:pt x="1036" y="139"/>
                            </a:lnTo>
                            <a:lnTo>
                              <a:pt x="1044" y="161"/>
                            </a:lnTo>
                            <a:lnTo>
                              <a:pt x="1050" y="180"/>
                            </a:lnTo>
                            <a:lnTo>
                              <a:pt x="1053" y="205"/>
                            </a:lnTo>
                            <a:lnTo>
                              <a:pt x="1053" y="234"/>
                            </a:lnTo>
                            <a:lnTo>
                              <a:pt x="1047" y="259"/>
                            </a:lnTo>
                            <a:lnTo>
                              <a:pt x="1038" y="286"/>
                            </a:lnTo>
                            <a:lnTo>
                              <a:pt x="1023" y="308"/>
                            </a:lnTo>
                            <a:lnTo>
                              <a:pt x="1003" y="325"/>
                            </a:lnTo>
                            <a:lnTo>
                              <a:pt x="975" y="344"/>
                            </a:lnTo>
                            <a:lnTo>
                              <a:pt x="946" y="357"/>
                            </a:lnTo>
                            <a:lnTo>
                              <a:pt x="916" y="369"/>
                            </a:lnTo>
                            <a:lnTo>
                              <a:pt x="885" y="377"/>
                            </a:lnTo>
                            <a:lnTo>
                              <a:pt x="855" y="382"/>
                            </a:lnTo>
                            <a:lnTo>
                              <a:pt x="815" y="377"/>
                            </a:lnTo>
                            <a:lnTo>
                              <a:pt x="784" y="368"/>
                            </a:lnTo>
                            <a:lnTo>
                              <a:pt x="751" y="357"/>
                            </a:lnTo>
                            <a:lnTo>
                              <a:pt x="714" y="338"/>
                            </a:lnTo>
                            <a:lnTo>
                              <a:pt x="672" y="314"/>
                            </a:lnTo>
                            <a:lnTo>
                              <a:pt x="648" y="298"/>
                            </a:lnTo>
                            <a:lnTo>
                              <a:pt x="620" y="267"/>
                            </a:lnTo>
                            <a:lnTo>
                              <a:pt x="609" y="237"/>
                            </a:lnTo>
                            <a:lnTo>
                              <a:pt x="593" y="205"/>
                            </a:lnTo>
                            <a:lnTo>
                              <a:pt x="580" y="172"/>
                            </a:lnTo>
                            <a:lnTo>
                              <a:pt x="569" y="134"/>
                            </a:lnTo>
                            <a:lnTo>
                              <a:pt x="560" y="100"/>
                            </a:lnTo>
                            <a:lnTo>
                              <a:pt x="545" y="55"/>
                            </a:lnTo>
                            <a:lnTo>
                              <a:pt x="539" y="24"/>
                            </a:lnTo>
                            <a:lnTo>
                              <a:pt x="541" y="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36" name="Group 65">
                        <a:extLst>
                          <a:ext uri="{FF2B5EF4-FFF2-40B4-BE49-F238E27FC236}">
                            <a16:creationId xmlns:a16="http://schemas.microsoft.com/office/drawing/2014/main" id="{16A143A8-E968-4EF4-9DFC-08BA2405C8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82" y="2811"/>
                        <a:ext cx="403" cy="594"/>
                        <a:chOff x="4582" y="2811"/>
                        <a:chExt cx="403" cy="594"/>
                      </a:xfrm>
                    </p:grpSpPr>
                    <p:sp>
                      <p:nvSpPr>
                        <p:cNvPr id="63538" name="Freeform 60">
                          <a:extLst>
                            <a:ext uri="{FF2B5EF4-FFF2-40B4-BE49-F238E27FC236}">
                              <a16:creationId xmlns:a16="http://schemas.microsoft.com/office/drawing/2014/main" id="{02DB3E41-CEC1-45A3-9248-C8BC39CF4AF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82" y="2811"/>
                          <a:ext cx="403" cy="594"/>
                        </a:xfrm>
                        <a:custGeom>
                          <a:avLst/>
                          <a:gdLst>
                            <a:gd name="T0" fmla="*/ 1 w 806"/>
                            <a:gd name="T1" fmla="*/ 1 h 1188"/>
                            <a:gd name="T2" fmla="*/ 0 w 806"/>
                            <a:gd name="T3" fmla="*/ 1 h 1188"/>
                            <a:gd name="T4" fmla="*/ 1 w 806"/>
                            <a:gd name="T5" fmla="*/ 1 h 1188"/>
                            <a:gd name="T6" fmla="*/ 1 w 806"/>
                            <a:gd name="T7" fmla="*/ 1 h 1188"/>
                            <a:gd name="T8" fmla="*/ 1 w 806"/>
                            <a:gd name="T9" fmla="*/ 1 h 1188"/>
                            <a:gd name="T10" fmla="*/ 1 w 806"/>
                            <a:gd name="T11" fmla="*/ 1 h 1188"/>
                            <a:gd name="T12" fmla="*/ 1 w 806"/>
                            <a:gd name="T13" fmla="*/ 1 h 1188"/>
                            <a:gd name="T14" fmla="*/ 1 w 806"/>
                            <a:gd name="T15" fmla="*/ 1 h 1188"/>
                            <a:gd name="T16" fmla="*/ 1 w 806"/>
                            <a:gd name="T17" fmla="*/ 1 h 1188"/>
                            <a:gd name="T18" fmla="*/ 1 w 806"/>
                            <a:gd name="T19" fmla="*/ 1 h 1188"/>
                            <a:gd name="T20" fmla="*/ 1 w 806"/>
                            <a:gd name="T21" fmla="*/ 1 h 1188"/>
                            <a:gd name="T22" fmla="*/ 1 w 806"/>
                            <a:gd name="T23" fmla="*/ 1 h 1188"/>
                            <a:gd name="T24" fmla="*/ 1 w 806"/>
                            <a:gd name="T25" fmla="*/ 1 h 1188"/>
                            <a:gd name="T26" fmla="*/ 1 w 806"/>
                            <a:gd name="T27" fmla="*/ 1 h 1188"/>
                            <a:gd name="T28" fmla="*/ 1 w 806"/>
                            <a:gd name="T29" fmla="*/ 1 h 1188"/>
                            <a:gd name="T30" fmla="*/ 1 w 806"/>
                            <a:gd name="T31" fmla="*/ 1 h 1188"/>
                            <a:gd name="T32" fmla="*/ 1 w 806"/>
                            <a:gd name="T33" fmla="*/ 1 h 1188"/>
                            <a:gd name="T34" fmla="*/ 1 w 806"/>
                            <a:gd name="T35" fmla="*/ 1 h 1188"/>
                            <a:gd name="T36" fmla="*/ 1 w 806"/>
                            <a:gd name="T37" fmla="*/ 1 h 1188"/>
                            <a:gd name="T38" fmla="*/ 1 w 806"/>
                            <a:gd name="T39" fmla="*/ 1 h 1188"/>
                            <a:gd name="T40" fmla="*/ 1 w 806"/>
                            <a:gd name="T41" fmla="*/ 1 h 1188"/>
                            <a:gd name="T42" fmla="*/ 1 w 806"/>
                            <a:gd name="T43" fmla="*/ 1 h 1188"/>
                            <a:gd name="T44" fmla="*/ 1 w 806"/>
                            <a:gd name="T45" fmla="*/ 1 h 1188"/>
                            <a:gd name="T46" fmla="*/ 1 w 806"/>
                            <a:gd name="T47" fmla="*/ 1 h 1188"/>
                            <a:gd name="T48" fmla="*/ 1 w 806"/>
                            <a:gd name="T49" fmla="*/ 1 h 1188"/>
                            <a:gd name="T50" fmla="*/ 1 w 806"/>
                            <a:gd name="T51" fmla="*/ 1 h 1188"/>
                            <a:gd name="T52" fmla="*/ 1 w 806"/>
                            <a:gd name="T53" fmla="*/ 1 h 1188"/>
                            <a:gd name="T54" fmla="*/ 1 w 806"/>
                            <a:gd name="T55" fmla="*/ 1 h 1188"/>
                            <a:gd name="T56" fmla="*/ 1 w 806"/>
                            <a:gd name="T57" fmla="*/ 0 h 1188"/>
                            <a:gd name="T58" fmla="*/ 1 w 806"/>
                            <a:gd name="T59" fmla="*/ 1 h 1188"/>
                            <a:gd name="T60" fmla="*/ 1 w 806"/>
                            <a:gd name="T61" fmla="*/ 1 h 1188"/>
                            <a:gd name="T62" fmla="*/ 1 w 806"/>
                            <a:gd name="T63" fmla="*/ 1 h 1188"/>
                            <a:gd name="T64" fmla="*/ 1 w 806"/>
                            <a:gd name="T65" fmla="*/ 1 h 1188"/>
                            <a:gd name="T66" fmla="*/ 1 w 806"/>
                            <a:gd name="T67" fmla="*/ 1 h 1188"/>
                            <a:gd name="T68" fmla="*/ 1 w 806"/>
                            <a:gd name="T69" fmla="*/ 1 h 1188"/>
                            <a:gd name="T70" fmla="*/ 1 w 806"/>
                            <a:gd name="T71" fmla="*/ 1 h 1188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</a:gdLst>
                          <a:ahLst/>
                          <a:cxnLst>
                            <a:cxn ang="T72">
                              <a:pos x="T0" y="T1"/>
                            </a:cxn>
                            <a:cxn ang="T73">
                              <a:pos x="T2" y="T3"/>
                            </a:cxn>
                            <a:cxn ang="T74">
                              <a:pos x="T4" y="T5"/>
                            </a:cxn>
                            <a:cxn ang="T75">
                              <a:pos x="T6" y="T7"/>
                            </a:cxn>
                            <a:cxn ang="T76">
                              <a:pos x="T8" y="T9"/>
                            </a:cxn>
                            <a:cxn ang="T77">
                              <a:pos x="T10" y="T11"/>
                            </a:cxn>
                            <a:cxn ang="T78">
                              <a:pos x="T12" y="T13"/>
                            </a:cxn>
                            <a:cxn ang="T79">
                              <a:pos x="T14" y="T15"/>
                            </a:cxn>
                            <a:cxn ang="T80">
                              <a:pos x="T16" y="T17"/>
                            </a:cxn>
                            <a:cxn ang="T81">
                              <a:pos x="T18" y="T19"/>
                            </a:cxn>
                            <a:cxn ang="T82">
                              <a:pos x="T20" y="T21"/>
                            </a:cxn>
                            <a:cxn ang="T83">
                              <a:pos x="T22" y="T23"/>
                            </a:cxn>
                            <a:cxn ang="T84">
                              <a:pos x="T24" y="T25"/>
                            </a:cxn>
                            <a:cxn ang="T85">
                              <a:pos x="T26" y="T27"/>
                            </a:cxn>
                            <a:cxn ang="T86">
                              <a:pos x="T28" y="T29"/>
                            </a:cxn>
                            <a:cxn ang="T87">
                              <a:pos x="T30" y="T31"/>
                            </a:cxn>
                            <a:cxn ang="T88">
                              <a:pos x="T32" y="T33"/>
                            </a:cxn>
                            <a:cxn ang="T89">
                              <a:pos x="T34" y="T35"/>
                            </a:cxn>
                            <a:cxn ang="T90">
                              <a:pos x="T36" y="T37"/>
                            </a:cxn>
                            <a:cxn ang="T91">
                              <a:pos x="T38" y="T39"/>
                            </a:cxn>
                            <a:cxn ang="T92">
                              <a:pos x="T40" y="T41"/>
                            </a:cxn>
                            <a:cxn ang="T93">
                              <a:pos x="T42" y="T43"/>
                            </a:cxn>
                            <a:cxn ang="T94">
                              <a:pos x="T44" y="T45"/>
                            </a:cxn>
                            <a:cxn ang="T95">
                              <a:pos x="T46" y="T47"/>
                            </a:cxn>
                            <a:cxn ang="T96">
                              <a:pos x="T48" y="T49"/>
                            </a:cxn>
                            <a:cxn ang="T97">
                              <a:pos x="T50" y="T51"/>
                            </a:cxn>
                            <a:cxn ang="T98">
                              <a:pos x="T52" y="T53"/>
                            </a:cxn>
                            <a:cxn ang="T99">
                              <a:pos x="T54" y="T55"/>
                            </a:cxn>
                            <a:cxn ang="T100">
                              <a:pos x="T56" y="T57"/>
                            </a:cxn>
                            <a:cxn ang="T101">
                              <a:pos x="T58" y="T59"/>
                            </a:cxn>
                            <a:cxn ang="T102">
                              <a:pos x="T60" y="T61"/>
                            </a:cxn>
                            <a:cxn ang="T103">
                              <a:pos x="T62" y="T63"/>
                            </a:cxn>
                            <a:cxn ang="T104">
                              <a:pos x="T64" y="T65"/>
                            </a:cxn>
                            <a:cxn ang="T105">
                              <a:pos x="T66" y="T67"/>
                            </a:cxn>
                            <a:cxn ang="T106">
                              <a:pos x="T68" y="T69"/>
                            </a:cxn>
                            <a:cxn ang="T107">
                              <a:pos x="T70" y="T71"/>
                            </a:cxn>
                          </a:cxnLst>
                          <a:rect l="0" t="0" r="r" b="b"/>
                          <a:pathLst>
                            <a:path w="806" h="1188">
                              <a:moveTo>
                                <a:pt x="28" y="203"/>
                              </a:moveTo>
                              <a:lnTo>
                                <a:pt x="8" y="277"/>
                              </a:lnTo>
                              <a:lnTo>
                                <a:pt x="5" y="331"/>
                              </a:lnTo>
                              <a:lnTo>
                                <a:pt x="0" y="435"/>
                              </a:lnTo>
                              <a:lnTo>
                                <a:pt x="14" y="563"/>
                              </a:lnTo>
                              <a:lnTo>
                                <a:pt x="14" y="722"/>
                              </a:lnTo>
                              <a:lnTo>
                                <a:pt x="6" y="803"/>
                              </a:lnTo>
                              <a:lnTo>
                                <a:pt x="2" y="874"/>
                              </a:lnTo>
                              <a:lnTo>
                                <a:pt x="5" y="961"/>
                              </a:lnTo>
                              <a:lnTo>
                                <a:pt x="19" y="1041"/>
                              </a:lnTo>
                              <a:lnTo>
                                <a:pt x="38" y="1122"/>
                              </a:lnTo>
                              <a:lnTo>
                                <a:pt x="77" y="1188"/>
                              </a:lnTo>
                              <a:lnTo>
                                <a:pt x="156" y="1180"/>
                              </a:lnTo>
                              <a:lnTo>
                                <a:pt x="227" y="1170"/>
                              </a:lnTo>
                              <a:lnTo>
                                <a:pt x="322" y="1141"/>
                              </a:lnTo>
                              <a:lnTo>
                                <a:pt x="401" y="1054"/>
                              </a:lnTo>
                              <a:lnTo>
                                <a:pt x="454" y="980"/>
                              </a:lnTo>
                              <a:lnTo>
                                <a:pt x="685" y="625"/>
                              </a:lnTo>
                              <a:lnTo>
                                <a:pt x="734" y="558"/>
                              </a:lnTo>
                              <a:lnTo>
                                <a:pt x="743" y="538"/>
                              </a:lnTo>
                              <a:lnTo>
                                <a:pt x="751" y="514"/>
                              </a:lnTo>
                              <a:lnTo>
                                <a:pt x="761" y="492"/>
                              </a:lnTo>
                              <a:lnTo>
                                <a:pt x="767" y="467"/>
                              </a:lnTo>
                              <a:lnTo>
                                <a:pt x="787" y="400"/>
                              </a:lnTo>
                              <a:lnTo>
                                <a:pt x="790" y="386"/>
                              </a:lnTo>
                              <a:lnTo>
                                <a:pt x="787" y="369"/>
                              </a:lnTo>
                              <a:lnTo>
                                <a:pt x="779" y="353"/>
                              </a:lnTo>
                              <a:lnTo>
                                <a:pt x="770" y="337"/>
                              </a:lnTo>
                              <a:lnTo>
                                <a:pt x="759" y="320"/>
                              </a:lnTo>
                              <a:lnTo>
                                <a:pt x="743" y="303"/>
                              </a:lnTo>
                              <a:lnTo>
                                <a:pt x="738" y="287"/>
                              </a:lnTo>
                              <a:lnTo>
                                <a:pt x="727" y="274"/>
                              </a:lnTo>
                              <a:lnTo>
                                <a:pt x="705" y="257"/>
                              </a:lnTo>
                              <a:lnTo>
                                <a:pt x="729" y="246"/>
                              </a:lnTo>
                              <a:lnTo>
                                <a:pt x="749" y="241"/>
                              </a:lnTo>
                              <a:lnTo>
                                <a:pt x="761" y="255"/>
                              </a:lnTo>
                              <a:lnTo>
                                <a:pt x="773" y="276"/>
                              </a:lnTo>
                              <a:lnTo>
                                <a:pt x="778" y="292"/>
                              </a:lnTo>
                              <a:lnTo>
                                <a:pt x="783" y="303"/>
                              </a:lnTo>
                              <a:lnTo>
                                <a:pt x="790" y="312"/>
                              </a:lnTo>
                              <a:lnTo>
                                <a:pt x="802" y="317"/>
                              </a:lnTo>
                              <a:lnTo>
                                <a:pt x="806" y="306"/>
                              </a:lnTo>
                              <a:lnTo>
                                <a:pt x="805" y="290"/>
                              </a:lnTo>
                              <a:lnTo>
                                <a:pt x="803" y="268"/>
                              </a:lnTo>
                              <a:lnTo>
                                <a:pt x="798" y="232"/>
                              </a:lnTo>
                              <a:lnTo>
                                <a:pt x="794" y="195"/>
                              </a:lnTo>
                              <a:lnTo>
                                <a:pt x="786" y="187"/>
                              </a:lnTo>
                              <a:lnTo>
                                <a:pt x="784" y="159"/>
                              </a:lnTo>
                              <a:lnTo>
                                <a:pt x="781" y="150"/>
                              </a:lnTo>
                              <a:lnTo>
                                <a:pt x="762" y="142"/>
                              </a:lnTo>
                              <a:lnTo>
                                <a:pt x="749" y="104"/>
                              </a:lnTo>
                              <a:lnTo>
                                <a:pt x="740" y="77"/>
                              </a:lnTo>
                              <a:lnTo>
                                <a:pt x="731" y="53"/>
                              </a:lnTo>
                              <a:lnTo>
                                <a:pt x="727" y="33"/>
                              </a:lnTo>
                              <a:lnTo>
                                <a:pt x="726" y="19"/>
                              </a:lnTo>
                              <a:lnTo>
                                <a:pt x="718" y="4"/>
                              </a:lnTo>
                              <a:lnTo>
                                <a:pt x="705" y="0"/>
                              </a:lnTo>
                              <a:lnTo>
                                <a:pt x="693" y="0"/>
                              </a:lnTo>
                              <a:lnTo>
                                <a:pt x="682" y="49"/>
                              </a:lnTo>
                              <a:lnTo>
                                <a:pt x="589" y="153"/>
                              </a:lnTo>
                              <a:lnTo>
                                <a:pt x="570" y="181"/>
                              </a:lnTo>
                              <a:lnTo>
                                <a:pt x="560" y="195"/>
                              </a:lnTo>
                              <a:lnTo>
                                <a:pt x="555" y="210"/>
                              </a:lnTo>
                              <a:lnTo>
                                <a:pt x="554" y="222"/>
                              </a:lnTo>
                              <a:lnTo>
                                <a:pt x="570" y="270"/>
                              </a:lnTo>
                              <a:lnTo>
                                <a:pt x="590" y="350"/>
                              </a:lnTo>
                              <a:lnTo>
                                <a:pt x="611" y="397"/>
                              </a:lnTo>
                              <a:lnTo>
                                <a:pt x="626" y="468"/>
                              </a:lnTo>
                              <a:lnTo>
                                <a:pt x="488" y="577"/>
                              </a:lnTo>
                              <a:lnTo>
                                <a:pt x="312" y="726"/>
                              </a:lnTo>
                              <a:lnTo>
                                <a:pt x="319" y="549"/>
                              </a:lnTo>
                              <a:lnTo>
                                <a:pt x="312" y="359"/>
                              </a:lnTo>
                              <a:lnTo>
                                <a:pt x="28" y="2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39" name="Freeform 61">
                          <a:extLst>
                            <a:ext uri="{FF2B5EF4-FFF2-40B4-BE49-F238E27FC236}">
                              <a16:creationId xmlns:a16="http://schemas.microsoft.com/office/drawing/2014/main" id="{B9569B52-45F6-473B-9E77-13450938AB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5" y="2884"/>
                          <a:ext cx="57" cy="11"/>
                        </a:xfrm>
                        <a:custGeom>
                          <a:avLst/>
                          <a:gdLst>
                            <a:gd name="T0" fmla="*/ 0 w 114"/>
                            <a:gd name="T1" fmla="*/ 0 h 23"/>
                            <a:gd name="T2" fmla="*/ 1 w 114"/>
                            <a:gd name="T3" fmla="*/ 0 h 23"/>
                            <a:gd name="T4" fmla="*/ 1 w 114"/>
                            <a:gd name="T5" fmla="*/ 0 h 23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14" h="23">
                              <a:moveTo>
                                <a:pt x="0" y="23"/>
                              </a:moveTo>
                              <a:lnTo>
                                <a:pt x="74" y="0"/>
                              </a:lnTo>
                              <a:lnTo>
                                <a:pt x="114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0" name="Freeform 62">
                          <a:extLst>
                            <a:ext uri="{FF2B5EF4-FFF2-40B4-BE49-F238E27FC236}">
                              <a16:creationId xmlns:a16="http://schemas.microsoft.com/office/drawing/2014/main" id="{17F8FEFD-8FF5-4612-ADC6-45F19B47E8F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7" y="2909"/>
                          <a:ext cx="75" cy="15"/>
                        </a:xfrm>
                        <a:custGeom>
                          <a:avLst/>
                          <a:gdLst>
                            <a:gd name="T0" fmla="*/ 0 w 150"/>
                            <a:gd name="T1" fmla="*/ 0 h 32"/>
                            <a:gd name="T2" fmla="*/ 1 w 150"/>
                            <a:gd name="T3" fmla="*/ 0 h 32"/>
                            <a:gd name="T4" fmla="*/ 1 w 150"/>
                            <a:gd name="T5" fmla="*/ 0 h 32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50" h="32">
                              <a:moveTo>
                                <a:pt x="0" y="32"/>
                              </a:moveTo>
                              <a:lnTo>
                                <a:pt x="87" y="7"/>
                              </a:lnTo>
                              <a:lnTo>
                                <a:pt x="150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1" name="Freeform 63">
                          <a:extLst>
                            <a:ext uri="{FF2B5EF4-FFF2-40B4-BE49-F238E27FC236}">
                              <a16:creationId xmlns:a16="http://schemas.microsoft.com/office/drawing/2014/main" id="{6F22BE85-E5E3-4034-B419-52FD1D705F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4" y="2872"/>
                          <a:ext cx="33" cy="22"/>
                        </a:xfrm>
                        <a:custGeom>
                          <a:avLst/>
                          <a:gdLst>
                            <a:gd name="T0" fmla="*/ 0 w 65"/>
                            <a:gd name="T1" fmla="*/ 1 h 44"/>
                            <a:gd name="T2" fmla="*/ 1 w 65"/>
                            <a:gd name="T3" fmla="*/ 0 h 44"/>
                            <a:gd name="T4" fmla="*/ 1 w 65"/>
                            <a:gd name="T5" fmla="*/ 1 h 44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65" h="44">
                              <a:moveTo>
                                <a:pt x="0" y="44"/>
                              </a:moveTo>
                              <a:lnTo>
                                <a:pt x="54" y="0"/>
                              </a:lnTo>
                              <a:lnTo>
                                <a:pt x="65" y="2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2" name="Line 64">
                          <a:extLst>
                            <a:ext uri="{FF2B5EF4-FFF2-40B4-BE49-F238E27FC236}">
                              <a16:creationId xmlns:a16="http://schemas.microsoft.com/office/drawing/2014/main" id="{1F94A482-74D4-4A61-AC69-6A737F355F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929" y="2834"/>
                          <a:ext cx="15" cy="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37" name="Freeform 66">
                        <a:extLst>
                          <a:ext uri="{FF2B5EF4-FFF2-40B4-BE49-F238E27FC236}">
                            <a16:creationId xmlns:a16="http://schemas.microsoft.com/office/drawing/2014/main" id="{C9BB4AC9-F39F-493B-B455-03223645A4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879"/>
                        <a:ext cx="190" cy="118"/>
                      </a:xfrm>
                      <a:custGeom>
                        <a:avLst/>
                        <a:gdLst>
                          <a:gd name="T0" fmla="*/ 1 w 380"/>
                          <a:gd name="T1" fmla="*/ 1 h 235"/>
                          <a:gd name="T2" fmla="*/ 1 w 380"/>
                          <a:gd name="T3" fmla="*/ 0 h 235"/>
                          <a:gd name="T4" fmla="*/ 0 w 380"/>
                          <a:gd name="T5" fmla="*/ 1 h 235"/>
                          <a:gd name="T6" fmla="*/ 1 w 380"/>
                          <a:gd name="T7" fmla="*/ 1 h 235"/>
                          <a:gd name="T8" fmla="*/ 1 w 380"/>
                          <a:gd name="T9" fmla="*/ 1 h 235"/>
                          <a:gd name="T10" fmla="*/ 1 w 380"/>
                          <a:gd name="T11" fmla="*/ 1 h 235"/>
                          <a:gd name="T12" fmla="*/ 1 w 380"/>
                          <a:gd name="T13" fmla="*/ 1 h 235"/>
                          <a:gd name="T14" fmla="*/ 1 w 380"/>
                          <a:gd name="T15" fmla="*/ 1 h 2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380" h="235">
                            <a:moveTo>
                              <a:pt x="173" y="87"/>
                            </a:moveTo>
                            <a:lnTo>
                              <a:pt x="31" y="0"/>
                            </a:lnTo>
                            <a:lnTo>
                              <a:pt x="0" y="63"/>
                            </a:lnTo>
                            <a:lnTo>
                              <a:pt x="8" y="80"/>
                            </a:lnTo>
                            <a:lnTo>
                              <a:pt x="34" y="99"/>
                            </a:lnTo>
                            <a:lnTo>
                              <a:pt x="380" y="235"/>
                            </a:lnTo>
                            <a:lnTo>
                              <a:pt x="380" y="204"/>
                            </a:lnTo>
                            <a:lnTo>
                              <a:pt x="173" y="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32" name="Group 70">
                      <a:extLst>
                        <a:ext uri="{FF2B5EF4-FFF2-40B4-BE49-F238E27FC236}">
                          <a16:creationId xmlns:a16="http://schemas.microsoft.com/office/drawing/2014/main" id="{DAC08873-DB19-4C93-AE20-6141C0BDB85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9" y="2750"/>
                      <a:ext cx="77" cy="137"/>
                      <a:chOff x="4869" y="2750"/>
                      <a:chExt cx="77" cy="137"/>
                    </a:xfrm>
                  </p:grpSpPr>
                  <p:sp>
                    <p:nvSpPr>
                      <p:cNvPr id="63533" name="Freeform 68">
                        <a:extLst>
                          <a:ext uri="{FF2B5EF4-FFF2-40B4-BE49-F238E27FC236}">
                            <a16:creationId xmlns:a16="http://schemas.microsoft.com/office/drawing/2014/main" id="{C673D58B-D13F-4FCE-B408-DB9D7428C9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9" y="2752"/>
                        <a:ext cx="73" cy="135"/>
                      </a:xfrm>
                      <a:custGeom>
                        <a:avLst/>
                        <a:gdLst>
                          <a:gd name="T0" fmla="*/ 1 w 145"/>
                          <a:gd name="T1" fmla="*/ 0 h 270"/>
                          <a:gd name="T2" fmla="*/ 1 w 145"/>
                          <a:gd name="T3" fmla="*/ 1 h 270"/>
                          <a:gd name="T4" fmla="*/ 1 w 145"/>
                          <a:gd name="T5" fmla="*/ 1 h 270"/>
                          <a:gd name="T6" fmla="*/ 1 w 145"/>
                          <a:gd name="T7" fmla="*/ 1 h 270"/>
                          <a:gd name="T8" fmla="*/ 0 w 145"/>
                          <a:gd name="T9" fmla="*/ 1 h 270"/>
                          <a:gd name="T10" fmla="*/ 1 w 145"/>
                          <a:gd name="T11" fmla="*/ 1 h 270"/>
                          <a:gd name="T12" fmla="*/ 1 w 145"/>
                          <a:gd name="T13" fmla="*/ 1 h 270"/>
                          <a:gd name="T14" fmla="*/ 1 w 145"/>
                          <a:gd name="T15" fmla="*/ 1 h 270"/>
                          <a:gd name="T16" fmla="*/ 1 w 145"/>
                          <a:gd name="T17" fmla="*/ 1 h 270"/>
                          <a:gd name="T18" fmla="*/ 1 w 145"/>
                          <a:gd name="T19" fmla="*/ 1 h 270"/>
                          <a:gd name="T20" fmla="*/ 1 w 145"/>
                          <a:gd name="T21" fmla="*/ 1 h 270"/>
                          <a:gd name="T22" fmla="*/ 1 w 145"/>
                          <a:gd name="T23" fmla="*/ 1 h 270"/>
                          <a:gd name="T24" fmla="*/ 1 w 145"/>
                          <a:gd name="T25" fmla="*/ 1 h 270"/>
                          <a:gd name="T26" fmla="*/ 1 w 145"/>
                          <a:gd name="T27" fmla="*/ 1 h 270"/>
                          <a:gd name="T28" fmla="*/ 1 w 145"/>
                          <a:gd name="T29" fmla="*/ 1 h 270"/>
                          <a:gd name="T30" fmla="*/ 1 w 145"/>
                          <a:gd name="T31" fmla="*/ 1 h 270"/>
                          <a:gd name="T32" fmla="*/ 1 w 145"/>
                          <a:gd name="T33" fmla="*/ 1 h 270"/>
                          <a:gd name="T34" fmla="*/ 1 w 145"/>
                          <a:gd name="T35" fmla="*/ 1 h 270"/>
                          <a:gd name="T36" fmla="*/ 1 w 145"/>
                          <a:gd name="T37" fmla="*/ 1 h 270"/>
                          <a:gd name="T38" fmla="*/ 1 w 145"/>
                          <a:gd name="T39" fmla="*/ 1 h 270"/>
                          <a:gd name="T40" fmla="*/ 1 w 145"/>
                          <a:gd name="T41" fmla="*/ 1 h 270"/>
                          <a:gd name="T42" fmla="*/ 1 w 145"/>
                          <a:gd name="T43" fmla="*/ 1 h 270"/>
                          <a:gd name="T44" fmla="*/ 1 w 145"/>
                          <a:gd name="T45" fmla="*/ 0 h 270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145" h="270">
                            <a:moveTo>
                              <a:pt x="139" y="0"/>
                            </a:moveTo>
                            <a:lnTo>
                              <a:pt x="91" y="17"/>
                            </a:lnTo>
                            <a:lnTo>
                              <a:pt x="50" y="39"/>
                            </a:lnTo>
                            <a:lnTo>
                              <a:pt x="22" y="85"/>
                            </a:lnTo>
                            <a:lnTo>
                              <a:pt x="0" y="118"/>
                            </a:lnTo>
                            <a:lnTo>
                              <a:pt x="5" y="155"/>
                            </a:lnTo>
                            <a:lnTo>
                              <a:pt x="8" y="226"/>
                            </a:lnTo>
                            <a:lnTo>
                              <a:pt x="17" y="270"/>
                            </a:lnTo>
                            <a:lnTo>
                              <a:pt x="65" y="219"/>
                            </a:lnTo>
                            <a:lnTo>
                              <a:pt x="66" y="175"/>
                            </a:lnTo>
                            <a:lnTo>
                              <a:pt x="63" y="155"/>
                            </a:lnTo>
                            <a:lnTo>
                              <a:pt x="57" y="140"/>
                            </a:lnTo>
                            <a:lnTo>
                              <a:pt x="66" y="134"/>
                            </a:lnTo>
                            <a:lnTo>
                              <a:pt x="74" y="123"/>
                            </a:lnTo>
                            <a:lnTo>
                              <a:pt x="85" y="106"/>
                            </a:lnTo>
                            <a:lnTo>
                              <a:pt x="90" y="87"/>
                            </a:lnTo>
                            <a:lnTo>
                              <a:pt x="95" y="69"/>
                            </a:lnTo>
                            <a:lnTo>
                              <a:pt x="110" y="66"/>
                            </a:lnTo>
                            <a:lnTo>
                              <a:pt x="125" y="58"/>
                            </a:lnTo>
                            <a:lnTo>
                              <a:pt x="136" y="49"/>
                            </a:lnTo>
                            <a:lnTo>
                              <a:pt x="143" y="35"/>
                            </a:lnTo>
                            <a:lnTo>
                              <a:pt x="145" y="16"/>
                            </a:lnTo>
                            <a:lnTo>
                              <a:pt x="139" y="0"/>
                            </a:lnTo>
                            <a:close/>
                          </a:path>
                        </a:pathLst>
                      </a:custGeom>
                      <a:solidFill>
                        <a:srgbClr val="FF9F7F"/>
                      </a:solidFill>
                      <a:ln w="9525">
                        <a:solidFill>
                          <a:srgbClr val="BF3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534" name="Freeform 69">
                        <a:extLst>
                          <a:ext uri="{FF2B5EF4-FFF2-40B4-BE49-F238E27FC236}">
                            <a16:creationId xmlns:a16="http://schemas.microsoft.com/office/drawing/2014/main" id="{697C5D32-B763-4BF2-97CF-707C323658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5" y="2750"/>
                        <a:ext cx="31" cy="14"/>
                      </a:xfrm>
                      <a:custGeom>
                        <a:avLst/>
                        <a:gdLst>
                          <a:gd name="T0" fmla="*/ 0 w 62"/>
                          <a:gd name="T1" fmla="*/ 0 h 29"/>
                          <a:gd name="T2" fmla="*/ 1 w 62"/>
                          <a:gd name="T3" fmla="*/ 0 h 29"/>
                          <a:gd name="T4" fmla="*/ 1 w 62"/>
                          <a:gd name="T5" fmla="*/ 0 h 29"/>
                          <a:gd name="T6" fmla="*/ 1 w 62"/>
                          <a:gd name="T7" fmla="*/ 0 h 29"/>
                          <a:gd name="T8" fmla="*/ 1 w 62"/>
                          <a:gd name="T9" fmla="*/ 0 h 29"/>
                          <a:gd name="T10" fmla="*/ 1 w 62"/>
                          <a:gd name="T11" fmla="*/ 0 h 29"/>
                          <a:gd name="T12" fmla="*/ 1 w 62"/>
                          <a:gd name="T13" fmla="*/ 0 h 29"/>
                          <a:gd name="T14" fmla="*/ 0 w 62"/>
                          <a:gd name="T15" fmla="*/ 0 h 2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62" h="29">
                            <a:moveTo>
                              <a:pt x="0" y="22"/>
                            </a:moveTo>
                            <a:lnTo>
                              <a:pt x="60" y="0"/>
                            </a:lnTo>
                            <a:lnTo>
                              <a:pt x="62" y="8"/>
                            </a:lnTo>
                            <a:lnTo>
                              <a:pt x="56" y="18"/>
                            </a:lnTo>
                            <a:lnTo>
                              <a:pt x="24" y="27"/>
                            </a:lnTo>
                            <a:lnTo>
                              <a:pt x="16" y="29"/>
                            </a:lnTo>
                            <a:lnTo>
                              <a:pt x="7" y="27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solidFill>
                          <a:srgbClr val="FF001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3525" name="Freeform 73">
                  <a:extLst>
                    <a:ext uri="{FF2B5EF4-FFF2-40B4-BE49-F238E27FC236}">
                      <a16:creationId xmlns:a16="http://schemas.microsoft.com/office/drawing/2014/main" id="{BD14F967-4F22-4522-9353-4E12E308F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5" y="2679"/>
                  <a:ext cx="488" cy="585"/>
                </a:xfrm>
                <a:custGeom>
                  <a:avLst/>
                  <a:gdLst>
                    <a:gd name="T0" fmla="*/ 1 w 976"/>
                    <a:gd name="T1" fmla="*/ 0 h 1169"/>
                    <a:gd name="T2" fmla="*/ 1 w 976"/>
                    <a:gd name="T3" fmla="*/ 1 h 1169"/>
                    <a:gd name="T4" fmla="*/ 1 w 976"/>
                    <a:gd name="T5" fmla="*/ 1 h 1169"/>
                    <a:gd name="T6" fmla="*/ 1 w 976"/>
                    <a:gd name="T7" fmla="*/ 1 h 1169"/>
                    <a:gd name="T8" fmla="*/ 1 w 976"/>
                    <a:gd name="T9" fmla="*/ 1 h 1169"/>
                    <a:gd name="T10" fmla="*/ 1 w 976"/>
                    <a:gd name="T11" fmla="*/ 1 h 1169"/>
                    <a:gd name="T12" fmla="*/ 0 w 976"/>
                    <a:gd name="T13" fmla="*/ 1 h 1169"/>
                    <a:gd name="T14" fmla="*/ 1 w 976"/>
                    <a:gd name="T15" fmla="*/ 0 h 11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76" h="1169">
                      <a:moveTo>
                        <a:pt x="379" y="0"/>
                      </a:moveTo>
                      <a:lnTo>
                        <a:pt x="946" y="114"/>
                      </a:lnTo>
                      <a:lnTo>
                        <a:pt x="904" y="128"/>
                      </a:lnTo>
                      <a:lnTo>
                        <a:pt x="976" y="161"/>
                      </a:lnTo>
                      <a:lnTo>
                        <a:pt x="653" y="1169"/>
                      </a:lnTo>
                      <a:lnTo>
                        <a:pt x="241" y="1122"/>
                      </a:lnTo>
                      <a:lnTo>
                        <a:pt x="0" y="99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6" name="Freeform 74">
                  <a:extLst>
                    <a:ext uri="{FF2B5EF4-FFF2-40B4-BE49-F238E27FC236}">
                      <a16:creationId xmlns:a16="http://schemas.microsoft.com/office/drawing/2014/main" id="{2AAFA5CB-21EA-4FB9-B4FD-F151CFE98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" y="3044"/>
                  <a:ext cx="509" cy="284"/>
                </a:xfrm>
                <a:custGeom>
                  <a:avLst/>
                  <a:gdLst>
                    <a:gd name="T0" fmla="*/ 1 w 1017"/>
                    <a:gd name="T1" fmla="*/ 0 h 570"/>
                    <a:gd name="T2" fmla="*/ 1 w 1017"/>
                    <a:gd name="T3" fmla="*/ 0 h 570"/>
                    <a:gd name="T4" fmla="*/ 1 w 1017"/>
                    <a:gd name="T5" fmla="*/ 0 h 570"/>
                    <a:gd name="T6" fmla="*/ 1 w 1017"/>
                    <a:gd name="T7" fmla="*/ 0 h 570"/>
                    <a:gd name="T8" fmla="*/ 1 w 1017"/>
                    <a:gd name="T9" fmla="*/ 0 h 570"/>
                    <a:gd name="T10" fmla="*/ 1 w 1017"/>
                    <a:gd name="T11" fmla="*/ 0 h 570"/>
                    <a:gd name="T12" fmla="*/ 1 w 1017"/>
                    <a:gd name="T13" fmla="*/ 0 h 570"/>
                    <a:gd name="T14" fmla="*/ 1 w 1017"/>
                    <a:gd name="T15" fmla="*/ 0 h 570"/>
                    <a:gd name="T16" fmla="*/ 1 w 1017"/>
                    <a:gd name="T17" fmla="*/ 0 h 570"/>
                    <a:gd name="T18" fmla="*/ 1 w 1017"/>
                    <a:gd name="T19" fmla="*/ 0 h 570"/>
                    <a:gd name="T20" fmla="*/ 1 w 1017"/>
                    <a:gd name="T21" fmla="*/ 0 h 570"/>
                    <a:gd name="T22" fmla="*/ 1 w 1017"/>
                    <a:gd name="T23" fmla="*/ 0 h 570"/>
                    <a:gd name="T24" fmla="*/ 1 w 1017"/>
                    <a:gd name="T25" fmla="*/ 0 h 570"/>
                    <a:gd name="T26" fmla="*/ 1 w 1017"/>
                    <a:gd name="T27" fmla="*/ 0 h 570"/>
                    <a:gd name="T28" fmla="*/ 1 w 1017"/>
                    <a:gd name="T29" fmla="*/ 0 h 570"/>
                    <a:gd name="T30" fmla="*/ 1 w 1017"/>
                    <a:gd name="T31" fmla="*/ 0 h 570"/>
                    <a:gd name="T32" fmla="*/ 1 w 1017"/>
                    <a:gd name="T33" fmla="*/ 0 h 570"/>
                    <a:gd name="T34" fmla="*/ 1 w 1017"/>
                    <a:gd name="T35" fmla="*/ 0 h 570"/>
                    <a:gd name="T36" fmla="*/ 1 w 1017"/>
                    <a:gd name="T37" fmla="*/ 0 h 570"/>
                    <a:gd name="T38" fmla="*/ 1 w 1017"/>
                    <a:gd name="T39" fmla="*/ 0 h 570"/>
                    <a:gd name="T40" fmla="*/ 1 w 1017"/>
                    <a:gd name="T41" fmla="*/ 0 h 570"/>
                    <a:gd name="T42" fmla="*/ 1 w 1017"/>
                    <a:gd name="T43" fmla="*/ 0 h 570"/>
                    <a:gd name="T44" fmla="*/ 1 w 1017"/>
                    <a:gd name="T45" fmla="*/ 0 h 570"/>
                    <a:gd name="T46" fmla="*/ 1 w 1017"/>
                    <a:gd name="T47" fmla="*/ 0 h 570"/>
                    <a:gd name="T48" fmla="*/ 1 w 1017"/>
                    <a:gd name="T49" fmla="*/ 0 h 570"/>
                    <a:gd name="T50" fmla="*/ 1 w 1017"/>
                    <a:gd name="T51" fmla="*/ 0 h 570"/>
                    <a:gd name="T52" fmla="*/ 1 w 1017"/>
                    <a:gd name="T53" fmla="*/ 0 h 570"/>
                    <a:gd name="T54" fmla="*/ 1 w 1017"/>
                    <a:gd name="T55" fmla="*/ 0 h 570"/>
                    <a:gd name="T56" fmla="*/ 1 w 1017"/>
                    <a:gd name="T57" fmla="*/ 0 h 570"/>
                    <a:gd name="T58" fmla="*/ 1 w 1017"/>
                    <a:gd name="T59" fmla="*/ 0 h 570"/>
                    <a:gd name="T60" fmla="*/ 1 w 1017"/>
                    <a:gd name="T61" fmla="*/ 0 h 570"/>
                    <a:gd name="T62" fmla="*/ 1 w 1017"/>
                    <a:gd name="T63" fmla="*/ 0 h 57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017" h="570">
                      <a:moveTo>
                        <a:pt x="924" y="0"/>
                      </a:moveTo>
                      <a:lnTo>
                        <a:pt x="937" y="40"/>
                      </a:lnTo>
                      <a:lnTo>
                        <a:pt x="959" y="152"/>
                      </a:lnTo>
                      <a:lnTo>
                        <a:pt x="970" y="229"/>
                      </a:lnTo>
                      <a:lnTo>
                        <a:pt x="987" y="343"/>
                      </a:lnTo>
                      <a:lnTo>
                        <a:pt x="1001" y="390"/>
                      </a:lnTo>
                      <a:lnTo>
                        <a:pt x="1012" y="437"/>
                      </a:lnTo>
                      <a:lnTo>
                        <a:pt x="1017" y="478"/>
                      </a:lnTo>
                      <a:lnTo>
                        <a:pt x="1012" y="502"/>
                      </a:lnTo>
                      <a:lnTo>
                        <a:pt x="998" y="530"/>
                      </a:lnTo>
                      <a:lnTo>
                        <a:pt x="968" y="549"/>
                      </a:lnTo>
                      <a:lnTo>
                        <a:pt x="847" y="563"/>
                      </a:lnTo>
                      <a:lnTo>
                        <a:pt x="698" y="563"/>
                      </a:lnTo>
                      <a:lnTo>
                        <a:pt x="539" y="546"/>
                      </a:lnTo>
                      <a:lnTo>
                        <a:pt x="443" y="565"/>
                      </a:lnTo>
                      <a:lnTo>
                        <a:pt x="381" y="570"/>
                      </a:lnTo>
                      <a:lnTo>
                        <a:pt x="320" y="563"/>
                      </a:lnTo>
                      <a:lnTo>
                        <a:pt x="260" y="554"/>
                      </a:lnTo>
                      <a:lnTo>
                        <a:pt x="213" y="551"/>
                      </a:lnTo>
                      <a:lnTo>
                        <a:pt x="102" y="540"/>
                      </a:lnTo>
                      <a:lnTo>
                        <a:pt x="63" y="508"/>
                      </a:lnTo>
                      <a:lnTo>
                        <a:pt x="60" y="474"/>
                      </a:lnTo>
                      <a:lnTo>
                        <a:pt x="36" y="442"/>
                      </a:lnTo>
                      <a:lnTo>
                        <a:pt x="28" y="417"/>
                      </a:lnTo>
                      <a:lnTo>
                        <a:pt x="28" y="376"/>
                      </a:lnTo>
                      <a:lnTo>
                        <a:pt x="7" y="343"/>
                      </a:lnTo>
                      <a:lnTo>
                        <a:pt x="0" y="313"/>
                      </a:lnTo>
                      <a:lnTo>
                        <a:pt x="3" y="298"/>
                      </a:lnTo>
                      <a:lnTo>
                        <a:pt x="12" y="286"/>
                      </a:lnTo>
                      <a:lnTo>
                        <a:pt x="26" y="284"/>
                      </a:lnTo>
                      <a:lnTo>
                        <a:pt x="37" y="291"/>
                      </a:lnTo>
                      <a:lnTo>
                        <a:pt x="52" y="308"/>
                      </a:lnTo>
                      <a:lnTo>
                        <a:pt x="71" y="322"/>
                      </a:lnTo>
                      <a:lnTo>
                        <a:pt x="112" y="336"/>
                      </a:lnTo>
                      <a:lnTo>
                        <a:pt x="88" y="317"/>
                      </a:lnTo>
                      <a:lnTo>
                        <a:pt x="80" y="295"/>
                      </a:lnTo>
                      <a:lnTo>
                        <a:pt x="94" y="281"/>
                      </a:lnTo>
                      <a:lnTo>
                        <a:pt x="126" y="270"/>
                      </a:lnTo>
                      <a:lnTo>
                        <a:pt x="164" y="270"/>
                      </a:lnTo>
                      <a:lnTo>
                        <a:pt x="217" y="261"/>
                      </a:lnTo>
                      <a:lnTo>
                        <a:pt x="279" y="261"/>
                      </a:lnTo>
                      <a:lnTo>
                        <a:pt x="298" y="261"/>
                      </a:lnTo>
                      <a:lnTo>
                        <a:pt x="268" y="248"/>
                      </a:lnTo>
                      <a:lnTo>
                        <a:pt x="222" y="251"/>
                      </a:lnTo>
                      <a:lnTo>
                        <a:pt x="202" y="251"/>
                      </a:lnTo>
                      <a:lnTo>
                        <a:pt x="173" y="251"/>
                      </a:lnTo>
                      <a:lnTo>
                        <a:pt x="145" y="242"/>
                      </a:lnTo>
                      <a:lnTo>
                        <a:pt x="135" y="229"/>
                      </a:lnTo>
                      <a:lnTo>
                        <a:pt x="131" y="210"/>
                      </a:lnTo>
                      <a:lnTo>
                        <a:pt x="184" y="201"/>
                      </a:lnTo>
                      <a:lnTo>
                        <a:pt x="258" y="194"/>
                      </a:lnTo>
                      <a:lnTo>
                        <a:pt x="312" y="190"/>
                      </a:lnTo>
                      <a:lnTo>
                        <a:pt x="355" y="201"/>
                      </a:lnTo>
                      <a:lnTo>
                        <a:pt x="388" y="215"/>
                      </a:lnTo>
                      <a:lnTo>
                        <a:pt x="414" y="253"/>
                      </a:lnTo>
                      <a:lnTo>
                        <a:pt x="433" y="281"/>
                      </a:lnTo>
                      <a:lnTo>
                        <a:pt x="473" y="306"/>
                      </a:lnTo>
                      <a:lnTo>
                        <a:pt x="520" y="327"/>
                      </a:lnTo>
                      <a:lnTo>
                        <a:pt x="582" y="336"/>
                      </a:lnTo>
                      <a:lnTo>
                        <a:pt x="648" y="333"/>
                      </a:lnTo>
                      <a:lnTo>
                        <a:pt x="779" y="298"/>
                      </a:lnTo>
                      <a:lnTo>
                        <a:pt x="799" y="298"/>
                      </a:lnTo>
                      <a:lnTo>
                        <a:pt x="850" y="220"/>
                      </a:lnTo>
                      <a:lnTo>
                        <a:pt x="867" y="133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solidFill>
                    <a:srgbClr val="BF3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00" name="Group 83">
                <a:extLst>
                  <a:ext uri="{FF2B5EF4-FFF2-40B4-BE49-F238E27FC236}">
                    <a16:creationId xmlns:a16="http://schemas.microsoft.com/office/drawing/2014/main" id="{9F35548A-4BCE-41B3-8126-A8520BA44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9" y="3098"/>
                <a:ext cx="560" cy="639"/>
                <a:chOff x="3409" y="3098"/>
                <a:chExt cx="560" cy="639"/>
              </a:xfrm>
            </p:grpSpPr>
            <p:sp>
              <p:nvSpPr>
                <p:cNvPr id="63516" name="Freeform 76">
                  <a:extLst>
                    <a:ext uri="{FF2B5EF4-FFF2-40B4-BE49-F238E27FC236}">
                      <a16:creationId xmlns:a16="http://schemas.microsoft.com/office/drawing/2014/main" id="{941F54C4-57F2-414A-A0F8-E42CF903C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6" y="3181"/>
                  <a:ext cx="433" cy="507"/>
                </a:xfrm>
                <a:custGeom>
                  <a:avLst/>
                  <a:gdLst>
                    <a:gd name="T0" fmla="*/ 0 w 868"/>
                    <a:gd name="T1" fmla="*/ 1 h 1014"/>
                    <a:gd name="T2" fmla="*/ 0 w 868"/>
                    <a:gd name="T3" fmla="*/ 1 h 1014"/>
                    <a:gd name="T4" fmla="*/ 0 w 868"/>
                    <a:gd name="T5" fmla="*/ 1 h 1014"/>
                    <a:gd name="T6" fmla="*/ 0 w 868"/>
                    <a:gd name="T7" fmla="*/ 1 h 1014"/>
                    <a:gd name="T8" fmla="*/ 0 w 868"/>
                    <a:gd name="T9" fmla="*/ 1 h 1014"/>
                    <a:gd name="T10" fmla="*/ 0 w 868"/>
                    <a:gd name="T11" fmla="*/ 1 h 1014"/>
                    <a:gd name="T12" fmla="*/ 0 w 868"/>
                    <a:gd name="T13" fmla="*/ 1 h 1014"/>
                    <a:gd name="T14" fmla="*/ 0 w 868"/>
                    <a:gd name="T15" fmla="*/ 1 h 1014"/>
                    <a:gd name="T16" fmla="*/ 0 w 868"/>
                    <a:gd name="T17" fmla="*/ 1 h 1014"/>
                    <a:gd name="T18" fmla="*/ 0 w 868"/>
                    <a:gd name="T19" fmla="*/ 1 h 1014"/>
                    <a:gd name="T20" fmla="*/ 0 w 868"/>
                    <a:gd name="T21" fmla="*/ 0 h 1014"/>
                    <a:gd name="T22" fmla="*/ 0 w 868"/>
                    <a:gd name="T23" fmla="*/ 1 h 1014"/>
                    <a:gd name="T24" fmla="*/ 0 w 868"/>
                    <a:gd name="T25" fmla="*/ 1 h 1014"/>
                    <a:gd name="T26" fmla="*/ 0 w 868"/>
                    <a:gd name="T27" fmla="*/ 1 h 1014"/>
                    <a:gd name="T28" fmla="*/ 0 w 868"/>
                    <a:gd name="T29" fmla="*/ 1 h 1014"/>
                    <a:gd name="T30" fmla="*/ 0 w 868"/>
                    <a:gd name="T31" fmla="*/ 1 h 1014"/>
                    <a:gd name="T32" fmla="*/ 0 w 868"/>
                    <a:gd name="T33" fmla="*/ 1 h 1014"/>
                    <a:gd name="T34" fmla="*/ 0 w 868"/>
                    <a:gd name="T35" fmla="*/ 1 h 1014"/>
                    <a:gd name="T36" fmla="*/ 0 w 868"/>
                    <a:gd name="T37" fmla="*/ 1 h 1014"/>
                    <a:gd name="T38" fmla="*/ 0 w 868"/>
                    <a:gd name="T39" fmla="*/ 1 h 1014"/>
                    <a:gd name="T40" fmla="*/ 0 w 868"/>
                    <a:gd name="T41" fmla="*/ 1 h 1014"/>
                    <a:gd name="T42" fmla="*/ 0 w 868"/>
                    <a:gd name="T43" fmla="*/ 1 h 1014"/>
                    <a:gd name="T44" fmla="*/ 0 w 868"/>
                    <a:gd name="T45" fmla="*/ 1 h 1014"/>
                    <a:gd name="T46" fmla="*/ 0 w 868"/>
                    <a:gd name="T47" fmla="*/ 1 h 1014"/>
                    <a:gd name="T48" fmla="*/ 0 w 868"/>
                    <a:gd name="T49" fmla="*/ 1 h 1014"/>
                    <a:gd name="T50" fmla="*/ 0 w 868"/>
                    <a:gd name="T51" fmla="*/ 1 h 1014"/>
                    <a:gd name="T52" fmla="*/ 0 w 868"/>
                    <a:gd name="T53" fmla="*/ 1 h 1014"/>
                    <a:gd name="T54" fmla="*/ 0 w 868"/>
                    <a:gd name="T55" fmla="*/ 1 h 1014"/>
                    <a:gd name="T56" fmla="*/ 0 w 868"/>
                    <a:gd name="T57" fmla="*/ 1 h 1014"/>
                    <a:gd name="T58" fmla="*/ 0 w 868"/>
                    <a:gd name="T59" fmla="*/ 1 h 1014"/>
                    <a:gd name="T60" fmla="*/ 0 w 868"/>
                    <a:gd name="T61" fmla="*/ 1 h 1014"/>
                    <a:gd name="T62" fmla="*/ 0 w 868"/>
                    <a:gd name="T63" fmla="*/ 1 h 1014"/>
                    <a:gd name="T64" fmla="*/ 0 w 868"/>
                    <a:gd name="T65" fmla="*/ 1 h 10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8" h="1014">
                      <a:moveTo>
                        <a:pt x="0" y="749"/>
                      </a:moveTo>
                      <a:lnTo>
                        <a:pt x="19" y="697"/>
                      </a:lnTo>
                      <a:lnTo>
                        <a:pt x="0" y="574"/>
                      </a:lnTo>
                      <a:lnTo>
                        <a:pt x="0" y="492"/>
                      </a:lnTo>
                      <a:lnTo>
                        <a:pt x="14" y="359"/>
                      </a:lnTo>
                      <a:lnTo>
                        <a:pt x="48" y="265"/>
                      </a:lnTo>
                      <a:lnTo>
                        <a:pt x="85" y="189"/>
                      </a:lnTo>
                      <a:lnTo>
                        <a:pt x="138" y="113"/>
                      </a:lnTo>
                      <a:lnTo>
                        <a:pt x="223" y="57"/>
                      </a:lnTo>
                      <a:lnTo>
                        <a:pt x="322" y="14"/>
                      </a:lnTo>
                      <a:lnTo>
                        <a:pt x="450" y="0"/>
                      </a:lnTo>
                      <a:lnTo>
                        <a:pt x="603" y="38"/>
                      </a:lnTo>
                      <a:lnTo>
                        <a:pt x="745" y="118"/>
                      </a:lnTo>
                      <a:lnTo>
                        <a:pt x="821" y="194"/>
                      </a:lnTo>
                      <a:lnTo>
                        <a:pt x="868" y="288"/>
                      </a:lnTo>
                      <a:lnTo>
                        <a:pt x="863" y="393"/>
                      </a:lnTo>
                      <a:lnTo>
                        <a:pt x="844" y="492"/>
                      </a:lnTo>
                      <a:lnTo>
                        <a:pt x="788" y="606"/>
                      </a:lnTo>
                      <a:lnTo>
                        <a:pt x="783" y="683"/>
                      </a:lnTo>
                      <a:lnTo>
                        <a:pt x="776" y="716"/>
                      </a:lnTo>
                      <a:lnTo>
                        <a:pt x="769" y="749"/>
                      </a:lnTo>
                      <a:lnTo>
                        <a:pt x="698" y="853"/>
                      </a:lnTo>
                      <a:lnTo>
                        <a:pt x="660" y="896"/>
                      </a:lnTo>
                      <a:lnTo>
                        <a:pt x="627" y="942"/>
                      </a:lnTo>
                      <a:lnTo>
                        <a:pt x="611" y="961"/>
                      </a:lnTo>
                      <a:lnTo>
                        <a:pt x="597" y="972"/>
                      </a:lnTo>
                      <a:lnTo>
                        <a:pt x="582" y="978"/>
                      </a:lnTo>
                      <a:lnTo>
                        <a:pt x="562" y="978"/>
                      </a:lnTo>
                      <a:lnTo>
                        <a:pt x="529" y="969"/>
                      </a:lnTo>
                      <a:lnTo>
                        <a:pt x="508" y="965"/>
                      </a:lnTo>
                      <a:lnTo>
                        <a:pt x="488" y="967"/>
                      </a:lnTo>
                      <a:lnTo>
                        <a:pt x="428" y="1014"/>
                      </a:lnTo>
                      <a:lnTo>
                        <a:pt x="0" y="749"/>
                      </a:lnTo>
                      <a:close/>
                    </a:path>
                  </a:pathLst>
                </a:custGeom>
                <a:solidFill>
                  <a:srgbClr val="FFB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7" name="Oval 77">
                  <a:extLst>
                    <a:ext uri="{FF2B5EF4-FFF2-40B4-BE49-F238E27FC236}">
                      <a16:creationId xmlns:a16="http://schemas.microsoft.com/office/drawing/2014/main" id="{96B0A41B-3057-4857-8EF7-D4E83D2FF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" y="3578"/>
                  <a:ext cx="55" cy="65"/>
                </a:xfrm>
                <a:prstGeom prst="ellips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rgbClr val="33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588"/>
                    </a:spcAft>
                    <a:buSzPct val="80000"/>
                    <a:buNone/>
                  </a:pPr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518" name="Freeform 78">
                  <a:extLst>
                    <a:ext uri="{FF2B5EF4-FFF2-40B4-BE49-F238E27FC236}">
                      <a16:creationId xmlns:a16="http://schemas.microsoft.com/office/drawing/2014/main" id="{A66F7A8B-0E3A-4D6E-9928-7A04175A7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3511"/>
                  <a:ext cx="51" cy="98"/>
                </a:xfrm>
                <a:custGeom>
                  <a:avLst/>
                  <a:gdLst>
                    <a:gd name="T0" fmla="*/ 0 w 103"/>
                    <a:gd name="T1" fmla="*/ 0 h 196"/>
                    <a:gd name="T2" fmla="*/ 0 w 103"/>
                    <a:gd name="T3" fmla="*/ 1 h 196"/>
                    <a:gd name="T4" fmla="*/ 0 w 103"/>
                    <a:gd name="T5" fmla="*/ 1 h 196"/>
                    <a:gd name="T6" fmla="*/ 0 w 103"/>
                    <a:gd name="T7" fmla="*/ 1 h 196"/>
                    <a:gd name="T8" fmla="*/ 0 w 103"/>
                    <a:gd name="T9" fmla="*/ 1 h 196"/>
                    <a:gd name="T10" fmla="*/ 0 w 103"/>
                    <a:gd name="T11" fmla="*/ 1 h 196"/>
                    <a:gd name="T12" fmla="*/ 0 w 103"/>
                    <a:gd name="T13" fmla="*/ 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3" h="196">
                      <a:moveTo>
                        <a:pt x="6" y="0"/>
                      </a:moveTo>
                      <a:lnTo>
                        <a:pt x="0" y="30"/>
                      </a:lnTo>
                      <a:lnTo>
                        <a:pt x="0" y="61"/>
                      </a:lnTo>
                      <a:lnTo>
                        <a:pt x="19" y="128"/>
                      </a:lnTo>
                      <a:lnTo>
                        <a:pt x="46" y="186"/>
                      </a:lnTo>
                      <a:lnTo>
                        <a:pt x="79" y="196"/>
                      </a:lnTo>
                      <a:lnTo>
                        <a:pt x="103" y="186"/>
                      </a:lnTo>
                    </a:path>
                  </a:pathLst>
                </a:custGeom>
                <a:noFill/>
                <a:ln w="9525">
                  <a:solidFill>
                    <a:srgbClr val="F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9" name="Freeform 79">
                  <a:extLst>
                    <a:ext uri="{FF2B5EF4-FFF2-40B4-BE49-F238E27FC236}">
                      <a16:creationId xmlns:a16="http://schemas.microsoft.com/office/drawing/2014/main" id="{D6364E48-E14D-4BB1-9611-52A0D0121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3" y="3526"/>
                  <a:ext cx="280" cy="211"/>
                </a:xfrm>
                <a:custGeom>
                  <a:avLst/>
                  <a:gdLst>
                    <a:gd name="T0" fmla="*/ 1 w 558"/>
                    <a:gd name="T1" fmla="*/ 0 h 421"/>
                    <a:gd name="T2" fmla="*/ 1 w 558"/>
                    <a:gd name="T3" fmla="*/ 1 h 421"/>
                    <a:gd name="T4" fmla="*/ 1 w 558"/>
                    <a:gd name="T5" fmla="*/ 1 h 421"/>
                    <a:gd name="T6" fmla="*/ 1 w 558"/>
                    <a:gd name="T7" fmla="*/ 1 h 421"/>
                    <a:gd name="T8" fmla="*/ 1 w 558"/>
                    <a:gd name="T9" fmla="*/ 1 h 421"/>
                    <a:gd name="T10" fmla="*/ 1 w 558"/>
                    <a:gd name="T11" fmla="*/ 1 h 421"/>
                    <a:gd name="T12" fmla="*/ 1 w 558"/>
                    <a:gd name="T13" fmla="*/ 1 h 421"/>
                    <a:gd name="T14" fmla="*/ 1 w 558"/>
                    <a:gd name="T15" fmla="*/ 1 h 421"/>
                    <a:gd name="T16" fmla="*/ 1 w 558"/>
                    <a:gd name="T17" fmla="*/ 1 h 421"/>
                    <a:gd name="T18" fmla="*/ 0 w 558"/>
                    <a:gd name="T19" fmla="*/ 1 h 421"/>
                    <a:gd name="T20" fmla="*/ 1 w 558"/>
                    <a:gd name="T21" fmla="*/ 0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8" h="421">
                      <a:moveTo>
                        <a:pt x="94" y="0"/>
                      </a:moveTo>
                      <a:lnTo>
                        <a:pt x="342" y="113"/>
                      </a:lnTo>
                      <a:lnTo>
                        <a:pt x="430" y="167"/>
                      </a:lnTo>
                      <a:lnTo>
                        <a:pt x="479" y="205"/>
                      </a:lnTo>
                      <a:lnTo>
                        <a:pt x="511" y="237"/>
                      </a:lnTo>
                      <a:lnTo>
                        <a:pt x="531" y="265"/>
                      </a:lnTo>
                      <a:lnTo>
                        <a:pt x="549" y="295"/>
                      </a:lnTo>
                      <a:lnTo>
                        <a:pt x="558" y="322"/>
                      </a:lnTo>
                      <a:lnTo>
                        <a:pt x="487" y="421"/>
                      </a:lnTo>
                      <a:lnTo>
                        <a:pt x="0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0" name="Group 82">
                  <a:extLst>
                    <a:ext uri="{FF2B5EF4-FFF2-40B4-BE49-F238E27FC236}">
                      <a16:creationId xmlns:a16="http://schemas.microsoft.com/office/drawing/2014/main" id="{88589007-5FFA-406A-8413-7CD442BBA4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9" y="3098"/>
                  <a:ext cx="560" cy="469"/>
                  <a:chOff x="3409" y="3098"/>
                  <a:chExt cx="560" cy="469"/>
                </a:xfrm>
              </p:grpSpPr>
              <p:sp>
                <p:nvSpPr>
                  <p:cNvPr id="63521" name="Freeform 80">
                    <a:extLst>
                      <a:ext uri="{FF2B5EF4-FFF2-40B4-BE49-F238E27FC236}">
                        <a16:creationId xmlns:a16="http://schemas.microsoft.com/office/drawing/2014/main" id="{C570B47A-5290-4659-9D8D-57E78B01B3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9" y="3098"/>
                    <a:ext cx="560" cy="469"/>
                  </a:xfrm>
                  <a:custGeom>
                    <a:avLst/>
                    <a:gdLst>
                      <a:gd name="T0" fmla="*/ 1 w 1118"/>
                      <a:gd name="T1" fmla="*/ 1 h 937"/>
                      <a:gd name="T2" fmla="*/ 1 w 1118"/>
                      <a:gd name="T3" fmla="*/ 0 h 937"/>
                      <a:gd name="T4" fmla="*/ 1 w 1118"/>
                      <a:gd name="T5" fmla="*/ 1 h 937"/>
                      <a:gd name="T6" fmla="*/ 1 w 1118"/>
                      <a:gd name="T7" fmla="*/ 1 h 937"/>
                      <a:gd name="T8" fmla="*/ 1 w 1118"/>
                      <a:gd name="T9" fmla="*/ 1 h 937"/>
                      <a:gd name="T10" fmla="*/ 1 w 1118"/>
                      <a:gd name="T11" fmla="*/ 1 h 937"/>
                      <a:gd name="T12" fmla="*/ 1 w 1118"/>
                      <a:gd name="T13" fmla="*/ 1 h 937"/>
                      <a:gd name="T14" fmla="*/ 1 w 1118"/>
                      <a:gd name="T15" fmla="*/ 1 h 937"/>
                      <a:gd name="T16" fmla="*/ 1 w 1118"/>
                      <a:gd name="T17" fmla="*/ 1 h 937"/>
                      <a:gd name="T18" fmla="*/ 1 w 1118"/>
                      <a:gd name="T19" fmla="*/ 1 h 937"/>
                      <a:gd name="T20" fmla="*/ 1 w 1118"/>
                      <a:gd name="T21" fmla="*/ 1 h 937"/>
                      <a:gd name="T22" fmla="*/ 1 w 1118"/>
                      <a:gd name="T23" fmla="*/ 1 h 937"/>
                      <a:gd name="T24" fmla="*/ 1 w 1118"/>
                      <a:gd name="T25" fmla="*/ 1 h 937"/>
                      <a:gd name="T26" fmla="*/ 1 w 1118"/>
                      <a:gd name="T27" fmla="*/ 1 h 937"/>
                      <a:gd name="T28" fmla="*/ 1 w 1118"/>
                      <a:gd name="T29" fmla="*/ 1 h 937"/>
                      <a:gd name="T30" fmla="*/ 1 w 1118"/>
                      <a:gd name="T31" fmla="*/ 1 h 937"/>
                      <a:gd name="T32" fmla="*/ 1 w 1118"/>
                      <a:gd name="T33" fmla="*/ 1 h 937"/>
                      <a:gd name="T34" fmla="*/ 1 w 1118"/>
                      <a:gd name="T35" fmla="*/ 1 h 937"/>
                      <a:gd name="T36" fmla="*/ 1 w 1118"/>
                      <a:gd name="T37" fmla="*/ 1 h 937"/>
                      <a:gd name="T38" fmla="*/ 1 w 1118"/>
                      <a:gd name="T39" fmla="*/ 1 h 937"/>
                      <a:gd name="T40" fmla="*/ 1 w 1118"/>
                      <a:gd name="T41" fmla="*/ 1 h 937"/>
                      <a:gd name="T42" fmla="*/ 1 w 1118"/>
                      <a:gd name="T43" fmla="*/ 1 h 937"/>
                      <a:gd name="T44" fmla="*/ 1 w 1118"/>
                      <a:gd name="T45" fmla="*/ 1 h 937"/>
                      <a:gd name="T46" fmla="*/ 1 w 1118"/>
                      <a:gd name="T47" fmla="*/ 1 h 937"/>
                      <a:gd name="T48" fmla="*/ 1 w 1118"/>
                      <a:gd name="T49" fmla="*/ 1 h 937"/>
                      <a:gd name="T50" fmla="*/ 1 w 1118"/>
                      <a:gd name="T51" fmla="*/ 1 h 937"/>
                      <a:gd name="T52" fmla="*/ 1 w 1118"/>
                      <a:gd name="T53" fmla="*/ 1 h 937"/>
                      <a:gd name="T54" fmla="*/ 1 w 1118"/>
                      <a:gd name="T55" fmla="*/ 1 h 937"/>
                      <a:gd name="T56" fmla="*/ 1 w 1118"/>
                      <a:gd name="T57" fmla="*/ 1 h 937"/>
                      <a:gd name="T58" fmla="*/ 1 w 1118"/>
                      <a:gd name="T59" fmla="*/ 1 h 937"/>
                      <a:gd name="T60" fmla="*/ 1 w 1118"/>
                      <a:gd name="T61" fmla="*/ 1 h 937"/>
                      <a:gd name="T62" fmla="*/ 1 w 1118"/>
                      <a:gd name="T63" fmla="*/ 1 h 937"/>
                      <a:gd name="T64" fmla="*/ 1 w 1118"/>
                      <a:gd name="T65" fmla="*/ 1 h 937"/>
                      <a:gd name="T66" fmla="*/ 1 w 1118"/>
                      <a:gd name="T67" fmla="*/ 1 h 937"/>
                      <a:gd name="T68" fmla="*/ 1 w 1118"/>
                      <a:gd name="T69" fmla="*/ 1 h 937"/>
                      <a:gd name="T70" fmla="*/ 1 w 1118"/>
                      <a:gd name="T71" fmla="*/ 1 h 937"/>
                      <a:gd name="T72" fmla="*/ 0 w 1118"/>
                      <a:gd name="T73" fmla="*/ 1 h 937"/>
                      <a:gd name="T74" fmla="*/ 1 w 1118"/>
                      <a:gd name="T75" fmla="*/ 1 h 937"/>
                      <a:gd name="T76" fmla="*/ 1 w 1118"/>
                      <a:gd name="T77" fmla="*/ 1 h 937"/>
                      <a:gd name="T78" fmla="*/ 1 w 1118"/>
                      <a:gd name="T79" fmla="*/ 1 h 937"/>
                      <a:gd name="T80" fmla="*/ 1 w 1118"/>
                      <a:gd name="T81" fmla="*/ 1 h 937"/>
                      <a:gd name="T82" fmla="*/ 1 w 1118"/>
                      <a:gd name="T83" fmla="*/ 1 h 937"/>
                      <a:gd name="T84" fmla="*/ 1 w 1118"/>
                      <a:gd name="T85" fmla="*/ 1 h 937"/>
                      <a:gd name="T86" fmla="*/ 1 w 1118"/>
                      <a:gd name="T87" fmla="*/ 1 h 937"/>
                      <a:gd name="T88" fmla="*/ 1 w 1118"/>
                      <a:gd name="T89" fmla="*/ 1 h 937"/>
                      <a:gd name="T90" fmla="*/ 1 w 1118"/>
                      <a:gd name="T91" fmla="*/ 1 h 937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1118" h="937">
                        <a:moveTo>
                          <a:pt x="522" y="30"/>
                        </a:moveTo>
                        <a:lnTo>
                          <a:pt x="569" y="0"/>
                        </a:lnTo>
                        <a:lnTo>
                          <a:pt x="666" y="46"/>
                        </a:lnTo>
                        <a:lnTo>
                          <a:pt x="796" y="115"/>
                        </a:lnTo>
                        <a:lnTo>
                          <a:pt x="1058" y="410"/>
                        </a:lnTo>
                        <a:lnTo>
                          <a:pt x="1099" y="459"/>
                        </a:lnTo>
                        <a:lnTo>
                          <a:pt x="1112" y="508"/>
                        </a:lnTo>
                        <a:lnTo>
                          <a:pt x="1118" y="559"/>
                        </a:lnTo>
                        <a:lnTo>
                          <a:pt x="1114" y="601"/>
                        </a:lnTo>
                        <a:lnTo>
                          <a:pt x="1103" y="641"/>
                        </a:lnTo>
                        <a:lnTo>
                          <a:pt x="1084" y="677"/>
                        </a:lnTo>
                        <a:lnTo>
                          <a:pt x="1057" y="704"/>
                        </a:lnTo>
                        <a:lnTo>
                          <a:pt x="924" y="783"/>
                        </a:lnTo>
                        <a:lnTo>
                          <a:pt x="890" y="797"/>
                        </a:lnTo>
                        <a:lnTo>
                          <a:pt x="856" y="798"/>
                        </a:lnTo>
                        <a:lnTo>
                          <a:pt x="800" y="836"/>
                        </a:lnTo>
                        <a:lnTo>
                          <a:pt x="713" y="839"/>
                        </a:lnTo>
                        <a:lnTo>
                          <a:pt x="684" y="847"/>
                        </a:lnTo>
                        <a:lnTo>
                          <a:pt x="669" y="814"/>
                        </a:lnTo>
                        <a:lnTo>
                          <a:pt x="639" y="809"/>
                        </a:lnTo>
                        <a:lnTo>
                          <a:pt x="610" y="816"/>
                        </a:lnTo>
                        <a:lnTo>
                          <a:pt x="596" y="836"/>
                        </a:lnTo>
                        <a:lnTo>
                          <a:pt x="588" y="857"/>
                        </a:lnTo>
                        <a:lnTo>
                          <a:pt x="591" y="871"/>
                        </a:lnTo>
                        <a:lnTo>
                          <a:pt x="549" y="884"/>
                        </a:lnTo>
                        <a:lnTo>
                          <a:pt x="498" y="910"/>
                        </a:lnTo>
                        <a:lnTo>
                          <a:pt x="432" y="914"/>
                        </a:lnTo>
                        <a:lnTo>
                          <a:pt x="358" y="928"/>
                        </a:lnTo>
                        <a:lnTo>
                          <a:pt x="273" y="937"/>
                        </a:lnTo>
                        <a:lnTo>
                          <a:pt x="159" y="910"/>
                        </a:lnTo>
                        <a:lnTo>
                          <a:pt x="69" y="871"/>
                        </a:lnTo>
                        <a:lnTo>
                          <a:pt x="55" y="839"/>
                        </a:lnTo>
                        <a:lnTo>
                          <a:pt x="39" y="811"/>
                        </a:lnTo>
                        <a:lnTo>
                          <a:pt x="30" y="754"/>
                        </a:lnTo>
                        <a:lnTo>
                          <a:pt x="9" y="653"/>
                        </a:lnTo>
                        <a:lnTo>
                          <a:pt x="4" y="603"/>
                        </a:lnTo>
                        <a:lnTo>
                          <a:pt x="0" y="555"/>
                        </a:lnTo>
                        <a:lnTo>
                          <a:pt x="6" y="514"/>
                        </a:lnTo>
                        <a:lnTo>
                          <a:pt x="30" y="464"/>
                        </a:lnTo>
                        <a:lnTo>
                          <a:pt x="55" y="402"/>
                        </a:lnTo>
                        <a:lnTo>
                          <a:pt x="104" y="319"/>
                        </a:lnTo>
                        <a:lnTo>
                          <a:pt x="197" y="197"/>
                        </a:lnTo>
                        <a:lnTo>
                          <a:pt x="276" y="129"/>
                        </a:lnTo>
                        <a:lnTo>
                          <a:pt x="393" y="62"/>
                        </a:lnTo>
                        <a:lnTo>
                          <a:pt x="467" y="46"/>
                        </a:lnTo>
                        <a:lnTo>
                          <a:pt x="522" y="3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2" name="Freeform 81">
                    <a:extLst>
                      <a:ext uri="{FF2B5EF4-FFF2-40B4-BE49-F238E27FC236}">
                        <a16:creationId xmlns:a16="http://schemas.microsoft.com/office/drawing/2014/main" id="{C275BA4D-9552-4E7F-850F-B051B60F44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67"/>
                    <a:ext cx="81" cy="85"/>
                  </a:xfrm>
                  <a:custGeom>
                    <a:avLst/>
                    <a:gdLst>
                      <a:gd name="T0" fmla="*/ 0 w 163"/>
                      <a:gd name="T1" fmla="*/ 0 h 171"/>
                      <a:gd name="T2" fmla="*/ 0 w 163"/>
                      <a:gd name="T3" fmla="*/ 0 h 171"/>
                      <a:gd name="T4" fmla="*/ 0 w 163"/>
                      <a:gd name="T5" fmla="*/ 0 h 171"/>
                      <a:gd name="T6" fmla="*/ 0 w 163"/>
                      <a:gd name="T7" fmla="*/ 0 h 171"/>
                      <a:gd name="T8" fmla="*/ 0 w 163"/>
                      <a:gd name="T9" fmla="*/ 0 h 171"/>
                      <a:gd name="T10" fmla="*/ 0 w 163"/>
                      <a:gd name="T11" fmla="*/ 0 h 171"/>
                      <a:gd name="T12" fmla="*/ 0 w 163"/>
                      <a:gd name="T13" fmla="*/ 0 h 171"/>
                      <a:gd name="T14" fmla="*/ 0 w 163"/>
                      <a:gd name="T15" fmla="*/ 0 h 171"/>
                      <a:gd name="T16" fmla="*/ 0 w 163"/>
                      <a:gd name="T17" fmla="*/ 0 h 171"/>
                      <a:gd name="T18" fmla="*/ 0 w 163"/>
                      <a:gd name="T19" fmla="*/ 0 h 171"/>
                      <a:gd name="T20" fmla="*/ 0 w 163"/>
                      <a:gd name="T21" fmla="*/ 0 h 171"/>
                      <a:gd name="T22" fmla="*/ 0 w 163"/>
                      <a:gd name="T23" fmla="*/ 0 h 171"/>
                      <a:gd name="T24" fmla="*/ 0 w 163"/>
                      <a:gd name="T25" fmla="*/ 0 h 171"/>
                      <a:gd name="T26" fmla="*/ 0 w 163"/>
                      <a:gd name="T27" fmla="*/ 0 h 171"/>
                      <a:gd name="T28" fmla="*/ 0 w 163"/>
                      <a:gd name="T29" fmla="*/ 0 h 171"/>
                      <a:gd name="T30" fmla="*/ 0 w 163"/>
                      <a:gd name="T31" fmla="*/ 0 h 171"/>
                      <a:gd name="T32" fmla="*/ 0 w 163"/>
                      <a:gd name="T33" fmla="*/ 0 h 171"/>
                      <a:gd name="T34" fmla="*/ 0 w 163"/>
                      <a:gd name="T35" fmla="*/ 0 h 171"/>
                      <a:gd name="T36" fmla="*/ 0 w 163"/>
                      <a:gd name="T37" fmla="*/ 0 h 171"/>
                      <a:gd name="T38" fmla="*/ 0 w 163"/>
                      <a:gd name="T39" fmla="*/ 0 h 171"/>
                      <a:gd name="T40" fmla="*/ 0 w 163"/>
                      <a:gd name="T41" fmla="*/ 0 h 171"/>
                      <a:gd name="T42" fmla="*/ 0 w 163"/>
                      <a:gd name="T43" fmla="*/ 0 h 171"/>
                      <a:gd name="T44" fmla="*/ 0 w 163"/>
                      <a:gd name="T45" fmla="*/ 0 h 171"/>
                      <a:gd name="T46" fmla="*/ 0 w 163"/>
                      <a:gd name="T47" fmla="*/ 0 h 171"/>
                      <a:gd name="T48" fmla="*/ 0 w 163"/>
                      <a:gd name="T49" fmla="*/ 0 h 171"/>
                      <a:gd name="T50" fmla="*/ 0 w 163"/>
                      <a:gd name="T51" fmla="*/ 0 h 171"/>
                      <a:gd name="T52" fmla="*/ 0 w 163"/>
                      <a:gd name="T53" fmla="*/ 0 h 171"/>
                      <a:gd name="T54" fmla="*/ 0 w 163"/>
                      <a:gd name="T55" fmla="*/ 0 h 17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63" h="171">
                        <a:moveTo>
                          <a:pt x="30" y="21"/>
                        </a:moveTo>
                        <a:lnTo>
                          <a:pt x="128" y="21"/>
                        </a:lnTo>
                        <a:lnTo>
                          <a:pt x="117" y="2"/>
                        </a:lnTo>
                        <a:lnTo>
                          <a:pt x="136" y="0"/>
                        </a:lnTo>
                        <a:lnTo>
                          <a:pt x="163" y="24"/>
                        </a:lnTo>
                        <a:lnTo>
                          <a:pt x="163" y="43"/>
                        </a:lnTo>
                        <a:lnTo>
                          <a:pt x="145" y="45"/>
                        </a:lnTo>
                        <a:lnTo>
                          <a:pt x="141" y="71"/>
                        </a:lnTo>
                        <a:lnTo>
                          <a:pt x="134" y="98"/>
                        </a:lnTo>
                        <a:lnTo>
                          <a:pt x="125" y="122"/>
                        </a:lnTo>
                        <a:lnTo>
                          <a:pt x="117" y="136"/>
                        </a:lnTo>
                        <a:lnTo>
                          <a:pt x="109" y="146"/>
                        </a:lnTo>
                        <a:lnTo>
                          <a:pt x="96" y="155"/>
                        </a:lnTo>
                        <a:lnTo>
                          <a:pt x="82" y="163"/>
                        </a:lnTo>
                        <a:lnTo>
                          <a:pt x="68" y="168"/>
                        </a:lnTo>
                        <a:lnTo>
                          <a:pt x="52" y="169"/>
                        </a:lnTo>
                        <a:lnTo>
                          <a:pt x="41" y="171"/>
                        </a:lnTo>
                        <a:lnTo>
                          <a:pt x="54" y="154"/>
                        </a:lnTo>
                        <a:lnTo>
                          <a:pt x="68" y="150"/>
                        </a:lnTo>
                        <a:lnTo>
                          <a:pt x="85" y="143"/>
                        </a:lnTo>
                        <a:lnTo>
                          <a:pt x="100" y="133"/>
                        </a:lnTo>
                        <a:lnTo>
                          <a:pt x="107" y="122"/>
                        </a:lnTo>
                        <a:lnTo>
                          <a:pt x="114" y="109"/>
                        </a:lnTo>
                        <a:lnTo>
                          <a:pt x="120" y="89"/>
                        </a:lnTo>
                        <a:lnTo>
                          <a:pt x="125" y="67"/>
                        </a:lnTo>
                        <a:lnTo>
                          <a:pt x="128" y="45"/>
                        </a:lnTo>
                        <a:lnTo>
                          <a:pt x="0" y="57"/>
                        </a:lnTo>
                        <a:lnTo>
                          <a:pt x="30" y="21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3501" name="Group 88">
                <a:extLst>
                  <a:ext uri="{FF2B5EF4-FFF2-40B4-BE49-F238E27FC236}">
                    <a16:creationId xmlns:a16="http://schemas.microsoft.com/office/drawing/2014/main" id="{2D5F01AA-8D56-4097-A591-D4B94E185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205"/>
                <a:ext cx="545" cy="626"/>
                <a:chOff x="4032" y="3205"/>
                <a:chExt cx="545" cy="626"/>
              </a:xfrm>
            </p:grpSpPr>
            <p:grpSp>
              <p:nvGrpSpPr>
                <p:cNvPr id="63512" name="Group 86">
                  <a:extLst>
                    <a:ext uri="{FF2B5EF4-FFF2-40B4-BE49-F238E27FC236}">
                      <a16:creationId xmlns:a16="http://schemas.microsoft.com/office/drawing/2014/main" id="{D5038A97-4267-4741-A210-869E5434CD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3205"/>
                  <a:ext cx="518" cy="626"/>
                  <a:chOff x="4032" y="3205"/>
                  <a:chExt cx="518" cy="626"/>
                </a:xfrm>
              </p:grpSpPr>
              <p:sp>
                <p:nvSpPr>
                  <p:cNvPr id="63514" name="Freeform 84">
                    <a:extLst>
                      <a:ext uri="{FF2B5EF4-FFF2-40B4-BE49-F238E27FC236}">
                        <a16:creationId xmlns:a16="http://schemas.microsoft.com/office/drawing/2014/main" id="{413FAF35-682E-479D-A77A-1348EC674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0" y="3234"/>
                    <a:ext cx="480" cy="597"/>
                  </a:xfrm>
                  <a:custGeom>
                    <a:avLst/>
                    <a:gdLst>
                      <a:gd name="T0" fmla="*/ 0 w 961"/>
                      <a:gd name="T1" fmla="*/ 0 h 1195"/>
                      <a:gd name="T2" fmla="*/ 0 w 961"/>
                      <a:gd name="T3" fmla="*/ 0 h 1195"/>
                      <a:gd name="T4" fmla="*/ 0 w 961"/>
                      <a:gd name="T5" fmla="*/ 0 h 1195"/>
                      <a:gd name="T6" fmla="*/ 0 w 961"/>
                      <a:gd name="T7" fmla="*/ 0 h 1195"/>
                      <a:gd name="T8" fmla="*/ 0 w 961"/>
                      <a:gd name="T9" fmla="*/ 0 h 1195"/>
                      <a:gd name="T10" fmla="*/ 0 w 961"/>
                      <a:gd name="T11" fmla="*/ 0 h 1195"/>
                      <a:gd name="T12" fmla="*/ 0 w 961"/>
                      <a:gd name="T13" fmla="*/ 0 h 1195"/>
                      <a:gd name="T14" fmla="*/ 0 w 961"/>
                      <a:gd name="T15" fmla="*/ 0 h 1195"/>
                      <a:gd name="T16" fmla="*/ 0 w 961"/>
                      <a:gd name="T17" fmla="*/ 0 h 1195"/>
                      <a:gd name="T18" fmla="*/ 0 w 961"/>
                      <a:gd name="T19" fmla="*/ 0 h 1195"/>
                      <a:gd name="T20" fmla="*/ 0 w 961"/>
                      <a:gd name="T21" fmla="*/ 0 h 1195"/>
                      <a:gd name="T22" fmla="*/ 0 w 961"/>
                      <a:gd name="T23" fmla="*/ 0 h 1195"/>
                      <a:gd name="T24" fmla="*/ 0 w 961"/>
                      <a:gd name="T25" fmla="*/ 0 h 1195"/>
                      <a:gd name="T26" fmla="*/ 0 w 961"/>
                      <a:gd name="T27" fmla="*/ 0 h 1195"/>
                      <a:gd name="T28" fmla="*/ 0 w 961"/>
                      <a:gd name="T29" fmla="*/ 0 h 1195"/>
                      <a:gd name="T30" fmla="*/ 0 w 961"/>
                      <a:gd name="T31" fmla="*/ 0 h 1195"/>
                      <a:gd name="T32" fmla="*/ 0 w 961"/>
                      <a:gd name="T33" fmla="*/ 0 h 1195"/>
                      <a:gd name="T34" fmla="*/ 0 w 961"/>
                      <a:gd name="T35" fmla="*/ 0 h 1195"/>
                      <a:gd name="T36" fmla="*/ 0 w 961"/>
                      <a:gd name="T37" fmla="*/ 0 h 1195"/>
                      <a:gd name="T38" fmla="*/ 0 w 961"/>
                      <a:gd name="T39" fmla="*/ 0 h 1195"/>
                      <a:gd name="T40" fmla="*/ 0 w 961"/>
                      <a:gd name="T41" fmla="*/ 0 h 1195"/>
                      <a:gd name="T42" fmla="*/ 0 w 961"/>
                      <a:gd name="T43" fmla="*/ 0 h 1195"/>
                      <a:gd name="T44" fmla="*/ 0 w 961"/>
                      <a:gd name="T45" fmla="*/ 0 h 1195"/>
                      <a:gd name="T46" fmla="*/ 0 w 961"/>
                      <a:gd name="T47" fmla="*/ 0 h 1195"/>
                      <a:gd name="T48" fmla="*/ 0 w 961"/>
                      <a:gd name="T49" fmla="*/ 0 h 1195"/>
                      <a:gd name="T50" fmla="*/ 0 w 961"/>
                      <a:gd name="T51" fmla="*/ 0 h 1195"/>
                      <a:gd name="T52" fmla="*/ 0 w 961"/>
                      <a:gd name="T53" fmla="*/ 0 h 1195"/>
                      <a:gd name="T54" fmla="*/ 0 w 961"/>
                      <a:gd name="T55" fmla="*/ 0 h 1195"/>
                      <a:gd name="T56" fmla="*/ 0 w 961"/>
                      <a:gd name="T57" fmla="*/ 0 h 1195"/>
                      <a:gd name="T58" fmla="*/ 0 w 961"/>
                      <a:gd name="T59" fmla="*/ 0 h 1195"/>
                      <a:gd name="T60" fmla="*/ 0 w 961"/>
                      <a:gd name="T61" fmla="*/ 0 h 1195"/>
                      <a:gd name="T62" fmla="*/ 0 w 961"/>
                      <a:gd name="T63" fmla="*/ 0 h 1195"/>
                      <a:gd name="T64" fmla="*/ 0 w 961"/>
                      <a:gd name="T65" fmla="*/ 0 h 119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61" h="1195">
                        <a:moveTo>
                          <a:pt x="828" y="171"/>
                        </a:moveTo>
                        <a:lnTo>
                          <a:pt x="895" y="341"/>
                        </a:lnTo>
                        <a:lnTo>
                          <a:pt x="899" y="398"/>
                        </a:lnTo>
                        <a:lnTo>
                          <a:pt x="885" y="456"/>
                        </a:lnTo>
                        <a:lnTo>
                          <a:pt x="895" y="542"/>
                        </a:lnTo>
                        <a:lnTo>
                          <a:pt x="961" y="674"/>
                        </a:lnTo>
                        <a:lnTo>
                          <a:pt x="914" y="736"/>
                        </a:lnTo>
                        <a:lnTo>
                          <a:pt x="933" y="769"/>
                        </a:lnTo>
                        <a:lnTo>
                          <a:pt x="918" y="845"/>
                        </a:lnTo>
                        <a:lnTo>
                          <a:pt x="904" y="906"/>
                        </a:lnTo>
                        <a:lnTo>
                          <a:pt x="899" y="949"/>
                        </a:lnTo>
                        <a:lnTo>
                          <a:pt x="904" y="1006"/>
                        </a:lnTo>
                        <a:lnTo>
                          <a:pt x="885" y="1058"/>
                        </a:lnTo>
                        <a:lnTo>
                          <a:pt x="843" y="1077"/>
                        </a:lnTo>
                        <a:lnTo>
                          <a:pt x="776" y="1091"/>
                        </a:lnTo>
                        <a:lnTo>
                          <a:pt x="592" y="1195"/>
                        </a:lnTo>
                        <a:lnTo>
                          <a:pt x="66" y="864"/>
                        </a:lnTo>
                        <a:lnTo>
                          <a:pt x="57" y="736"/>
                        </a:lnTo>
                        <a:lnTo>
                          <a:pt x="24" y="641"/>
                        </a:lnTo>
                        <a:lnTo>
                          <a:pt x="14" y="580"/>
                        </a:lnTo>
                        <a:lnTo>
                          <a:pt x="0" y="494"/>
                        </a:lnTo>
                        <a:lnTo>
                          <a:pt x="14" y="384"/>
                        </a:lnTo>
                        <a:lnTo>
                          <a:pt x="43" y="270"/>
                        </a:lnTo>
                        <a:lnTo>
                          <a:pt x="76" y="190"/>
                        </a:lnTo>
                        <a:lnTo>
                          <a:pt x="133" y="128"/>
                        </a:lnTo>
                        <a:lnTo>
                          <a:pt x="204" y="62"/>
                        </a:lnTo>
                        <a:lnTo>
                          <a:pt x="289" y="24"/>
                        </a:lnTo>
                        <a:lnTo>
                          <a:pt x="393" y="5"/>
                        </a:lnTo>
                        <a:lnTo>
                          <a:pt x="474" y="0"/>
                        </a:lnTo>
                        <a:lnTo>
                          <a:pt x="568" y="5"/>
                        </a:lnTo>
                        <a:lnTo>
                          <a:pt x="677" y="29"/>
                        </a:lnTo>
                        <a:lnTo>
                          <a:pt x="757" y="76"/>
                        </a:lnTo>
                        <a:lnTo>
                          <a:pt x="828" y="17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5" name="Freeform 85">
                    <a:extLst>
                      <a:ext uri="{FF2B5EF4-FFF2-40B4-BE49-F238E27FC236}">
                        <a16:creationId xmlns:a16="http://schemas.microsoft.com/office/drawing/2014/main" id="{B589BCEA-9CF7-4095-B545-B2C60D08AB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05"/>
                    <a:ext cx="492" cy="505"/>
                  </a:xfrm>
                  <a:custGeom>
                    <a:avLst/>
                    <a:gdLst>
                      <a:gd name="T0" fmla="*/ 0 w 985"/>
                      <a:gd name="T1" fmla="*/ 1 h 1009"/>
                      <a:gd name="T2" fmla="*/ 0 w 985"/>
                      <a:gd name="T3" fmla="*/ 1 h 1009"/>
                      <a:gd name="T4" fmla="*/ 0 w 985"/>
                      <a:gd name="T5" fmla="*/ 1 h 1009"/>
                      <a:gd name="T6" fmla="*/ 0 w 985"/>
                      <a:gd name="T7" fmla="*/ 1 h 1009"/>
                      <a:gd name="T8" fmla="*/ 0 w 985"/>
                      <a:gd name="T9" fmla="*/ 1 h 1009"/>
                      <a:gd name="T10" fmla="*/ 0 w 985"/>
                      <a:gd name="T11" fmla="*/ 1 h 1009"/>
                      <a:gd name="T12" fmla="*/ 0 w 985"/>
                      <a:gd name="T13" fmla="*/ 1 h 1009"/>
                      <a:gd name="T14" fmla="*/ 0 w 985"/>
                      <a:gd name="T15" fmla="*/ 1 h 1009"/>
                      <a:gd name="T16" fmla="*/ 0 w 985"/>
                      <a:gd name="T17" fmla="*/ 1 h 1009"/>
                      <a:gd name="T18" fmla="*/ 0 w 985"/>
                      <a:gd name="T19" fmla="*/ 1 h 1009"/>
                      <a:gd name="T20" fmla="*/ 0 w 985"/>
                      <a:gd name="T21" fmla="*/ 1 h 1009"/>
                      <a:gd name="T22" fmla="*/ 0 w 985"/>
                      <a:gd name="T23" fmla="*/ 1 h 1009"/>
                      <a:gd name="T24" fmla="*/ 0 w 985"/>
                      <a:gd name="T25" fmla="*/ 0 h 1009"/>
                      <a:gd name="T26" fmla="*/ 0 w 985"/>
                      <a:gd name="T27" fmla="*/ 0 h 1009"/>
                      <a:gd name="T28" fmla="*/ 0 w 985"/>
                      <a:gd name="T29" fmla="*/ 1 h 1009"/>
                      <a:gd name="T30" fmla="*/ 0 w 985"/>
                      <a:gd name="T31" fmla="*/ 1 h 1009"/>
                      <a:gd name="T32" fmla="*/ 0 w 985"/>
                      <a:gd name="T33" fmla="*/ 1 h 1009"/>
                      <a:gd name="T34" fmla="*/ 0 w 985"/>
                      <a:gd name="T35" fmla="*/ 1 h 1009"/>
                      <a:gd name="T36" fmla="*/ 0 w 985"/>
                      <a:gd name="T37" fmla="*/ 1 h 1009"/>
                      <a:gd name="T38" fmla="*/ 0 w 985"/>
                      <a:gd name="T39" fmla="*/ 1 h 1009"/>
                      <a:gd name="T40" fmla="*/ 0 w 985"/>
                      <a:gd name="T41" fmla="*/ 1 h 1009"/>
                      <a:gd name="T42" fmla="*/ 0 w 985"/>
                      <a:gd name="T43" fmla="*/ 1 h 1009"/>
                      <a:gd name="T44" fmla="*/ 0 w 985"/>
                      <a:gd name="T45" fmla="*/ 1 h 1009"/>
                      <a:gd name="T46" fmla="*/ 0 w 985"/>
                      <a:gd name="T47" fmla="*/ 1 h 1009"/>
                      <a:gd name="T48" fmla="*/ 0 w 985"/>
                      <a:gd name="T49" fmla="*/ 1 h 1009"/>
                      <a:gd name="T50" fmla="*/ 0 w 985"/>
                      <a:gd name="T51" fmla="*/ 1 h 1009"/>
                      <a:gd name="T52" fmla="*/ 0 w 985"/>
                      <a:gd name="T53" fmla="*/ 1 h 1009"/>
                      <a:gd name="T54" fmla="*/ 0 w 985"/>
                      <a:gd name="T55" fmla="*/ 1 h 1009"/>
                      <a:gd name="T56" fmla="*/ 0 w 985"/>
                      <a:gd name="T57" fmla="*/ 1 h 1009"/>
                      <a:gd name="T58" fmla="*/ 0 w 985"/>
                      <a:gd name="T59" fmla="*/ 1 h 1009"/>
                      <a:gd name="T60" fmla="*/ 0 w 985"/>
                      <a:gd name="T61" fmla="*/ 1 h 1009"/>
                      <a:gd name="T62" fmla="*/ 0 w 985"/>
                      <a:gd name="T63" fmla="*/ 1 h 1009"/>
                      <a:gd name="T64" fmla="*/ 0 w 985"/>
                      <a:gd name="T65" fmla="*/ 1 h 1009"/>
                      <a:gd name="T66" fmla="*/ 0 w 985"/>
                      <a:gd name="T67" fmla="*/ 1 h 1009"/>
                      <a:gd name="T68" fmla="*/ 0 w 985"/>
                      <a:gd name="T69" fmla="*/ 1 h 1009"/>
                      <a:gd name="T70" fmla="*/ 0 w 985"/>
                      <a:gd name="T71" fmla="*/ 1 h 1009"/>
                      <a:gd name="T72" fmla="*/ 0 w 985"/>
                      <a:gd name="T73" fmla="*/ 1 h 1009"/>
                      <a:gd name="T74" fmla="*/ 0 w 985"/>
                      <a:gd name="T75" fmla="*/ 1 h 1009"/>
                      <a:gd name="T76" fmla="*/ 0 w 985"/>
                      <a:gd name="T77" fmla="*/ 1 h 1009"/>
                      <a:gd name="T78" fmla="*/ 0 w 985"/>
                      <a:gd name="T79" fmla="*/ 1 h 1009"/>
                      <a:gd name="T80" fmla="*/ 0 w 985"/>
                      <a:gd name="T81" fmla="*/ 1 h 1009"/>
                      <a:gd name="T82" fmla="*/ 0 w 985"/>
                      <a:gd name="T83" fmla="*/ 1 h 1009"/>
                      <a:gd name="T84" fmla="*/ 0 w 985"/>
                      <a:gd name="T85" fmla="*/ 1 h 1009"/>
                      <a:gd name="T86" fmla="*/ 0 w 985"/>
                      <a:gd name="T87" fmla="*/ 1 h 1009"/>
                      <a:gd name="T88" fmla="*/ 0 w 985"/>
                      <a:gd name="T89" fmla="*/ 1 h 1009"/>
                      <a:gd name="T90" fmla="*/ 0 w 985"/>
                      <a:gd name="T91" fmla="*/ 1 h 1009"/>
                      <a:gd name="T92" fmla="*/ 0 w 985"/>
                      <a:gd name="T93" fmla="*/ 1 h 1009"/>
                      <a:gd name="T94" fmla="*/ 0 w 985"/>
                      <a:gd name="T95" fmla="*/ 1 h 1009"/>
                      <a:gd name="T96" fmla="*/ 0 w 985"/>
                      <a:gd name="T97" fmla="*/ 1 h 1009"/>
                      <a:gd name="T98" fmla="*/ 0 w 985"/>
                      <a:gd name="T99" fmla="*/ 1 h 1009"/>
                      <a:gd name="T100" fmla="*/ 0 w 985"/>
                      <a:gd name="T101" fmla="*/ 1 h 1009"/>
                      <a:gd name="T102" fmla="*/ 0 w 985"/>
                      <a:gd name="T103" fmla="*/ 1 h 1009"/>
                      <a:gd name="T104" fmla="*/ 0 w 985"/>
                      <a:gd name="T105" fmla="*/ 1 h 100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985" h="1009">
                        <a:moveTo>
                          <a:pt x="81" y="891"/>
                        </a:moveTo>
                        <a:lnTo>
                          <a:pt x="62" y="768"/>
                        </a:lnTo>
                        <a:lnTo>
                          <a:pt x="43" y="716"/>
                        </a:lnTo>
                        <a:lnTo>
                          <a:pt x="10" y="636"/>
                        </a:lnTo>
                        <a:lnTo>
                          <a:pt x="0" y="569"/>
                        </a:lnTo>
                        <a:lnTo>
                          <a:pt x="0" y="487"/>
                        </a:lnTo>
                        <a:lnTo>
                          <a:pt x="15" y="383"/>
                        </a:lnTo>
                        <a:lnTo>
                          <a:pt x="53" y="279"/>
                        </a:lnTo>
                        <a:lnTo>
                          <a:pt x="100" y="184"/>
                        </a:lnTo>
                        <a:lnTo>
                          <a:pt x="161" y="109"/>
                        </a:lnTo>
                        <a:lnTo>
                          <a:pt x="218" y="61"/>
                        </a:lnTo>
                        <a:lnTo>
                          <a:pt x="294" y="19"/>
                        </a:lnTo>
                        <a:lnTo>
                          <a:pt x="374" y="0"/>
                        </a:lnTo>
                        <a:lnTo>
                          <a:pt x="497" y="0"/>
                        </a:lnTo>
                        <a:lnTo>
                          <a:pt x="630" y="19"/>
                        </a:lnTo>
                        <a:lnTo>
                          <a:pt x="729" y="19"/>
                        </a:lnTo>
                        <a:lnTo>
                          <a:pt x="819" y="28"/>
                        </a:lnTo>
                        <a:lnTo>
                          <a:pt x="857" y="38"/>
                        </a:lnTo>
                        <a:lnTo>
                          <a:pt x="895" y="66"/>
                        </a:lnTo>
                        <a:lnTo>
                          <a:pt x="928" y="127"/>
                        </a:lnTo>
                        <a:lnTo>
                          <a:pt x="952" y="170"/>
                        </a:lnTo>
                        <a:lnTo>
                          <a:pt x="985" y="217"/>
                        </a:lnTo>
                        <a:lnTo>
                          <a:pt x="961" y="288"/>
                        </a:lnTo>
                        <a:lnTo>
                          <a:pt x="933" y="355"/>
                        </a:lnTo>
                        <a:lnTo>
                          <a:pt x="933" y="388"/>
                        </a:lnTo>
                        <a:lnTo>
                          <a:pt x="919" y="430"/>
                        </a:lnTo>
                        <a:lnTo>
                          <a:pt x="914" y="482"/>
                        </a:lnTo>
                        <a:lnTo>
                          <a:pt x="886" y="506"/>
                        </a:lnTo>
                        <a:lnTo>
                          <a:pt x="867" y="664"/>
                        </a:lnTo>
                        <a:lnTo>
                          <a:pt x="838" y="692"/>
                        </a:lnTo>
                        <a:lnTo>
                          <a:pt x="810" y="688"/>
                        </a:lnTo>
                        <a:lnTo>
                          <a:pt x="791" y="650"/>
                        </a:lnTo>
                        <a:lnTo>
                          <a:pt x="762" y="607"/>
                        </a:lnTo>
                        <a:lnTo>
                          <a:pt x="725" y="607"/>
                        </a:lnTo>
                        <a:lnTo>
                          <a:pt x="706" y="664"/>
                        </a:lnTo>
                        <a:lnTo>
                          <a:pt x="696" y="744"/>
                        </a:lnTo>
                        <a:lnTo>
                          <a:pt x="706" y="811"/>
                        </a:lnTo>
                        <a:lnTo>
                          <a:pt x="720" y="849"/>
                        </a:lnTo>
                        <a:lnTo>
                          <a:pt x="748" y="877"/>
                        </a:lnTo>
                        <a:lnTo>
                          <a:pt x="800" y="910"/>
                        </a:lnTo>
                        <a:lnTo>
                          <a:pt x="725" y="896"/>
                        </a:lnTo>
                        <a:lnTo>
                          <a:pt x="687" y="896"/>
                        </a:lnTo>
                        <a:lnTo>
                          <a:pt x="677" y="910"/>
                        </a:lnTo>
                        <a:lnTo>
                          <a:pt x="621" y="972"/>
                        </a:lnTo>
                        <a:lnTo>
                          <a:pt x="583" y="981"/>
                        </a:lnTo>
                        <a:lnTo>
                          <a:pt x="535" y="1000"/>
                        </a:lnTo>
                        <a:lnTo>
                          <a:pt x="497" y="1009"/>
                        </a:lnTo>
                        <a:lnTo>
                          <a:pt x="346" y="991"/>
                        </a:lnTo>
                        <a:lnTo>
                          <a:pt x="280" y="986"/>
                        </a:lnTo>
                        <a:lnTo>
                          <a:pt x="270" y="967"/>
                        </a:lnTo>
                        <a:lnTo>
                          <a:pt x="190" y="938"/>
                        </a:lnTo>
                        <a:lnTo>
                          <a:pt x="133" y="929"/>
                        </a:lnTo>
                        <a:lnTo>
                          <a:pt x="81" y="89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13" name="Freeform 87">
                  <a:extLst>
                    <a:ext uri="{FF2B5EF4-FFF2-40B4-BE49-F238E27FC236}">
                      <a16:creationId xmlns:a16="http://schemas.microsoft.com/office/drawing/2014/main" id="{7AD1FFEB-AE32-4EC7-8BF4-02A8B8A56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0" y="3417"/>
                  <a:ext cx="127" cy="151"/>
                </a:xfrm>
                <a:custGeom>
                  <a:avLst/>
                  <a:gdLst>
                    <a:gd name="T0" fmla="*/ 1 w 254"/>
                    <a:gd name="T1" fmla="*/ 1 h 302"/>
                    <a:gd name="T2" fmla="*/ 1 w 254"/>
                    <a:gd name="T3" fmla="*/ 1 h 302"/>
                    <a:gd name="T4" fmla="*/ 1 w 254"/>
                    <a:gd name="T5" fmla="*/ 1 h 302"/>
                    <a:gd name="T6" fmla="*/ 1 w 254"/>
                    <a:gd name="T7" fmla="*/ 0 h 302"/>
                    <a:gd name="T8" fmla="*/ 1 w 254"/>
                    <a:gd name="T9" fmla="*/ 1 h 302"/>
                    <a:gd name="T10" fmla="*/ 1 w 254"/>
                    <a:gd name="T11" fmla="*/ 1 h 302"/>
                    <a:gd name="T12" fmla="*/ 1 w 254"/>
                    <a:gd name="T13" fmla="*/ 1 h 302"/>
                    <a:gd name="T14" fmla="*/ 1 w 254"/>
                    <a:gd name="T15" fmla="*/ 1 h 302"/>
                    <a:gd name="T16" fmla="*/ 1 w 254"/>
                    <a:gd name="T17" fmla="*/ 1 h 302"/>
                    <a:gd name="T18" fmla="*/ 1 w 254"/>
                    <a:gd name="T19" fmla="*/ 1 h 302"/>
                    <a:gd name="T20" fmla="*/ 1 w 254"/>
                    <a:gd name="T21" fmla="*/ 1 h 302"/>
                    <a:gd name="T22" fmla="*/ 1 w 254"/>
                    <a:gd name="T23" fmla="*/ 1 h 302"/>
                    <a:gd name="T24" fmla="*/ 1 w 254"/>
                    <a:gd name="T25" fmla="*/ 1 h 302"/>
                    <a:gd name="T26" fmla="*/ 1 w 254"/>
                    <a:gd name="T27" fmla="*/ 1 h 302"/>
                    <a:gd name="T28" fmla="*/ 1 w 254"/>
                    <a:gd name="T29" fmla="*/ 1 h 302"/>
                    <a:gd name="T30" fmla="*/ 1 w 254"/>
                    <a:gd name="T31" fmla="*/ 1 h 302"/>
                    <a:gd name="T32" fmla="*/ 1 w 254"/>
                    <a:gd name="T33" fmla="*/ 1 h 302"/>
                    <a:gd name="T34" fmla="*/ 1 w 254"/>
                    <a:gd name="T35" fmla="*/ 1 h 302"/>
                    <a:gd name="T36" fmla="*/ 1 w 254"/>
                    <a:gd name="T37" fmla="*/ 1 h 302"/>
                    <a:gd name="T38" fmla="*/ 1 w 254"/>
                    <a:gd name="T39" fmla="*/ 1 h 302"/>
                    <a:gd name="T40" fmla="*/ 1 w 254"/>
                    <a:gd name="T41" fmla="*/ 1 h 302"/>
                    <a:gd name="T42" fmla="*/ 0 w 254"/>
                    <a:gd name="T43" fmla="*/ 1 h 302"/>
                    <a:gd name="T44" fmla="*/ 1 w 254"/>
                    <a:gd name="T45" fmla="*/ 1 h 30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4" h="302">
                      <a:moveTo>
                        <a:pt x="26" y="94"/>
                      </a:moveTo>
                      <a:lnTo>
                        <a:pt x="184" y="23"/>
                      </a:lnTo>
                      <a:lnTo>
                        <a:pt x="131" y="23"/>
                      </a:lnTo>
                      <a:lnTo>
                        <a:pt x="135" y="0"/>
                      </a:lnTo>
                      <a:lnTo>
                        <a:pt x="249" y="3"/>
                      </a:lnTo>
                      <a:lnTo>
                        <a:pt x="254" y="23"/>
                      </a:lnTo>
                      <a:lnTo>
                        <a:pt x="232" y="55"/>
                      </a:lnTo>
                      <a:lnTo>
                        <a:pt x="236" y="110"/>
                      </a:lnTo>
                      <a:lnTo>
                        <a:pt x="236" y="170"/>
                      </a:lnTo>
                      <a:lnTo>
                        <a:pt x="235" y="209"/>
                      </a:lnTo>
                      <a:lnTo>
                        <a:pt x="222" y="247"/>
                      </a:lnTo>
                      <a:lnTo>
                        <a:pt x="206" y="269"/>
                      </a:lnTo>
                      <a:lnTo>
                        <a:pt x="187" y="290"/>
                      </a:lnTo>
                      <a:lnTo>
                        <a:pt x="164" y="298"/>
                      </a:lnTo>
                      <a:lnTo>
                        <a:pt x="140" y="302"/>
                      </a:lnTo>
                      <a:lnTo>
                        <a:pt x="140" y="288"/>
                      </a:lnTo>
                      <a:lnTo>
                        <a:pt x="173" y="269"/>
                      </a:lnTo>
                      <a:lnTo>
                        <a:pt x="197" y="241"/>
                      </a:lnTo>
                      <a:lnTo>
                        <a:pt x="216" y="176"/>
                      </a:lnTo>
                      <a:lnTo>
                        <a:pt x="217" y="127"/>
                      </a:lnTo>
                      <a:lnTo>
                        <a:pt x="208" y="80"/>
                      </a:lnTo>
                      <a:lnTo>
                        <a:pt x="0" y="195"/>
                      </a:lnTo>
                      <a:lnTo>
                        <a:pt x="26" y="94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2" name="Rectangle 89">
                <a:extLst>
                  <a:ext uri="{FF2B5EF4-FFF2-40B4-BE49-F238E27FC236}">
                    <a16:creationId xmlns:a16="http://schemas.microsoft.com/office/drawing/2014/main" id="{6C90C01B-CF78-4BD4-ACE9-AB85649B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3058"/>
                <a:ext cx="22" cy="19"/>
              </a:xfrm>
              <a:prstGeom prst="rect">
                <a:avLst/>
              </a:prstGeom>
              <a:solidFill>
                <a:srgbClr val="FAD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503" name="Freeform 90">
                <a:extLst>
                  <a:ext uri="{FF2B5EF4-FFF2-40B4-BE49-F238E27FC236}">
                    <a16:creationId xmlns:a16="http://schemas.microsoft.com/office/drawing/2014/main" id="{3984F4A5-5E6B-45C2-B285-EF76A5C2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2777"/>
                <a:ext cx="26" cy="71"/>
              </a:xfrm>
              <a:custGeom>
                <a:avLst/>
                <a:gdLst>
                  <a:gd name="T0" fmla="*/ 0 w 52"/>
                  <a:gd name="T1" fmla="*/ 1 h 142"/>
                  <a:gd name="T2" fmla="*/ 1 w 52"/>
                  <a:gd name="T3" fmla="*/ 1 h 142"/>
                  <a:gd name="T4" fmla="*/ 1 w 52"/>
                  <a:gd name="T5" fmla="*/ 1 h 142"/>
                  <a:gd name="T6" fmla="*/ 1 w 52"/>
                  <a:gd name="T7" fmla="*/ 0 h 142"/>
                  <a:gd name="T8" fmla="*/ 1 w 52"/>
                  <a:gd name="T9" fmla="*/ 1 h 142"/>
                  <a:gd name="T10" fmla="*/ 0 w 52"/>
                  <a:gd name="T11" fmla="*/ 1 h 1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142">
                    <a:moveTo>
                      <a:pt x="0" y="142"/>
                    </a:moveTo>
                    <a:lnTo>
                      <a:pt x="26" y="19"/>
                    </a:lnTo>
                    <a:lnTo>
                      <a:pt x="35" y="9"/>
                    </a:lnTo>
                    <a:lnTo>
                      <a:pt x="52" y="0"/>
                    </a:lnTo>
                    <a:lnTo>
                      <a:pt x="30" y="121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56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Freeform 91">
                <a:extLst>
                  <a:ext uri="{FF2B5EF4-FFF2-40B4-BE49-F238E27FC236}">
                    <a16:creationId xmlns:a16="http://schemas.microsoft.com/office/drawing/2014/main" id="{B5D39E77-C402-4583-8582-90935D5A3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3459"/>
                <a:ext cx="21" cy="19"/>
              </a:xfrm>
              <a:custGeom>
                <a:avLst/>
                <a:gdLst>
                  <a:gd name="T0" fmla="*/ 0 w 43"/>
                  <a:gd name="T1" fmla="*/ 1 h 36"/>
                  <a:gd name="T2" fmla="*/ 0 w 43"/>
                  <a:gd name="T3" fmla="*/ 0 h 36"/>
                  <a:gd name="T4" fmla="*/ 0 w 43"/>
                  <a:gd name="T5" fmla="*/ 1 h 36"/>
                  <a:gd name="T6" fmla="*/ 0 w 43"/>
                  <a:gd name="T7" fmla="*/ 1 h 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36">
                    <a:moveTo>
                      <a:pt x="0" y="36"/>
                    </a:moveTo>
                    <a:lnTo>
                      <a:pt x="38" y="0"/>
                    </a:lnTo>
                    <a:lnTo>
                      <a:pt x="43" y="3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Freeform 92">
                <a:extLst>
                  <a:ext uri="{FF2B5EF4-FFF2-40B4-BE49-F238E27FC236}">
                    <a16:creationId xmlns:a16="http://schemas.microsoft.com/office/drawing/2014/main" id="{17DAE727-2996-46ED-97B8-81A83EC3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05"/>
                <a:ext cx="63" cy="127"/>
              </a:xfrm>
              <a:custGeom>
                <a:avLst/>
                <a:gdLst>
                  <a:gd name="T0" fmla="*/ 0 w 127"/>
                  <a:gd name="T1" fmla="*/ 1 h 254"/>
                  <a:gd name="T2" fmla="*/ 0 w 127"/>
                  <a:gd name="T3" fmla="*/ 1 h 254"/>
                  <a:gd name="T4" fmla="*/ 0 w 127"/>
                  <a:gd name="T5" fmla="*/ 1 h 254"/>
                  <a:gd name="T6" fmla="*/ 0 w 127"/>
                  <a:gd name="T7" fmla="*/ 1 h 254"/>
                  <a:gd name="T8" fmla="*/ 0 w 127"/>
                  <a:gd name="T9" fmla="*/ 1 h 254"/>
                  <a:gd name="T10" fmla="*/ 0 w 127"/>
                  <a:gd name="T11" fmla="*/ 1 h 254"/>
                  <a:gd name="T12" fmla="*/ 0 w 127"/>
                  <a:gd name="T13" fmla="*/ 1 h 254"/>
                  <a:gd name="T14" fmla="*/ 0 w 127"/>
                  <a:gd name="T15" fmla="*/ 1 h 254"/>
                  <a:gd name="T16" fmla="*/ 0 w 127"/>
                  <a:gd name="T17" fmla="*/ 1 h 254"/>
                  <a:gd name="T18" fmla="*/ 0 w 127"/>
                  <a:gd name="T19" fmla="*/ 1 h 254"/>
                  <a:gd name="T20" fmla="*/ 0 w 127"/>
                  <a:gd name="T21" fmla="*/ 1 h 254"/>
                  <a:gd name="T22" fmla="*/ 0 w 127"/>
                  <a:gd name="T23" fmla="*/ 1 h 254"/>
                  <a:gd name="T24" fmla="*/ 0 w 127"/>
                  <a:gd name="T25" fmla="*/ 1 h 254"/>
                  <a:gd name="T26" fmla="*/ 0 w 127"/>
                  <a:gd name="T27" fmla="*/ 1 h 254"/>
                  <a:gd name="T28" fmla="*/ 0 w 127"/>
                  <a:gd name="T29" fmla="*/ 1 h 254"/>
                  <a:gd name="T30" fmla="*/ 0 w 127"/>
                  <a:gd name="T31" fmla="*/ 1 h 254"/>
                  <a:gd name="T32" fmla="*/ 0 w 127"/>
                  <a:gd name="T33" fmla="*/ 1 h 254"/>
                  <a:gd name="T34" fmla="*/ 0 w 127"/>
                  <a:gd name="T35" fmla="*/ 1 h 254"/>
                  <a:gd name="T36" fmla="*/ 0 w 127"/>
                  <a:gd name="T37" fmla="*/ 1 h 254"/>
                  <a:gd name="T38" fmla="*/ 0 w 127"/>
                  <a:gd name="T39" fmla="*/ 1 h 254"/>
                  <a:gd name="T40" fmla="*/ 0 w 127"/>
                  <a:gd name="T41" fmla="*/ 1 h 254"/>
                  <a:gd name="T42" fmla="*/ 0 w 127"/>
                  <a:gd name="T43" fmla="*/ 1 h 254"/>
                  <a:gd name="T44" fmla="*/ 0 w 127"/>
                  <a:gd name="T45" fmla="*/ 1 h 254"/>
                  <a:gd name="T46" fmla="*/ 0 w 127"/>
                  <a:gd name="T47" fmla="*/ 1 h 254"/>
                  <a:gd name="T48" fmla="*/ 0 w 127"/>
                  <a:gd name="T49" fmla="*/ 1 h 254"/>
                  <a:gd name="T50" fmla="*/ 0 w 127"/>
                  <a:gd name="T51" fmla="*/ 1 h 254"/>
                  <a:gd name="T52" fmla="*/ 0 w 127"/>
                  <a:gd name="T53" fmla="*/ 1 h 254"/>
                  <a:gd name="T54" fmla="*/ 0 w 127"/>
                  <a:gd name="T55" fmla="*/ 1 h 254"/>
                  <a:gd name="T56" fmla="*/ 0 w 127"/>
                  <a:gd name="T57" fmla="*/ 0 h 254"/>
                  <a:gd name="T58" fmla="*/ 0 w 127"/>
                  <a:gd name="T59" fmla="*/ 0 h 254"/>
                  <a:gd name="T60" fmla="*/ 0 w 127"/>
                  <a:gd name="T61" fmla="*/ 1 h 254"/>
                  <a:gd name="T62" fmla="*/ 0 w 127"/>
                  <a:gd name="T63" fmla="*/ 1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7" h="254">
                    <a:moveTo>
                      <a:pt x="38" y="14"/>
                    </a:moveTo>
                    <a:lnTo>
                      <a:pt x="48" y="38"/>
                    </a:lnTo>
                    <a:lnTo>
                      <a:pt x="56" y="67"/>
                    </a:lnTo>
                    <a:lnTo>
                      <a:pt x="59" y="94"/>
                    </a:lnTo>
                    <a:lnTo>
                      <a:pt x="57" y="121"/>
                    </a:lnTo>
                    <a:lnTo>
                      <a:pt x="51" y="159"/>
                    </a:lnTo>
                    <a:lnTo>
                      <a:pt x="38" y="180"/>
                    </a:lnTo>
                    <a:lnTo>
                      <a:pt x="21" y="206"/>
                    </a:lnTo>
                    <a:lnTo>
                      <a:pt x="0" y="227"/>
                    </a:lnTo>
                    <a:lnTo>
                      <a:pt x="13" y="241"/>
                    </a:lnTo>
                    <a:lnTo>
                      <a:pt x="22" y="246"/>
                    </a:lnTo>
                    <a:lnTo>
                      <a:pt x="32" y="246"/>
                    </a:lnTo>
                    <a:lnTo>
                      <a:pt x="41" y="246"/>
                    </a:lnTo>
                    <a:lnTo>
                      <a:pt x="51" y="241"/>
                    </a:lnTo>
                    <a:lnTo>
                      <a:pt x="60" y="239"/>
                    </a:lnTo>
                    <a:lnTo>
                      <a:pt x="74" y="239"/>
                    </a:lnTo>
                    <a:lnTo>
                      <a:pt x="79" y="243"/>
                    </a:lnTo>
                    <a:lnTo>
                      <a:pt x="84" y="249"/>
                    </a:lnTo>
                    <a:lnTo>
                      <a:pt x="97" y="254"/>
                    </a:lnTo>
                    <a:lnTo>
                      <a:pt x="109" y="247"/>
                    </a:lnTo>
                    <a:lnTo>
                      <a:pt x="117" y="227"/>
                    </a:lnTo>
                    <a:lnTo>
                      <a:pt x="123" y="187"/>
                    </a:lnTo>
                    <a:lnTo>
                      <a:pt x="127" y="146"/>
                    </a:lnTo>
                    <a:lnTo>
                      <a:pt x="125" y="101"/>
                    </a:lnTo>
                    <a:lnTo>
                      <a:pt x="120" y="69"/>
                    </a:lnTo>
                    <a:lnTo>
                      <a:pt x="108" y="28"/>
                    </a:lnTo>
                    <a:lnTo>
                      <a:pt x="101" y="14"/>
                    </a:lnTo>
                    <a:lnTo>
                      <a:pt x="93" y="4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49" y="4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3F1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506" name="Group 95">
                <a:extLst>
                  <a:ext uri="{FF2B5EF4-FFF2-40B4-BE49-F238E27FC236}">
                    <a16:creationId xmlns:a16="http://schemas.microsoft.com/office/drawing/2014/main" id="{96384355-5229-4595-A62A-E6576F265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3137"/>
                <a:ext cx="477" cy="650"/>
                <a:chOff x="4727" y="3137"/>
                <a:chExt cx="477" cy="650"/>
              </a:xfrm>
            </p:grpSpPr>
            <p:sp>
              <p:nvSpPr>
                <p:cNvPr id="63510" name="Freeform 93">
                  <a:extLst>
                    <a:ext uri="{FF2B5EF4-FFF2-40B4-BE49-F238E27FC236}">
                      <a16:creationId xmlns:a16="http://schemas.microsoft.com/office/drawing/2014/main" id="{1CEF703B-B4CE-456E-90F6-392649E97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61"/>
                  <a:ext cx="456" cy="626"/>
                </a:xfrm>
                <a:custGeom>
                  <a:avLst/>
                  <a:gdLst>
                    <a:gd name="T0" fmla="*/ 1 w 910"/>
                    <a:gd name="T1" fmla="*/ 1 h 1252"/>
                    <a:gd name="T2" fmla="*/ 1 w 910"/>
                    <a:gd name="T3" fmla="*/ 1 h 1252"/>
                    <a:gd name="T4" fmla="*/ 1 w 910"/>
                    <a:gd name="T5" fmla="*/ 1 h 1252"/>
                    <a:gd name="T6" fmla="*/ 1 w 910"/>
                    <a:gd name="T7" fmla="*/ 1 h 1252"/>
                    <a:gd name="T8" fmla="*/ 0 w 910"/>
                    <a:gd name="T9" fmla="*/ 1 h 1252"/>
                    <a:gd name="T10" fmla="*/ 1 w 910"/>
                    <a:gd name="T11" fmla="*/ 1 h 1252"/>
                    <a:gd name="T12" fmla="*/ 1 w 910"/>
                    <a:gd name="T13" fmla="*/ 1 h 1252"/>
                    <a:gd name="T14" fmla="*/ 1 w 910"/>
                    <a:gd name="T15" fmla="*/ 1 h 1252"/>
                    <a:gd name="T16" fmla="*/ 1 w 910"/>
                    <a:gd name="T17" fmla="*/ 1 h 1252"/>
                    <a:gd name="T18" fmla="*/ 1 w 910"/>
                    <a:gd name="T19" fmla="*/ 1 h 1252"/>
                    <a:gd name="T20" fmla="*/ 1 w 910"/>
                    <a:gd name="T21" fmla="*/ 1 h 1252"/>
                    <a:gd name="T22" fmla="*/ 1 w 910"/>
                    <a:gd name="T23" fmla="*/ 1 h 1252"/>
                    <a:gd name="T24" fmla="*/ 1 w 910"/>
                    <a:gd name="T25" fmla="*/ 1 h 1252"/>
                    <a:gd name="T26" fmla="*/ 1 w 910"/>
                    <a:gd name="T27" fmla="*/ 1 h 1252"/>
                    <a:gd name="T28" fmla="*/ 1 w 910"/>
                    <a:gd name="T29" fmla="*/ 1 h 1252"/>
                    <a:gd name="T30" fmla="*/ 1 w 910"/>
                    <a:gd name="T31" fmla="*/ 1 h 1252"/>
                    <a:gd name="T32" fmla="*/ 1 w 910"/>
                    <a:gd name="T33" fmla="*/ 1 h 1252"/>
                    <a:gd name="T34" fmla="*/ 1 w 910"/>
                    <a:gd name="T35" fmla="*/ 1 h 1252"/>
                    <a:gd name="T36" fmla="*/ 1 w 910"/>
                    <a:gd name="T37" fmla="*/ 1 h 1252"/>
                    <a:gd name="T38" fmla="*/ 1 w 910"/>
                    <a:gd name="T39" fmla="*/ 1 h 1252"/>
                    <a:gd name="T40" fmla="*/ 1 w 910"/>
                    <a:gd name="T41" fmla="*/ 1 h 1252"/>
                    <a:gd name="T42" fmla="*/ 1 w 910"/>
                    <a:gd name="T43" fmla="*/ 1 h 1252"/>
                    <a:gd name="T44" fmla="*/ 1 w 910"/>
                    <a:gd name="T45" fmla="*/ 1 h 1252"/>
                    <a:gd name="T46" fmla="*/ 1 w 910"/>
                    <a:gd name="T47" fmla="*/ 0 h 1252"/>
                    <a:gd name="T48" fmla="*/ 1 w 910"/>
                    <a:gd name="T49" fmla="*/ 1 h 1252"/>
                    <a:gd name="T50" fmla="*/ 1 w 910"/>
                    <a:gd name="T51" fmla="*/ 1 h 1252"/>
                    <a:gd name="T52" fmla="*/ 1 w 910"/>
                    <a:gd name="T53" fmla="*/ 1 h 1252"/>
                    <a:gd name="T54" fmla="*/ 1 w 910"/>
                    <a:gd name="T55" fmla="*/ 1 h 1252"/>
                    <a:gd name="T56" fmla="*/ 1 w 910"/>
                    <a:gd name="T57" fmla="*/ 1 h 1252"/>
                    <a:gd name="T58" fmla="*/ 1 w 910"/>
                    <a:gd name="T59" fmla="*/ 1 h 12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910" h="1252">
                      <a:moveTo>
                        <a:pt x="90" y="317"/>
                      </a:moveTo>
                      <a:lnTo>
                        <a:pt x="47" y="478"/>
                      </a:lnTo>
                      <a:lnTo>
                        <a:pt x="28" y="573"/>
                      </a:lnTo>
                      <a:lnTo>
                        <a:pt x="5" y="669"/>
                      </a:lnTo>
                      <a:lnTo>
                        <a:pt x="0" y="773"/>
                      </a:lnTo>
                      <a:lnTo>
                        <a:pt x="9" y="849"/>
                      </a:lnTo>
                      <a:lnTo>
                        <a:pt x="24" y="897"/>
                      </a:lnTo>
                      <a:lnTo>
                        <a:pt x="28" y="972"/>
                      </a:lnTo>
                      <a:lnTo>
                        <a:pt x="71" y="1020"/>
                      </a:lnTo>
                      <a:lnTo>
                        <a:pt x="104" y="1091"/>
                      </a:lnTo>
                      <a:lnTo>
                        <a:pt x="180" y="1252"/>
                      </a:lnTo>
                      <a:lnTo>
                        <a:pt x="825" y="1114"/>
                      </a:lnTo>
                      <a:lnTo>
                        <a:pt x="797" y="991"/>
                      </a:lnTo>
                      <a:lnTo>
                        <a:pt x="839" y="892"/>
                      </a:lnTo>
                      <a:lnTo>
                        <a:pt x="877" y="759"/>
                      </a:lnTo>
                      <a:lnTo>
                        <a:pt x="906" y="608"/>
                      </a:lnTo>
                      <a:lnTo>
                        <a:pt x="910" y="469"/>
                      </a:lnTo>
                      <a:lnTo>
                        <a:pt x="891" y="332"/>
                      </a:lnTo>
                      <a:lnTo>
                        <a:pt x="853" y="223"/>
                      </a:lnTo>
                      <a:lnTo>
                        <a:pt x="773" y="114"/>
                      </a:lnTo>
                      <a:lnTo>
                        <a:pt x="693" y="48"/>
                      </a:lnTo>
                      <a:lnTo>
                        <a:pt x="617" y="19"/>
                      </a:lnTo>
                      <a:lnTo>
                        <a:pt x="517" y="5"/>
                      </a:lnTo>
                      <a:lnTo>
                        <a:pt x="399" y="0"/>
                      </a:lnTo>
                      <a:lnTo>
                        <a:pt x="309" y="19"/>
                      </a:lnTo>
                      <a:lnTo>
                        <a:pt x="241" y="62"/>
                      </a:lnTo>
                      <a:lnTo>
                        <a:pt x="170" y="119"/>
                      </a:lnTo>
                      <a:lnTo>
                        <a:pt x="132" y="180"/>
                      </a:lnTo>
                      <a:lnTo>
                        <a:pt x="99" y="256"/>
                      </a:lnTo>
                      <a:lnTo>
                        <a:pt x="90" y="317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1" name="Freeform 94">
                  <a:extLst>
                    <a:ext uri="{FF2B5EF4-FFF2-40B4-BE49-F238E27FC236}">
                      <a16:creationId xmlns:a16="http://schemas.microsoft.com/office/drawing/2014/main" id="{AC34D00D-D34E-4EAF-B416-231B58BB8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37"/>
                  <a:ext cx="477" cy="567"/>
                </a:xfrm>
                <a:custGeom>
                  <a:avLst/>
                  <a:gdLst>
                    <a:gd name="T0" fmla="*/ 1 w 953"/>
                    <a:gd name="T1" fmla="*/ 1 h 1133"/>
                    <a:gd name="T2" fmla="*/ 1 w 953"/>
                    <a:gd name="T3" fmla="*/ 1 h 1133"/>
                    <a:gd name="T4" fmla="*/ 1 w 953"/>
                    <a:gd name="T5" fmla="*/ 0 h 1133"/>
                    <a:gd name="T6" fmla="*/ 1 w 953"/>
                    <a:gd name="T7" fmla="*/ 0 h 1133"/>
                    <a:gd name="T8" fmla="*/ 1 w 953"/>
                    <a:gd name="T9" fmla="*/ 1 h 1133"/>
                    <a:gd name="T10" fmla="*/ 1 w 953"/>
                    <a:gd name="T11" fmla="*/ 1 h 1133"/>
                    <a:gd name="T12" fmla="*/ 1 w 953"/>
                    <a:gd name="T13" fmla="*/ 1 h 1133"/>
                    <a:gd name="T14" fmla="*/ 1 w 953"/>
                    <a:gd name="T15" fmla="*/ 1 h 1133"/>
                    <a:gd name="T16" fmla="*/ 1 w 953"/>
                    <a:gd name="T17" fmla="*/ 1 h 1133"/>
                    <a:gd name="T18" fmla="*/ 1 w 953"/>
                    <a:gd name="T19" fmla="*/ 1 h 1133"/>
                    <a:gd name="T20" fmla="*/ 1 w 953"/>
                    <a:gd name="T21" fmla="*/ 1 h 1133"/>
                    <a:gd name="T22" fmla="*/ 1 w 953"/>
                    <a:gd name="T23" fmla="*/ 1 h 1133"/>
                    <a:gd name="T24" fmla="*/ 1 w 953"/>
                    <a:gd name="T25" fmla="*/ 1 h 1133"/>
                    <a:gd name="T26" fmla="*/ 1 w 953"/>
                    <a:gd name="T27" fmla="*/ 1 h 1133"/>
                    <a:gd name="T28" fmla="*/ 1 w 953"/>
                    <a:gd name="T29" fmla="*/ 1 h 1133"/>
                    <a:gd name="T30" fmla="*/ 1 w 953"/>
                    <a:gd name="T31" fmla="*/ 1 h 1133"/>
                    <a:gd name="T32" fmla="*/ 1 w 953"/>
                    <a:gd name="T33" fmla="*/ 1 h 1133"/>
                    <a:gd name="T34" fmla="*/ 1 w 953"/>
                    <a:gd name="T35" fmla="*/ 1 h 1133"/>
                    <a:gd name="T36" fmla="*/ 1 w 953"/>
                    <a:gd name="T37" fmla="*/ 1 h 1133"/>
                    <a:gd name="T38" fmla="*/ 1 w 953"/>
                    <a:gd name="T39" fmla="*/ 1 h 1133"/>
                    <a:gd name="T40" fmla="*/ 1 w 953"/>
                    <a:gd name="T41" fmla="*/ 1 h 1133"/>
                    <a:gd name="T42" fmla="*/ 1 w 953"/>
                    <a:gd name="T43" fmla="*/ 1 h 1133"/>
                    <a:gd name="T44" fmla="*/ 1 w 953"/>
                    <a:gd name="T45" fmla="*/ 1 h 1133"/>
                    <a:gd name="T46" fmla="*/ 1 w 953"/>
                    <a:gd name="T47" fmla="*/ 1 h 1133"/>
                    <a:gd name="T48" fmla="*/ 1 w 953"/>
                    <a:gd name="T49" fmla="*/ 1 h 1133"/>
                    <a:gd name="T50" fmla="*/ 1 w 953"/>
                    <a:gd name="T51" fmla="*/ 1 h 1133"/>
                    <a:gd name="T52" fmla="*/ 1 w 953"/>
                    <a:gd name="T53" fmla="*/ 1 h 1133"/>
                    <a:gd name="T54" fmla="*/ 1 w 953"/>
                    <a:gd name="T55" fmla="*/ 1 h 1133"/>
                    <a:gd name="T56" fmla="*/ 1 w 953"/>
                    <a:gd name="T57" fmla="*/ 1 h 1133"/>
                    <a:gd name="T58" fmla="*/ 1 w 953"/>
                    <a:gd name="T59" fmla="*/ 1 h 1133"/>
                    <a:gd name="T60" fmla="*/ 1 w 953"/>
                    <a:gd name="T61" fmla="*/ 1 h 1133"/>
                    <a:gd name="T62" fmla="*/ 1 w 953"/>
                    <a:gd name="T63" fmla="*/ 1 h 113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53" h="1133">
                      <a:moveTo>
                        <a:pt x="118" y="218"/>
                      </a:moveTo>
                      <a:lnTo>
                        <a:pt x="137" y="147"/>
                      </a:lnTo>
                      <a:lnTo>
                        <a:pt x="175" y="76"/>
                      </a:lnTo>
                      <a:lnTo>
                        <a:pt x="222" y="43"/>
                      </a:lnTo>
                      <a:lnTo>
                        <a:pt x="276" y="19"/>
                      </a:lnTo>
                      <a:lnTo>
                        <a:pt x="371" y="0"/>
                      </a:lnTo>
                      <a:lnTo>
                        <a:pt x="442" y="0"/>
                      </a:lnTo>
                      <a:lnTo>
                        <a:pt x="532" y="0"/>
                      </a:lnTo>
                      <a:lnTo>
                        <a:pt x="603" y="14"/>
                      </a:lnTo>
                      <a:lnTo>
                        <a:pt x="650" y="38"/>
                      </a:lnTo>
                      <a:lnTo>
                        <a:pt x="688" y="57"/>
                      </a:lnTo>
                      <a:lnTo>
                        <a:pt x="740" y="99"/>
                      </a:lnTo>
                      <a:lnTo>
                        <a:pt x="787" y="142"/>
                      </a:lnTo>
                      <a:lnTo>
                        <a:pt x="825" y="175"/>
                      </a:lnTo>
                      <a:lnTo>
                        <a:pt x="863" y="218"/>
                      </a:lnTo>
                      <a:lnTo>
                        <a:pt x="901" y="284"/>
                      </a:lnTo>
                      <a:lnTo>
                        <a:pt x="920" y="355"/>
                      </a:lnTo>
                      <a:lnTo>
                        <a:pt x="943" y="454"/>
                      </a:lnTo>
                      <a:lnTo>
                        <a:pt x="953" y="530"/>
                      </a:lnTo>
                      <a:lnTo>
                        <a:pt x="948" y="611"/>
                      </a:lnTo>
                      <a:lnTo>
                        <a:pt x="943" y="693"/>
                      </a:lnTo>
                      <a:lnTo>
                        <a:pt x="920" y="783"/>
                      </a:lnTo>
                      <a:lnTo>
                        <a:pt x="896" y="877"/>
                      </a:lnTo>
                      <a:lnTo>
                        <a:pt x="877" y="967"/>
                      </a:lnTo>
                      <a:lnTo>
                        <a:pt x="839" y="1033"/>
                      </a:lnTo>
                      <a:lnTo>
                        <a:pt x="797" y="1062"/>
                      </a:lnTo>
                      <a:lnTo>
                        <a:pt x="745" y="1086"/>
                      </a:lnTo>
                      <a:lnTo>
                        <a:pt x="688" y="1104"/>
                      </a:lnTo>
                      <a:lnTo>
                        <a:pt x="650" y="1123"/>
                      </a:lnTo>
                      <a:lnTo>
                        <a:pt x="598" y="1133"/>
                      </a:lnTo>
                      <a:lnTo>
                        <a:pt x="551" y="1128"/>
                      </a:lnTo>
                      <a:lnTo>
                        <a:pt x="480" y="1109"/>
                      </a:lnTo>
                      <a:lnTo>
                        <a:pt x="424" y="1106"/>
                      </a:lnTo>
                      <a:lnTo>
                        <a:pt x="398" y="1100"/>
                      </a:lnTo>
                      <a:lnTo>
                        <a:pt x="402" y="1119"/>
                      </a:lnTo>
                      <a:lnTo>
                        <a:pt x="241" y="1090"/>
                      </a:lnTo>
                      <a:lnTo>
                        <a:pt x="260" y="1033"/>
                      </a:lnTo>
                      <a:lnTo>
                        <a:pt x="257" y="1007"/>
                      </a:lnTo>
                      <a:lnTo>
                        <a:pt x="256" y="981"/>
                      </a:lnTo>
                      <a:lnTo>
                        <a:pt x="249" y="951"/>
                      </a:lnTo>
                      <a:lnTo>
                        <a:pt x="241" y="936"/>
                      </a:lnTo>
                      <a:lnTo>
                        <a:pt x="226" y="915"/>
                      </a:lnTo>
                      <a:lnTo>
                        <a:pt x="244" y="893"/>
                      </a:lnTo>
                      <a:lnTo>
                        <a:pt x="262" y="866"/>
                      </a:lnTo>
                      <a:lnTo>
                        <a:pt x="268" y="843"/>
                      </a:lnTo>
                      <a:lnTo>
                        <a:pt x="256" y="787"/>
                      </a:lnTo>
                      <a:lnTo>
                        <a:pt x="251" y="716"/>
                      </a:lnTo>
                      <a:lnTo>
                        <a:pt x="218" y="674"/>
                      </a:lnTo>
                      <a:lnTo>
                        <a:pt x="170" y="659"/>
                      </a:lnTo>
                      <a:lnTo>
                        <a:pt x="123" y="620"/>
                      </a:lnTo>
                      <a:lnTo>
                        <a:pt x="90" y="620"/>
                      </a:lnTo>
                      <a:lnTo>
                        <a:pt x="57" y="659"/>
                      </a:lnTo>
                      <a:lnTo>
                        <a:pt x="57" y="716"/>
                      </a:lnTo>
                      <a:lnTo>
                        <a:pt x="79" y="760"/>
                      </a:lnTo>
                      <a:lnTo>
                        <a:pt x="84" y="827"/>
                      </a:lnTo>
                      <a:lnTo>
                        <a:pt x="66" y="822"/>
                      </a:lnTo>
                      <a:lnTo>
                        <a:pt x="49" y="809"/>
                      </a:lnTo>
                      <a:lnTo>
                        <a:pt x="28" y="664"/>
                      </a:lnTo>
                      <a:lnTo>
                        <a:pt x="0" y="568"/>
                      </a:lnTo>
                      <a:lnTo>
                        <a:pt x="19" y="492"/>
                      </a:lnTo>
                      <a:lnTo>
                        <a:pt x="33" y="407"/>
                      </a:lnTo>
                      <a:lnTo>
                        <a:pt x="47" y="317"/>
                      </a:lnTo>
                      <a:lnTo>
                        <a:pt x="47" y="274"/>
                      </a:lnTo>
                      <a:lnTo>
                        <a:pt x="118" y="218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7" name="Freeform 96">
                <a:extLst>
                  <a:ext uri="{FF2B5EF4-FFF2-40B4-BE49-F238E27FC236}">
                    <a16:creationId xmlns:a16="http://schemas.microsoft.com/office/drawing/2014/main" id="{3261EAE8-6A1C-4D3C-94D1-E93D84BA9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623"/>
                <a:ext cx="333" cy="147"/>
              </a:xfrm>
              <a:custGeom>
                <a:avLst/>
                <a:gdLst>
                  <a:gd name="T0" fmla="*/ 0 w 667"/>
                  <a:gd name="T1" fmla="*/ 1 h 293"/>
                  <a:gd name="T2" fmla="*/ 0 w 667"/>
                  <a:gd name="T3" fmla="*/ 0 h 293"/>
                  <a:gd name="T4" fmla="*/ 0 w 667"/>
                  <a:gd name="T5" fmla="*/ 1 h 293"/>
                  <a:gd name="T6" fmla="*/ 0 w 667"/>
                  <a:gd name="T7" fmla="*/ 1 h 293"/>
                  <a:gd name="T8" fmla="*/ 0 w 667"/>
                  <a:gd name="T9" fmla="*/ 1 h 293"/>
                  <a:gd name="T10" fmla="*/ 0 w 667"/>
                  <a:gd name="T11" fmla="*/ 1 h 293"/>
                  <a:gd name="T12" fmla="*/ 0 w 667"/>
                  <a:gd name="T13" fmla="*/ 1 h 293"/>
                  <a:gd name="T14" fmla="*/ 0 w 667"/>
                  <a:gd name="T15" fmla="*/ 1 h 293"/>
                  <a:gd name="T16" fmla="*/ 0 w 667"/>
                  <a:gd name="T17" fmla="*/ 1 h 293"/>
                  <a:gd name="T18" fmla="*/ 0 w 667"/>
                  <a:gd name="T19" fmla="*/ 1 h 293"/>
                  <a:gd name="T20" fmla="*/ 0 w 667"/>
                  <a:gd name="T21" fmla="*/ 1 h 293"/>
                  <a:gd name="T22" fmla="*/ 0 w 667"/>
                  <a:gd name="T23" fmla="*/ 1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7" h="293">
                    <a:moveTo>
                      <a:pt x="0" y="35"/>
                    </a:moveTo>
                    <a:lnTo>
                      <a:pt x="14" y="0"/>
                    </a:lnTo>
                    <a:lnTo>
                      <a:pt x="96" y="5"/>
                    </a:lnTo>
                    <a:lnTo>
                      <a:pt x="186" y="20"/>
                    </a:lnTo>
                    <a:lnTo>
                      <a:pt x="321" y="66"/>
                    </a:lnTo>
                    <a:lnTo>
                      <a:pt x="392" y="96"/>
                    </a:lnTo>
                    <a:lnTo>
                      <a:pt x="473" y="132"/>
                    </a:lnTo>
                    <a:lnTo>
                      <a:pt x="560" y="172"/>
                    </a:lnTo>
                    <a:lnTo>
                      <a:pt x="634" y="213"/>
                    </a:lnTo>
                    <a:lnTo>
                      <a:pt x="659" y="241"/>
                    </a:lnTo>
                    <a:lnTo>
                      <a:pt x="667" y="293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8" name="Freeform 97">
                <a:extLst>
                  <a:ext uri="{FF2B5EF4-FFF2-40B4-BE49-F238E27FC236}">
                    <a16:creationId xmlns:a16="http://schemas.microsoft.com/office/drawing/2014/main" id="{82DBF0A4-E0AA-4E3C-AF1E-0BB363D8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35"/>
                <a:ext cx="2219" cy="361"/>
              </a:xfrm>
              <a:custGeom>
                <a:avLst/>
                <a:gdLst>
                  <a:gd name="T0" fmla="*/ 1 w 4438"/>
                  <a:gd name="T1" fmla="*/ 1 h 721"/>
                  <a:gd name="T2" fmla="*/ 1 w 4438"/>
                  <a:gd name="T3" fmla="*/ 1 h 721"/>
                  <a:gd name="T4" fmla="*/ 1 w 4438"/>
                  <a:gd name="T5" fmla="*/ 1 h 721"/>
                  <a:gd name="T6" fmla="*/ 1 w 4438"/>
                  <a:gd name="T7" fmla="*/ 1 h 721"/>
                  <a:gd name="T8" fmla="*/ 1 w 4438"/>
                  <a:gd name="T9" fmla="*/ 1 h 721"/>
                  <a:gd name="T10" fmla="*/ 1 w 4438"/>
                  <a:gd name="T11" fmla="*/ 0 h 721"/>
                  <a:gd name="T12" fmla="*/ 1 w 4438"/>
                  <a:gd name="T13" fmla="*/ 1 h 721"/>
                  <a:gd name="T14" fmla="*/ 1 w 4438"/>
                  <a:gd name="T15" fmla="*/ 1 h 721"/>
                  <a:gd name="T16" fmla="*/ 1 w 4438"/>
                  <a:gd name="T17" fmla="*/ 1 h 721"/>
                  <a:gd name="T18" fmla="*/ 1 w 4438"/>
                  <a:gd name="T19" fmla="*/ 1 h 721"/>
                  <a:gd name="T20" fmla="*/ 1 w 4438"/>
                  <a:gd name="T21" fmla="*/ 1 h 721"/>
                  <a:gd name="T22" fmla="*/ 1 w 4438"/>
                  <a:gd name="T23" fmla="*/ 1 h 721"/>
                  <a:gd name="T24" fmla="*/ 1 w 4438"/>
                  <a:gd name="T25" fmla="*/ 1 h 721"/>
                  <a:gd name="T26" fmla="*/ 1 w 4438"/>
                  <a:gd name="T27" fmla="*/ 1 h 721"/>
                  <a:gd name="T28" fmla="*/ 1 w 4438"/>
                  <a:gd name="T29" fmla="*/ 1 h 721"/>
                  <a:gd name="T30" fmla="*/ 1 w 4438"/>
                  <a:gd name="T31" fmla="*/ 1 h 721"/>
                  <a:gd name="T32" fmla="*/ 1 w 4438"/>
                  <a:gd name="T33" fmla="*/ 1 h 721"/>
                  <a:gd name="T34" fmla="*/ 1 w 4438"/>
                  <a:gd name="T35" fmla="*/ 1 h 721"/>
                  <a:gd name="T36" fmla="*/ 1 w 4438"/>
                  <a:gd name="T37" fmla="*/ 1 h 721"/>
                  <a:gd name="T38" fmla="*/ 1 w 4438"/>
                  <a:gd name="T39" fmla="*/ 1 h 721"/>
                  <a:gd name="T40" fmla="*/ 1 w 4438"/>
                  <a:gd name="T41" fmla="*/ 1 h 721"/>
                  <a:gd name="T42" fmla="*/ 1 w 4438"/>
                  <a:gd name="T43" fmla="*/ 1 h 721"/>
                  <a:gd name="T44" fmla="*/ 1 w 4438"/>
                  <a:gd name="T45" fmla="*/ 1 h 721"/>
                  <a:gd name="T46" fmla="*/ 1 w 4438"/>
                  <a:gd name="T47" fmla="*/ 1 h 721"/>
                  <a:gd name="T48" fmla="*/ 1 w 4438"/>
                  <a:gd name="T49" fmla="*/ 1 h 721"/>
                  <a:gd name="T50" fmla="*/ 1 w 4438"/>
                  <a:gd name="T51" fmla="*/ 1 h 721"/>
                  <a:gd name="T52" fmla="*/ 1 w 4438"/>
                  <a:gd name="T53" fmla="*/ 1 h 721"/>
                  <a:gd name="T54" fmla="*/ 1 w 4438"/>
                  <a:gd name="T55" fmla="*/ 1 h 721"/>
                  <a:gd name="T56" fmla="*/ 0 w 4438"/>
                  <a:gd name="T57" fmla="*/ 1 h 721"/>
                  <a:gd name="T58" fmla="*/ 1 w 4438"/>
                  <a:gd name="T59" fmla="*/ 1 h 72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38" h="721">
                    <a:moveTo>
                      <a:pt x="19" y="521"/>
                    </a:moveTo>
                    <a:lnTo>
                      <a:pt x="189" y="311"/>
                    </a:lnTo>
                    <a:lnTo>
                      <a:pt x="284" y="220"/>
                    </a:lnTo>
                    <a:lnTo>
                      <a:pt x="368" y="150"/>
                    </a:lnTo>
                    <a:lnTo>
                      <a:pt x="500" y="41"/>
                    </a:lnTo>
                    <a:lnTo>
                      <a:pt x="557" y="0"/>
                    </a:lnTo>
                    <a:lnTo>
                      <a:pt x="943" y="190"/>
                    </a:lnTo>
                    <a:lnTo>
                      <a:pt x="1029" y="291"/>
                    </a:lnTo>
                    <a:lnTo>
                      <a:pt x="1095" y="371"/>
                    </a:lnTo>
                    <a:lnTo>
                      <a:pt x="1172" y="461"/>
                    </a:lnTo>
                    <a:lnTo>
                      <a:pt x="1210" y="521"/>
                    </a:lnTo>
                    <a:lnTo>
                      <a:pt x="1445" y="391"/>
                    </a:lnTo>
                    <a:lnTo>
                      <a:pt x="1549" y="332"/>
                    </a:lnTo>
                    <a:lnTo>
                      <a:pt x="1690" y="281"/>
                    </a:lnTo>
                    <a:lnTo>
                      <a:pt x="1803" y="190"/>
                    </a:lnTo>
                    <a:lnTo>
                      <a:pt x="1983" y="240"/>
                    </a:lnTo>
                    <a:lnTo>
                      <a:pt x="2133" y="300"/>
                    </a:lnTo>
                    <a:lnTo>
                      <a:pt x="2284" y="362"/>
                    </a:lnTo>
                    <a:lnTo>
                      <a:pt x="2303" y="371"/>
                    </a:lnTo>
                    <a:lnTo>
                      <a:pt x="2417" y="391"/>
                    </a:lnTo>
                    <a:lnTo>
                      <a:pt x="2540" y="521"/>
                    </a:lnTo>
                    <a:lnTo>
                      <a:pt x="2606" y="600"/>
                    </a:lnTo>
                    <a:lnTo>
                      <a:pt x="2766" y="682"/>
                    </a:lnTo>
                    <a:lnTo>
                      <a:pt x="3220" y="442"/>
                    </a:lnTo>
                    <a:lnTo>
                      <a:pt x="3881" y="291"/>
                    </a:lnTo>
                    <a:lnTo>
                      <a:pt x="4127" y="371"/>
                    </a:lnTo>
                    <a:lnTo>
                      <a:pt x="4372" y="530"/>
                    </a:lnTo>
                    <a:lnTo>
                      <a:pt x="4438" y="721"/>
                    </a:lnTo>
                    <a:lnTo>
                      <a:pt x="0" y="721"/>
                    </a:lnTo>
                    <a:lnTo>
                      <a:pt x="19" y="521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9" name="Freeform 98">
                <a:extLst>
                  <a:ext uri="{FF2B5EF4-FFF2-40B4-BE49-F238E27FC236}">
                    <a16:creationId xmlns:a16="http://schemas.microsoft.com/office/drawing/2014/main" id="{7A2B2C5E-B91A-4FE2-90C9-0A3477E70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636"/>
                <a:ext cx="280" cy="200"/>
              </a:xfrm>
              <a:custGeom>
                <a:avLst/>
                <a:gdLst>
                  <a:gd name="T0" fmla="*/ 0 w 560"/>
                  <a:gd name="T1" fmla="*/ 0 h 401"/>
                  <a:gd name="T2" fmla="*/ 1 w 560"/>
                  <a:gd name="T3" fmla="*/ 0 h 401"/>
                  <a:gd name="T4" fmla="*/ 1 w 560"/>
                  <a:gd name="T5" fmla="*/ 0 h 401"/>
                  <a:gd name="T6" fmla="*/ 1 w 560"/>
                  <a:gd name="T7" fmla="*/ 0 h 401"/>
                  <a:gd name="T8" fmla="*/ 1 w 560"/>
                  <a:gd name="T9" fmla="*/ 0 h 401"/>
                  <a:gd name="T10" fmla="*/ 1 w 560"/>
                  <a:gd name="T11" fmla="*/ 0 h 401"/>
                  <a:gd name="T12" fmla="*/ 1 w 560"/>
                  <a:gd name="T13" fmla="*/ 0 h 401"/>
                  <a:gd name="T14" fmla="*/ 1 w 560"/>
                  <a:gd name="T15" fmla="*/ 0 h 401"/>
                  <a:gd name="T16" fmla="*/ 1 w 560"/>
                  <a:gd name="T17" fmla="*/ 0 h 401"/>
                  <a:gd name="T18" fmla="*/ 1 w 560"/>
                  <a:gd name="T19" fmla="*/ 0 h 401"/>
                  <a:gd name="T20" fmla="*/ 1 w 560"/>
                  <a:gd name="T21" fmla="*/ 0 h 401"/>
                  <a:gd name="T22" fmla="*/ 1 w 560"/>
                  <a:gd name="T23" fmla="*/ 0 h 401"/>
                  <a:gd name="T24" fmla="*/ 1 w 560"/>
                  <a:gd name="T25" fmla="*/ 0 h 401"/>
                  <a:gd name="T26" fmla="*/ 1 w 560"/>
                  <a:gd name="T27" fmla="*/ 0 h 401"/>
                  <a:gd name="T28" fmla="*/ 1 w 560"/>
                  <a:gd name="T29" fmla="*/ 0 h 401"/>
                  <a:gd name="T30" fmla="*/ 1 w 560"/>
                  <a:gd name="T31" fmla="*/ 0 h 401"/>
                  <a:gd name="T32" fmla="*/ 1 w 560"/>
                  <a:gd name="T33" fmla="*/ 0 h 401"/>
                  <a:gd name="T34" fmla="*/ 0 w 560"/>
                  <a:gd name="T35" fmla="*/ 0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0" h="401">
                    <a:moveTo>
                      <a:pt x="0" y="0"/>
                    </a:moveTo>
                    <a:lnTo>
                      <a:pt x="272" y="65"/>
                    </a:lnTo>
                    <a:lnTo>
                      <a:pt x="365" y="100"/>
                    </a:lnTo>
                    <a:lnTo>
                      <a:pt x="414" y="128"/>
                    </a:lnTo>
                    <a:lnTo>
                      <a:pt x="464" y="169"/>
                    </a:lnTo>
                    <a:lnTo>
                      <a:pt x="508" y="223"/>
                    </a:lnTo>
                    <a:lnTo>
                      <a:pt x="537" y="278"/>
                    </a:lnTo>
                    <a:lnTo>
                      <a:pt x="560" y="336"/>
                    </a:lnTo>
                    <a:lnTo>
                      <a:pt x="518" y="401"/>
                    </a:lnTo>
                    <a:lnTo>
                      <a:pt x="497" y="332"/>
                    </a:lnTo>
                    <a:lnTo>
                      <a:pt x="461" y="270"/>
                    </a:lnTo>
                    <a:lnTo>
                      <a:pt x="428" y="227"/>
                    </a:lnTo>
                    <a:lnTo>
                      <a:pt x="398" y="197"/>
                    </a:lnTo>
                    <a:lnTo>
                      <a:pt x="343" y="164"/>
                    </a:lnTo>
                    <a:lnTo>
                      <a:pt x="280" y="133"/>
                    </a:lnTo>
                    <a:lnTo>
                      <a:pt x="191" y="95"/>
                    </a:lnTo>
                    <a:lnTo>
                      <a:pt x="106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5" name="Rectangle 3">
              <a:extLst>
                <a:ext uri="{FF2B5EF4-FFF2-40B4-BE49-F238E27FC236}">
                  <a16:creationId xmlns:a16="http://schemas.microsoft.com/office/drawing/2014/main" id="{DA124698-9A25-4A18-8206-1BFBBA28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463" y="3573463"/>
              <a:ext cx="2376487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Monotype Sorts"/>
                <a:buChar char=""/>
              </a:pPr>
              <a:r>
                <a:rPr lang="en-US" altLang="zh-CN" sz="5400">
                  <a:solidFill>
                    <a:srgbClr val="FFFFC2"/>
                  </a:solidFill>
                  <a:latin typeface="Arial" panose="020B0604020202020204" pitchFamily="34" charset="0"/>
                </a:rPr>
                <a:t>Q&amp;A</a:t>
              </a:r>
            </a:p>
          </p:txBody>
        </p:sp>
      </p:grpSp>
      <p:sp>
        <p:nvSpPr>
          <p:cNvPr id="63493" name="灯片编号占位符 98">
            <a:extLst>
              <a:ext uri="{FF2B5EF4-FFF2-40B4-BE49-F238E27FC236}">
                <a16:creationId xmlns:a16="http://schemas.microsoft.com/office/drawing/2014/main" id="{C312448D-311B-4F18-88A2-38A8B1BA0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88"/>
              </a:spcBef>
              <a:buSzPct val="80000"/>
              <a:buNone/>
            </a:pPr>
            <a:fld id="{87D214E0-410F-4333-9053-8AECA3BCA647}" type="slidenum"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pPr>
                <a:spcBef>
                  <a:spcPts val="588"/>
                </a:spcBef>
                <a:buSzPct val="80000"/>
                <a:buNone/>
              </a:pPr>
              <a:t>56</a:t>
            </a:fld>
            <a:r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t>/37</a:t>
            </a:r>
            <a:endParaRPr lang="zh-CN" altLang="en-US" sz="1100">
              <a:solidFill>
                <a:srgbClr val="63636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1. What is wrong with each of the following functions?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44" y="2060848"/>
            <a:ext cx="8736657" cy="191382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2. What is the output from the following?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5" y="1916833"/>
            <a:ext cx="56483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3. What is the output from the following?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8417" b="2607"/>
          <a:stretch/>
        </p:blipFill>
        <p:spPr>
          <a:xfrm>
            <a:off x="4727848" y="1916833"/>
            <a:ext cx="3168352" cy="45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8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 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32105" y="4869792"/>
            <a:ext cx="3859655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22 to 26 define the function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22: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header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24- 25: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body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101" y="3120758"/>
            <a:ext cx="1741301" cy="1100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文本框 6"/>
          <p:cNvSpPr txBox="1"/>
          <p:nvPr/>
        </p:nvSpPr>
        <p:spPr>
          <a:xfrm>
            <a:off x="7576664" y="2829855"/>
            <a:ext cx="2047728" cy="342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25" dirty="0">
                <a:solidFill>
                  <a:srgbClr val="FF0000"/>
                </a:solidFill>
              </a:rPr>
              <a:t>Running Results</a:t>
            </a:r>
            <a:endParaRPr lang="zh-CN" altLang="en-US" sz="1625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7399C6-FFC8-47C6-8C67-063300EC2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480" y="2276872"/>
            <a:ext cx="5508040" cy="40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001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4. (a) Write a function to return the minimum value in an integer array. (b) Overload the function in (a) with a function to return the minimum value in a floating-point array.</a:t>
            </a:r>
          </a:p>
          <a:p>
            <a:r>
              <a:rPr lang="en-US" altLang="zh-CN" dirty="0"/>
              <a:t>5. What does this recursive function do?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888" y="4149081"/>
            <a:ext cx="35528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1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628800"/>
            <a:ext cx="5281170" cy="469916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Function</a:t>
            </a:r>
            <a:endParaRPr lang="zh-CN" altLang="en-US" dirty="0"/>
          </a:p>
        </p:txBody>
      </p:sp>
      <p:cxnSp>
        <p:nvCxnSpPr>
          <p:cNvPr id="13" name="肘形连接符 12"/>
          <p:cNvCxnSpPr>
            <a:stCxn id="20" idx="3"/>
          </p:cNvCxnSpPr>
          <p:nvPr/>
        </p:nvCxnSpPr>
        <p:spPr bwMode="auto">
          <a:xfrm flipH="1" flipV="1">
            <a:off x="3147579" y="3936392"/>
            <a:ext cx="2925396" cy="1648342"/>
          </a:xfrm>
          <a:prstGeom prst="bentConnector3">
            <a:avLst>
              <a:gd name="adj1" fmla="val -6349"/>
            </a:avLst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箭头连接符 15"/>
          <p:cNvCxnSpPr/>
          <p:nvPr/>
        </p:nvCxnSpPr>
        <p:spPr bwMode="auto">
          <a:xfrm rot="5400000" flipH="1" flipV="1">
            <a:off x="2799964" y="3561163"/>
            <a:ext cx="696521" cy="1290"/>
          </a:xfrm>
          <a:prstGeom prst="straightConnector1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1684917" y="4841503"/>
            <a:ext cx="4388058" cy="1486463"/>
          </a:xfrm>
          <a:prstGeom prst="rect">
            <a:avLst/>
          </a:prstGeom>
          <a:solidFill>
            <a:srgbClr val="FFFF00">
              <a:alpha val="1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21" name="TextBox 20"/>
          <p:cNvSpPr txBox="1"/>
          <p:nvPr/>
        </p:nvSpPr>
        <p:spPr>
          <a:xfrm>
            <a:off x="7248128" y="1721915"/>
            <a:ext cx="3724904" cy="10926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25" dirty="0"/>
              <a:t>To define and call a function with return value, you should notice: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function prototype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625" dirty="0"/>
              <a:t>function header</a:t>
            </a:r>
            <a:endParaRPr lang="zh-CN" altLang="en-US" sz="1625" dirty="0"/>
          </a:p>
        </p:txBody>
      </p:sp>
      <p:sp>
        <p:nvSpPr>
          <p:cNvPr id="22" name="矩形 21"/>
          <p:cNvSpPr/>
          <p:nvPr/>
        </p:nvSpPr>
        <p:spPr bwMode="auto">
          <a:xfrm>
            <a:off x="1684917" y="1628801"/>
            <a:ext cx="464347" cy="290217"/>
          </a:xfrm>
          <a:prstGeom prst="rect">
            <a:avLst/>
          </a:prstGeom>
          <a:solidFill>
            <a:schemeClr val="accent2">
              <a:lumMod val="90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23" name="矩形 22"/>
          <p:cNvSpPr/>
          <p:nvPr/>
        </p:nvSpPr>
        <p:spPr bwMode="auto">
          <a:xfrm>
            <a:off x="1727137" y="4841502"/>
            <a:ext cx="464347" cy="29021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  <p:sp>
        <p:nvSpPr>
          <p:cNvPr id="7" name="矩形 6"/>
          <p:cNvSpPr/>
          <p:nvPr/>
        </p:nvSpPr>
        <p:spPr bwMode="auto">
          <a:xfrm>
            <a:off x="2035954" y="3033164"/>
            <a:ext cx="3156768" cy="2602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  <p:extLst>
      <p:ext uri="{BB962C8B-B14F-4D97-AF65-F5344CB8AC3E}">
        <p14:creationId xmlns:p14="http://schemas.microsoft.com/office/powerpoint/2010/main" val="221373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06414"/>
            <a:ext cx="8915400" cy="4686300"/>
          </a:xfrm>
        </p:spPr>
        <p:txBody>
          <a:bodyPr/>
          <a:lstStyle/>
          <a:p>
            <a:r>
              <a:rPr lang="en-US" altLang="zh-CN" dirty="0"/>
              <a:t>The general format of the return statement: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Examples: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These  two blocks are equivalent: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218" y="4586886"/>
            <a:ext cx="2457272" cy="11247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618" y="4990409"/>
            <a:ext cx="4071126" cy="3176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972" y="2779884"/>
            <a:ext cx="2820993" cy="11149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995" y="2071614"/>
            <a:ext cx="2966945" cy="4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4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7171"/>
            <a:ext cx="8915400" cy="4686300"/>
          </a:xfrm>
        </p:spPr>
        <p:txBody>
          <a:bodyPr/>
          <a:lstStyle/>
          <a:p>
            <a:r>
              <a:rPr lang="en-US" altLang="zh-CN" dirty="0"/>
              <a:t>A function call can be used anywhere in a program where a variable can be used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780929"/>
            <a:ext cx="6934200" cy="7334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5087888" y="3147641"/>
            <a:ext cx="2952328" cy="29021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3277" tIns="36639" rIns="73277" bIns="36639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1625"/>
          </a:p>
        </p:txBody>
      </p:sp>
    </p:spTree>
    <p:extLst>
      <p:ext uri="{BB962C8B-B14F-4D97-AF65-F5344CB8AC3E}">
        <p14:creationId xmlns:p14="http://schemas.microsoft.com/office/powerpoint/2010/main" val="865357709"/>
      </p:ext>
    </p:extLst>
  </p:cSld>
  <p:clrMapOvr>
    <a:masterClrMapping/>
  </p:clrMapOvr>
</p:sld>
</file>

<file path=ppt/theme/theme1.xml><?xml version="1.0" encoding="utf-8"?>
<a:theme xmlns:a="http://schemas.openxmlformats.org/drawingml/2006/main" name="暗香扑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2612</Words>
  <Application>Microsoft Office PowerPoint</Application>
  <PresentationFormat>宽屏</PresentationFormat>
  <Paragraphs>276</Paragraphs>
  <Slides>60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60</vt:i4>
      </vt:variant>
    </vt:vector>
  </HeadingPairs>
  <TitlesOfParts>
    <vt:vector size="70" baseType="lpstr">
      <vt:lpstr>Monotype Sorts</vt:lpstr>
      <vt:lpstr>黑体</vt:lpstr>
      <vt:lpstr>Arial</vt:lpstr>
      <vt:lpstr>Brush Script MT</vt:lpstr>
      <vt:lpstr>Calibri</vt:lpstr>
      <vt:lpstr>Calibri Light</vt:lpstr>
      <vt:lpstr>Monotype Corsiva</vt:lpstr>
      <vt:lpstr>Times New Roman</vt:lpstr>
      <vt:lpstr>Wingdings</vt:lpstr>
      <vt:lpstr>暗香扑面</vt:lpstr>
      <vt:lpstr>PowerPoint 演示文稿</vt:lpstr>
      <vt:lpstr>Overview</vt:lpstr>
      <vt:lpstr>8.1 Function</vt:lpstr>
      <vt:lpstr>8.1 Function</vt:lpstr>
      <vt:lpstr>8.1 Function</vt:lpstr>
      <vt:lpstr>8.1 Function</vt:lpstr>
      <vt:lpstr>8.1 Function</vt:lpstr>
      <vt:lpstr>8.1 Function</vt:lpstr>
      <vt:lpstr>8.1 Function</vt:lpstr>
      <vt:lpstr>8.2 Function arguments</vt:lpstr>
      <vt:lpstr>8.2 Function arguments</vt:lpstr>
      <vt:lpstr>8.2 Function arguments</vt:lpstr>
      <vt:lpstr>8.2 Function arguments</vt:lpstr>
      <vt:lpstr>8.2 Function arguments</vt:lpstr>
      <vt:lpstr>8.2 Function arguments</vt:lpstr>
      <vt:lpstr>8.3 Passing arguments</vt:lpstr>
      <vt:lpstr>8.3 Passing arguments</vt:lpstr>
      <vt:lpstr>8.3 Passing arguments</vt:lpstr>
      <vt:lpstr>8.3 Passing arguments</vt:lpstr>
      <vt:lpstr>8.3 Passing arguments</vt:lpstr>
      <vt:lpstr>8.3 Passing arguments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8.3 Passing arguments</vt:lpstr>
      <vt:lpstr>8.3 Passing arguments</vt:lpstr>
      <vt:lpstr>8.3 Passing arguments</vt:lpstr>
      <vt:lpstr>8.3 Passing arguments</vt:lpstr>
      <vt:lpstr>8.3 Passing arguments</vt:lpstr>
      <vt:lpstr>8.3 Passing arguments</vt:lpstr>
      <vt:lpstr>8.4 Mathematical functions</vt:lpstr>
      <vt:lpstr>8.4 Mathematical functions</vt:lpstr>
      <vt:lpstr>8.4 Mathematical functions</vt:lpstr>
      <vt:lpstr>8.4 Mathematical functions</vt:lpstr>
      <vt:lpstr>8.5 Function overloading</vt:lpstr>
      <vt:lpstr>8.5 Function overloading</vt:lpstr>
      <vt:lpstr>8.5 Function overloading</vt:lpstr>
      <vt:lpstr>8.5 Function overloading</vt:lpstr>
      <vt:lpstr>8.6 Recursion</vt:lpstr>
      <vt:lpstr>8.6 Recursion</vt:lpstr>
      <vt:lpstr>8.6 Recursion</vt:lpstr>
      <vt:lpstr>8.6 Recursion</vt:lpstr>
      <vt:lpstr>8.6 Recursion</vt:lpstr>
      <vt:lpstr>8.6 Recursion</vt:lpstr>
      <vt:lpstr>8.7 The scope of a variable</vt:lpstr>
      <vt:lpstr>8.7 The scope of a variable</vt:lpstr>
      <vt:lpstr>8.7 The scope of a variable</vt:lpstr>
      <vt:lpstr>8.7 The scope of a variable</vt:lpstr>
      <vt:lpstr>8.7 The scope of a variable</vt:lpstr>
      <vt:lpstr>8.7 The scope of a variable</vt:lpstr>
      <vt:lpstr>8.7 The scope of a variable</vt:lpstr>
      <vt:lpstr>8.7 The scope of a variable</vt:lpstr>
      <vt:lpstr>8.7 The scope of a variable</vt:lpstr>
      <vt:lpstr>PowerPoint 演示文稿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2025-09-07T04:26:38Z</dcterms:created>
  <dcterms:modified xsi:type="dcterms:W3CDTF">2025-09-07T04:26:46Z</dcterms:modified>
</cp:coreProperties>
</file>