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9"/>
  </p:notesMasterIdLst>
  <p:sldIdLst>
    <p:sldId id="518" r:id="rId2"/>
    <p:sldId id="565" r:id="rId3"/>
    <p:sldId id="564" r:id="rId4"/>
    <p:sldId id="563" r:id="rId5"/>
    <p:sldId id="566" r:id="rId6"/>
    <p:sldId id="567" r:id="rId7"/>
    <p:sldId id="569" r:id="rId8"/>
    <p:sldId id="570" r:id="rId9"/>
    <p:sldId id="568" r:id="rId10"/>
    <p:sldId id="571" r:id="rId11"/>
    <p:sldId id="588" r:id="rId12"/>
    <p:sldId id="576" r:id="rId13"/>
    <p:sldId id="572" r:id="rId14"/>
    <p:sldId id="573" r:id="rId15"/>
    <p:sldId id="574" r:id="rId16"/>
    <p:sldId id="578" r:id="rId17"/>
    <p:sldId id="579" r:id="rId18"/>
    <p:sldId id="597" r:id="rId19"/>
    <p:sldId id="580" r:id="rId20"/>
    <p:sldId id="589" r:id="rId21"/>
    <p:sldId id="581" r:id="rId22"/>
    <p:sldId id="590" r:id="rId23"/>
    <p:sldId id="582" r:id="rId24"/>
    <p:sldId id="585" r:id="rId25"/>
    <p:sldId id="586" r:id="rId26"/>
    <p:sldId id="591" r:id="rId27"/>
    <p:sldId id="584" r:id="rId28"/>
    <p:sldId id="587" r:id="rId29"/>
    <p:sldId id="592" r:id="rId30"/>
    <p:sldId id="593" r:id="rId31"/>
    <p:sldId id="596" r:id="rId32"/>
    <p:sldId id="554" r:id="rId33"/>
    <p:sldId id="598" r:id="rId34"/>
    <p:sldId id="599" r:id="rId35"/>
    <p:sldId id="600" r:id="rId36"/>
    <p:sldId id="601" r:id="rId37"/>
    <p:sldId id="602" r:id="rId38"/>
    <p:sldId id="603" r:id="rId39"/>
    <p:sldId id="604" r:id="rId40"/>
    <p:sldId id="605" r:id="rId41"/>
    <p:sldId id="606" r:id="rId42"/>
    <p:sldId id="607" r:id="rId43"/>
    <p:sldId id="608" r:id="rId44"/>
    <p:sldId id="609" r:id="rId45"/>
    <p:sldId id="610" r:id="rId46"/>
    <p:sldId id="611" r:id="rId47"/>
    <p:sldId id="612" r:id="rId48"/>
    <p:sldId id="613" r:id="rId49"/>
    <p:sldId id="614" r:id="rId50"/>
    <p:sldId id="615" r:id="rId51"/>
    <p:sldId id="616" r:id="rId52"/>
    <p:sldId id="617" r:id="rId53"/>
    <p:sldId id="618" r:id="rId54"/>
    <p:sldId id="619" r:id="rId55"/>
    <p:sldId id="620" r:id="rId56"/>
    <p:sldId id="621" r:id="rId57"/>
    <p:sldId id="622" r:id="rId5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81850"/>
    <a:srgbClr val="FFFF66"/>
    <a:srgbClr val="FFCCCC"/>
    <a:srgbClr val="000000"/>
    <a:srgbClr val="800000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8" autoAdjust="0"/>
    <p:restoredTop sz="76340" autoAdjust="0"/>
  </p:normalViewPr>
  <p:slideViewPr>
    <p:cSldViewPr>
      <p:cViewPr varScale="1">
        <p:scale>
          <a:sx n="55" d="100"/>
          <a:sy n="55" d="100"/>
        </p:scale>
        <p:origin x="18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410" y="-90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>
            <a:prstTxWarp prst="textNoShape">
              <a:avLst/>
            </a:prstTxWarp>
          </a:bodyPr>
          <a:lstStyle>
            <a:lvl1pPr defTabSz="961687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393" y="0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>
            <a:prstTxWarp prst="textNoShape">
              <a:avLst/>
            </a:prstTxWarp>
          </a:bodyPr>
          <a:lstStyle>
            <a:lvl1pPr algn="r" defTabSz="961687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5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294" y="4861442"/>
            <a:ext cx="5680712" cy="4605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294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b" anchorCtr="0" compatLnSpc="1">
            <a:prstTxWarp prst="textNoShape">
              <a:avLst/>
            </a:prstTxWarp>
          </a:bodyPr>
          <a:lstStyle>
            <a:lvl1pPr defTabSz="961687" eaLnBrk="1" hangingPunct="1">
              <a:defRPr sz="13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393" y="9721294"/>
            <a:ext cx="3077318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091" tIns="48045" rIns="96091" bIns="48045" numCol="1" anchor="b" anchorCtr="0" compatLnSpc="1">
            <a:prstTxWarp prst="textNoShape">
              <a:avLst/>
            </a:prstTxWarp>
          </a:bodyPr>
          <a:lstStyle>
            <a:lvl1pPr algn="r" defTabSz="961687" eaLnBrk="1" hangingPunct="1">
              <a:defRPr sz="1300"/>
            </a:lvl1pPr>
          </a:lstStyle>
          <a:p>
            <a:pPr>
              <a:defRPr/>
            </a:pPr>
            <a:fld id="{2594C60C-F00B-4830-8F6A-BD791171B3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84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Multi-</a:t>
            </a:r>
            <a:r>
              <a:rPr lang="en-US" altLang="zh-CN" dirty="0" err="1"/>
              <a:t>channal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124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Random, static,</a:t>
            </a:r>
            <a:r>
              <a:rPr lang="en-US" altLang="zh-CN" baseline="0" dirty="0"/>
              <a:t> non-static, multi-channel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628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Multiple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embeddings</a:t>
            </a:r>
            <a:r>
              <a:rPr lang="en-US" altLang="zh-CN" baseline="0" dirty="0"/>
              <a:t>,  multi-channel, </a:t>
            </a:r>
            <a:r>
              <a:rPr lang="zh-CN" altLang="en-US" baseline="0" dirty="0"/>
              <a:t>多个不同大小的</a:t>
            </a:r>
            <a:r>
              <a:rPr lang="en-US" altLang="zh-CN" baseline="0" dirty="0" err="1"/>
              <a:t>cnn</a:t>
            </a:r>
            <a:r>
              <a:rPr lang="en-US" altLang="zh-CN" baseline="0" dirty="0"/>
              <a:t> filter;     muter learning of word </a:t>
            </a:r>
            <a:r>
              <a:rPr lang="en-US" altLang="zh-CN" baseline="0" dirty="0" err="1"/>
              <a:t>embeddings</a:t>
            </a:r>
            <a:r>
              <a:rPr lang="en-US" altLang="zh-CN" baseline="0" dirty="0"/>
              <a:t>,  auto encoder (</a:t>
            </a:r>
            <a:r>
              <a:rPr lang="zh-CN" altLang="en-US" baseline="0" dirty="0"/>
              <a:t>利用</a:t>
            </a:r>
            <a:r>
              <a:rPr lang="en-US" altLang="zh-CN" baseline="0" dirty="0"/>
              <a:t>context words</a:t>
            </a:r>
            <a:r>
              <a:rPr lang="zh-CN" altLang="en-US" baseline="0" dirty="0"/>
              <a:t>和</a:t>
            </a:r>
            <a:r>
              <a:rPr lang="en-US" altLang="zh-CN" baseline="0" dirty="0"/>
              <a:t>sentence representation</a:t>
            </a:r>
            <a:r>
              <a:rPr lang="zh-CN" altLang="en-US" baseline="0" dirty="0"/>
              <a:t>预测当前</a:t>
            </a:r>
            <a:r>
              <a:rPr lang="en-US" altLang="zh-CN" baseline="0" dirty="0"/>
              <a:t>word)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967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多种词向量，维度可以不一样，多个</a:t>
            </a:r>
            <a:r>
              <a:rPr lang="en-US" altLang="zh-CN" dirty="0" err="1"/>
              <a:t>cnn</a:t>
            </a:r>
            <a:r>
              <a:rPr lang="zh-CN" altLang="en-US" dirty="0"/>
              <a:t>，各自进行，结果</a:t>
            </a:r>
            <a:r>
              <a:rPr lang="en-US" altLang="zh-CN" dirty="0" err="1"/>
              <a:t>concat</a:t>
            </a:r>
            <a:r>
              <a:rPr lang="en-US" altLang="zh-CN" dirty="0"/>
              <a:t>,</a:t>
            </a:r>
            <a:r>
              <a:rPr lang="en-US" altLang="zh-CN" baseline="0" dirty="0"/>
              <a:t> </a:t>
            </a:r>
            <a:r>
              <a:rPr lang="zh-CN" altLang="en-US" baseline="0" dirty="0"/>
              <a:t>另外优化是，不同的</a:t>
            </a:r>
            <a:r>
              <a:rPr lang="en-US" altLang="zh-CN" baseline="0" dirty="0" err="1"/>
              <a:t>cnn</a:t>
            </a:r>
            <a:r>
              <a:rPr lang="zh-CN" altLang="en-US" baseline="0" dirty="0"/>
              <a:t>使用不同的正则化因子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72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09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i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P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点乘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x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i</a:t>
            </a:r>
            <a:r>
              <a:rPr lang="en-US" altLang="zh-CN" sz="1200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                 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i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</a:t>
            </a:r>
            <a:r>
              <a:rPr lang="el-GR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λ ·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i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 −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1] +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i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 −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1]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点乘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Q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x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</a:t>
            </a:r>
            <a:r>
              <a:rPr lang="en-US" altLang="zh-CN" sz="1200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      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</a:t>
            </a:r>
            <a:r>
              <a:rPr lang="el-GR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λ ·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 −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1] +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j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3[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s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 −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1]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点乘 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Rx</a:t>
            </a:r>
            <a:r>
              <a:rPr lang="en-US" altLang="zh-CN" sz="1200" i="1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                                                z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= trans(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O) </a:t>
            </a:r>
            <a:r>
              <a:rPr lang="zh-CN" altLang="en-US" sz="1200" b="1" i="0" kern="1200" baseline="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点乘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(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1[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+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2[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 +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f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3[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k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])</a:t>
            </a:r>
            <a:b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551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6979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00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94C60C-F00B-4830-8F6A-BD791171B351}" type="slidenum"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418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38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165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 the model complexity.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75497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52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7534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Low rank </a:t>
            </a:r>
            <a:r>
              <a:rPr lang="zh-CN" altLang="en-US" dirty="0"/>
              <a:t>近似   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A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= 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UV </a:t>
            </a:r>
            <a:r>
              <a:rPr lang="en-US" altLang="zh-CN" sz="1200" i="0" kern="1200" dirty="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+ </a:t>
            </a:r>
            <a:r>
              <a:rPr lang="en-US" altLang="zh-CN" sz="1200" i="0" kern="1200" dirty="0" err="1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diag</a:t>
            </a:r>
            <a:r>
              <a:rPr lang="en-US" altLang="zh-CN" sz="1200" i="0" kern="120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(</a:t>
            </a:r>
            <a:r>
              <a:rPr lang="en-US" altLang="zh-CN" sz="1200" i="1" kern="120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a</a:t>
            </a:r>
            <a:r>
              <a:rPr lang="en-US" altLang="zh-CN" sz="1200" i="0" kern="1200"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+mn-cs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0229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5-class, Stanford parser</a:t>
            </a:r>
            <a:r>
              <a:rPr lang="zh-CN" altLang="en-US" dirty="0"/>
              <a:t>； 标准的</a:t>
            </a:r>
            <a:r>
              <a:rPr lang="en-US" altLang="zh-CN" dirty="0"/>
              <a:t>recursive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nn</a:t>
            </a:r>
            <a:r>
              <a:rPr lang="en-US" altLang="zh-CN" baseline="0" dirty="0"/>
              <a:t>, matrix-vector recursive </a:t>
            </a:r>
            <a:r>
              <a:rPr lang="en-US" altLang="zh-CN" baseline="0" dirty="0" err="1"/>
              <a:t>nn</a:t>
            </a:r>
            <a:r>
              <a:rPr lang="en-US" altLang="zh-CN" baseline="0" dirty="0"/>
              <a:t>, </a:t>
            </a:r>
            <a:r>
              <a:rPr lang="en-US" altLang="zh-CN" dirty="0"/>
              <a:t>Recursive Neural Tensor Network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707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多个组合方式，不同的词之间可以自动选择最优的组合方法。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550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区分</a:t>
            </a:r>
            <a:r>
              <a:rPr lang="en-US" altLang="zh-CN" dirty="0"/>
              <a:t>leaf node</a:t>
            </a:r>
            <a:r>
              <a:rPr lang="zh-CN" altLang="en-US" dirty="0"/>
              <a:t>和 </a:t>
            </a:r>
            <a:r>
              <a:rPr lang="en-US" altLang="zh-CN" dirty="0"/>
              <a:t>internal node; </a:t>
            </a:r>
            <a:r>
              <a:rPr lang="zh-CN" altLang="en-US" dirty="0"/>
              <a:t>多层</a:t>
            </a:r>
            <a:r>
              <a:rPr lang="en-US" altLang="zh-CN" dirty="0"/>
              <a:t>recursive</a:t>
            </a:r>
            <a:r>
              <a:rPr lang="zh-CN" altLang="en-US" dirty="0"/>
              <a:t>，每一层的输入都是上一层的输出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047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831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Pooling: global max</a:t>
            </a:r>
            <a:r>
              <a:rPr lang="en-US" altLang="zh-CN" baseline="0" dirty="0"/>
              <a:t> poling </a:t>
            </a:r>
            <a:r>
              <a:rPr lang="zh-CN" altLang="en-US" baseline="0" dirty="0"/>
              <a:t>（所有树中的节点表示一起</a:t>
            </a:r>
            <a:r>
              <a:rPr lang="en-US" altLang="zh-CN" baseline="0" dirty="0"/>
              <a:t>pool</a:t>
            </a:r>
            <a:r>
              <a:rPr lang="zh-CN" altLang="en-US" baseline="0" dirty="0"/>
              <a:t>）</a:t>
            </a:r>
            <a:r>
              <a:rPr lang="en-US" altLang="zh-CN" baseline="0" dirty="0"/>
              <a:t>;  3-slot pooling for constituent tree (</a:t>
            </a:r>
            <a:r>
              <a:rPr lang="zh-CN" altLang="en-US" baseline="0" dirty="0"/>
              <a:t>最顶上的几个</a:t>
            </a:r>
            <a:r>
              <a:rPr lang="en-US" altLang="zh-CN" baseline="0" dirty="0"/>
              <a:t>pool</a:t>
            </a:r>
            <a:r>
              <a:rPr lang="zh-CN" altLang="en-US" baseline="0" dirty="0"/>
              <a:t>在一个地方，然后其它根节点左边的一个</a:t>
            </a:r>
            <a:r>
              <a:rPr lang="en-US" altLang="zh-CN" baseline="0" dirty="0"/>
              <a:t>slot, </a:t>
            </a:r>
            <a:r>
              <a:rPr lang="zh-CN" altLang="en-US" baseline="0" dirty="0"/>
              <a:t>右边的一个</a:t>
            </a:r>
            <a:r>
              <a:rPr lang="en-US" altLang="zh-CN" baseline="0" dirty="0"/>
              <a:t>slog);  k-slot pooling, for  dependency tree </a:t>
            </a:r>
            <a:r>
              <a:rPr lang="zh-CN" altLang="en-US" baseline="0" dirty="0"/>
              <a:t>按</a:t>
            </a:r>
            <a:r>
              <a:rPr lang="en-US" altLang="zh-CN" baseline="0" dirty="0"/>
              <a:t>node</a:t>
            </a:r>
            <a:r>
              <a:rPr lang="zh-CN" altLang="en-US" baseline="0" dirty="0"/>
              <a:t>所处词语的位置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8245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85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371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70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2027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36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87968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310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将所有和</a:t>
            </a:r>
            <a:r>
              <a:rPr lang="en-US" altLang="zh-CN" dirty="0"/>
              <a:t>target</a:t>
            </a:r>
            <a:r>
              <a:rPr lang="zh-CN" altLang="en-US" dirty="0"/>
              <a:t>相连接的</a:t>
            </a:r>
            <a:r>
              <a:rPr lang="en-US" altLang="zh-CN" dirty="0"/>
              <a:t>word</a:t>
            </a:r>
            <a:r>
              <a:rPr lang="zh-CN" altLang="en-US" dirty="0"/>
              <a:t>进行排序，首先将</a:t>
            </a:r>
            <a:r>
              <a:rPr lang="en-US" altLang="zh-CN" dirty="0"/>
              <a:t>target</a:t>
            </a:r>
            <a:r>
              <a:rPr lang="zh-CN" altLang="en-US" dirty="0"/>
              <a:t>的孩子节点排在前面，其它的按照词语在句子中顺序排位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Target</a:t>
            </a:r>
            <a:r>
              <a:rPr lang="zh-CN" altLang="en-US" dirty="0"/>
              <a:t>的孩子节点放在右边，其它的放在左边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83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77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096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7144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r>
              <a:rPr lang="zh-CN" altLang="en-US" dirty="0"/>
              <a:t>； </a:t>
            </a:r>
            <a:r>
              <a:rPr lang="en-US" altLang="zh-CN" dirty="0"/>
              <a:t>multi-task learning</a:t>
            </a:r>
            <a:r>
              <a:rPr lang="zh-CN" altLang="en-US" dirty="0"/>
              <a:t>，同时预测两类标签；两类标签字符串连接。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67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527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48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746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543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Phrase dependency tree</a:t>
            </a:r>
            <a:r>
              <a:rPr lang="en-US" altLang="zh-CN" baseline="0" dirty="0"/>
              <a:t> not constituent tree;</a:t>
            </a:r>
          </a:p>
          <a:p>
            <a:r>
              <a:rPr lang="zh-CN" altLang="en-US" baseline="0" dirty="0"/>
              <a:t>最终的树随着</a:t>
            </a:r>
            <a:r>
              <a:rPr lang="en-US" altLang="zh-CN" baseline="0" dirty="0"/>
              <a:t>target</a:t>
            </a:r>
            <a:r>
              <a:rPr lang="zh-CN" altLang="en-US" baseline="0" dirty="0"/>
              <a:t>的变化而变化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7843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5013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训练只是为了要模型参数；</a:t>
            </a:r>
            <a:endParaRPr lang="en-US" altLang="zh-CN" dirty="0"/>
          </a:p>
          <a:p>
            <a:r>
              <a:rPr lang="en-US" altLang="zh-CN" dirty="0"/>
              <a:t>Distance metric</a:t>
            </a:r>
            <a:r>
              <a:rPr lang="zh-CN" altLang="en-US" dirty="0"/>
              <a:t>为了计算相似度，然后判断是不是指一个</a:t>
            </a:r>
            <a:r>
              <a:rPr lang="en-US" altLang="zh-CN" dirty="0"/>
              <a:t>aspect</a:t>
            </a:r>
          </a:p>
          <a:p>
            <a:r>
              <a:rPr lang="zh-CN" altLang="en-US" dirty="0"/>
              <a:t>正例构造，</a:t>
            </a:r>
            <a:r>
              <a:rPr lang="en-US" altLang="zh-CN" dirty="0"/>
              <a:t>p1</a:t>
            </a:r>
            <a:r>
              <a:rPr lang="en-US" altLang="zh-CN" baseline="0" dirty="0"/>
              <a:t> = p2</a:t>
            </a:r>
            <a:r>
              <a:rPr lang="zh-CN" altLang="en-US" baseline="0" dirty="0"/>
              <a:t>，但是</a:t>
            </a:r>
            <a:r>
              <a:rPr lang="en-US" altLang="zh-CN" baseline="0" dirty="0"/>
              <a:t>context</a:t>
            </a:r>
            <a:r>
              <a:rPr lang="zh-CN" altLang="en-US" baseline="0" dirty="0"/>
              <a:t>不同</a:t>
            </a:r>
            <a:endParaRPr lang="en-US" altLang="zh-CN" baseline="0" dirty="0"/>
          </a:p>
          <a:p>
            <a:r>
              <a:rPr lang="zh-CN" altLang="en-US" baseline="0" dirty="0"/>
              <a:t>负例构造， </a:t>
            </a:r>
            <a:r>
              <a:rPr lang="en-US" altLang="zh-CN" baseline="0" dirty="0"/>
              <a:t>word net</a:t>
            </a:r>
            <a:r>
              <a:rPr lang="zh-CN" altLang="en-US" baseline="0" dirty="0"/>
              <a:t>距离比较远的词</a:t>
            </a:r>
            <a:endParaRPr lang="en-US" altLang="zh-CN" baseline="0" dirty="0"/>
          </a:p>
          <a:p>
            <a:r>
              <a:rPr lang="zh-CN" altLang="en-US" baseline="0" dirty="0"/>
              <a:t>最终聚类时，只需要得到</a:t>
            </a:r>
            <a:r>
              <a:rPr lang="en-US" altLang="zh-CN" baseline="0" dirty="0"/>
              <a:t>h2</a:t>
            </a:r>
            <a:r>
              <a:rPr lang="zh-CN" altLang="en-US" baseline="0" dirty="0"/>
              <a:t>就可以了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91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4154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130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深度，</a:t>
            </a:r>
            <a:r>
              <a:rPr lang="zh-CN" altLang="en-US" baseline="0" dirty="0"/>
              <a:t> 双向， 最基本的</a:t>
            </a:r>
            <a:r>
              <a:rPr lang="en-US" altLang="zh-CN" baseline="0" dirty="0"/>
              <a:t>RNN</a:t>
            </a:r>
          </a:p>
          <a:p>
            <a:r>
              <a:rPr lang="zh-CN" altLang="en-US" baseline="0" dirty="0"/>
              <a:t>识别情感短语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4372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00149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三种</a:t>
            </a:r>
            <a:r>
              <a:rPr lang="en-US" altLang="zh-CN" dirty="0"/>
              <a:t>RNN,</a:t>
            </a:r>
            <a:r>
              <a:rPr lang="en-US" altLang="zh-CN" baseline="0" dirty="0"/>
              <a:t>  </a:t>
            </a:r>
            <a:r>
              <a:rPr lang="zh-CN" altLang="en-US" baseline="0" dirty="0"/>
              <a:t>隐层 </a:t>
            </a:r>
            <a:r>
              <a:rPr lang="en-US" altLang="zh-CN" baseline="0" dirty="0"/>
              <a:t>for next hidden; output for next hidden; </a:t>
            </a:r>
            <a:r>
              <a:rPr lang="zh-CN" altLang="en-US" baseline="0" dirty="0"/>
              <a:t>以及 </a:t>
            </a:r>
            <a:r>
              <a:rPr lang="en-US" altLang="zh-CN" baseline="0" dirty="0"/>
              <a:t>LSTM</a:t>
            </a:r>
          </a:p>
          <a:p>
            <a:r>
              <a:rPr lang="zh-CN" altLang="en-US" baseline="0" dirty="0"/>
              <a:t>识别</a:t>
            </a:r>
            <a:r>
              <a:rPr lang="en-US" altLang="zh-CN" baseline="0" dirty="0"/>
              <a:t>aspect (target)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5042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4791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48203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分类，每一个主题训练一个模型； 上面是</a:t>
            </a:r>
            <a:r>
              <a:rPr lang="en-US" altLang="zh-CN" dirty="0"/>
              <a:t>char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cnn</a:t>
            </a:r>
            <a:r>
              <a:rPr lang="zh-CN" altLang="en-US" baseline="0" dirty="0"/>
              <a:t>，下面是 </a:t>
            </a:r>
            <a:r>
              <a:rPr lang="en-US" altLang="zh-CN" baseline="0" dirty="0"/>
              <a:t>word-level </a:t>
            </a:r>
            <a:r>
              <a:rPr lang="en-US" altLang="zh-CN" baseline="0" dirty="0" err="1"/>
              <a:t>cnn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189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每一个主题训练一个分类器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1659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两个双向</a:t>
            </a:r>
            <a:r>
              <a:rPr lang="en-US" altLang="zh-CN" dirty="0"/>
              <a:t>LSTM</a:t>
            </a:r>
            <a:r>
              <a:rPr lang="zh-CN" altLang="en-US" dirty="0"/>
              <a:t>网络， </a:t>
            </a:r>
            <a:r>
              <a:rPr lang="en-US" altLang="zh-CN" dirty="0"/>
              <a:t>Target</a:t>
            </a:r>
            <a:r>
              <a:rPr lang="zh-CN" altLang="en-US" dirty="0"/>
              <a:t>和</a:t>
            </a:r>
            <a:r>
              <a:rPr lang="en-US" altLang="zh-CN" dirty="0"/>
              <a:t>Tweet</a:t>
            </a:r>
            <a:r>
              <a:rPr lang="zh-CN" altLang="en-US" dirty="0"/>
              <a:t>分别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3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71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456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182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94C60C-F00B-4830-8F6A-BD791171B35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8F447-DB1E-41C9-A9B8-9463F8DDA9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3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EAB93-3794-4B04-A876-938A06445F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78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F311D-9BB5-4693-A633-CCD00EF17B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238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85A62-D0C5-432E-AAF7-23150F8A83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2379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A0F89-A3B6-4F40-BBE1-AE50111356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15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4CC8C-0658-4C42-B18B-A211FB8627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67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20C41-DAB9-4489-B1D7-CA9E6397B2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7E14-73A2-48E2-8B22-AD786EF7F1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1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C1029-DDC4-4F4F-9690-F58530ABA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42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9FD7-8D31-4773-8450-B6268A8078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2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360B8-1936-4C1D-A8AC-FCCF6A0EB6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4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A5A11F-DA13-4EAE-8FA9-5DEADE4155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37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6EA7D-A664-48DB-88CF-217B15AFC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50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8280F043-BB55-4940-82EF-A3A0D3E57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4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4" cy="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4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4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4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4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基本框架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71800" y="3691429"/>
            <a:ext cx="295232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句子表示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19672" y="5203597"/>
            <a:ext cx="5256584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向量化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03992" y="2273359"/>
            <a:ext cx="187220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情感分类</a:t>
            </a:r>
          </a:p>
        </p:txBody>
      </p:sp>
      <p:cxnSp>
        <p:nvCxnSpPr>
          <p:cNvPr id="5" name="直接箭头连接符 4"/>
          <p:cNvCxnSpPr>
            <a:stCxn id="3" idx="0"/>
            <a:endCxn id="2" idx="2"/>
          </p:cNvCxnSpPr>
          <p:nvPr/>
        </p:nvCxnSpPr>
        <p:spPr>
          <a:xfrm flipV="1">
            <a:off x="4247964" y="4483517"/>
            <a:ext cx="0" cy="7200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0"/>
            <a:endCxn id="10" idx="2"/>
          </p:cNvCxnSpPr>
          <p:nvPr/>
        </p:nvCxnSpPr>
        <p:spPr>
          <a:xfrm flipH="1" flipV="1">
            <a:off x="4240096" y="3065447"/>
            <a:ext cx="7868" cy="62598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12" y="1726711"/>
            <a:ext cx="853396" cy="413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输入：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blipFill>
                <a:blip r:embed="rId4"/>
                <a:stretch>
                  <a:fillRect l="-209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483768" y="175708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22946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多个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CNN</a:t>
            </a: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神经网络结构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Kalchbrenner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Grefenstette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Phil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Blunsom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convolutional neural network for modelling sentences. In Proceedings of ACL 2014.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2195048"/>
            <a:ext cx="3312367" cy="40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多个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CNN</a:t>
            </a: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神经网络结构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Yoon Kim. Convolutional neural networks for sentence classification. In Proceedings of EMNLP 2014.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58435"/>
            <a:ext cx="3960440" cy="411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8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多种输入词向量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Wenpeng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Yin,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Hinrich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Multichannel variable-size convolution for sentence classification. In Proceedings of CONLL 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899609"/>
            <a:ext cx="3168352" cy="442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4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多种输入词向量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Zhang, Stephen Roller, and Byron Wallace.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Mgnc-cnn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simple approach to exploiting multiple word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sentence classification. In Proceedings of NAACL 2016.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30200"/>
            <a:ext cx="8168388" cy="38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3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字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/</a:t>
            </a: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词向量组合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Cícero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Nogueira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Santos,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Maira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Deep Convolutional Neural Networks for Sentiment Analysis of Short Texts. In Proceedings of COLING 2014.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19541"/>
            <a:ext cx="4117148" cy="40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08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非线性不连续的卷积方式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Tao Lei, Regina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Barzilay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Tommi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Jaakkola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Molding CNNs for text: non-linear, non-consecutive convolutions. In Proceedings of EMNLP 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564904"/>
            <a:ext cx="5192290" cy="280831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4549538"/>
            <a:ext cx="3269492" cy="96769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0" y="5582904"/>
            <a:ext cx="4219048" cy="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8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循环神经网络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(RNN)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-16202" y="5949280"/>
            <a:ext cx="9160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 Wang,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Yuanchao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Chengjie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Baoxun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Xiaolong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"Predicting polarities of tweets by composing word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long short-term memory. 2015. In Proceedings of ACL 2015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984"/>
            <a:ext cx="7878430" cy="19155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3568" y="5200527"/>
            <a:ext cx="800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&lt;s&gt;	    w</a:t>
            </a:r>
            <a:r>
              <a:rPr lang="en-US" altLang="zh-CN" baseline="-25000" dirty="0"/>
              <a:t>1</a:t>
            </a:r>
            <a:r>
              <a:rPr lang="en-US" altLang="zh-CN" dirty="0"/>
              <a:t>	     w</a:t>
            </a:r>
            <a:r>
              <a:rPr lang="en-US" altLang="zh-CN" baseline="-25000" dirty="0"/>
              <a:t>2</a:t>
            </a:r>
            <a:r>
              <a:rPr lang="en-US" altLang="zh-CN" dirty="0"/>
              <a:t>	       w</a:t>
            </a:r>
            <a:r>
              <a:rPr lang="en-US" altLang="zh-CN" baseline="-25000" dirty="0"/>
              <a:t>3</a:t>
            </a:r>
            <a:r>
              <a:rPr lang="en-US" altLang="zh-CN" dirty="0"/>
              <a:t>            … 	           w</a:t>
            </a:r>
            <a:r>
              <a:rPr lang="en-US" altLang="zh-CN" baseline="-25000" dirty="0"/>
              <a:t>n-1</a:t>
            </a:r>
            <a:r>
              <a:rPr lang="en-US" altLang="zh-CN" dirty="0"/>
              <a:t>          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endParaRPr lang="en-US" altLang="zh-CN" baseline="-25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00505" y="466721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Input layer</a:t>
            </a:r>
          </a:p>
        </p:txBody>
      </p:sp>
    </p:spTree>
    <p:extLst>
      <p:ext uri="{BB962C8B-B14F-4D97-AF65-F5344CB8AC3E}">
        <p14:creationId xmlns:p14="http://schemas.microsoft.com/office/powerpoint/2010/main" val="3670277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循环神经网络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(RNN)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Zhiyang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Vo and Yue Zhang. Context-Sensitive Lexicon Features for Neural Sentiment Analysis. In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EMNLP 2016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26" y="2356338"/>
            <a:ext cx="5360275" cy="28346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927" y="2376543"/>
            <a:ext cx="3761905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7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RNN+CNN</a:t>
            </a:r>
          </a:p>
        </p:txBody>
      </p: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Zhang, Rui and Lee, Honglak and Radev, Dragomir R.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Dependency Sensitive Convolutional Neural Networks for Modeling Sentences and Documents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NAACL2016</a:t>
            </a:r>
            <a:endParaRPr kumimoji="0" lang="zh-CN" altLang="zh-CN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137386"/>
            <a:ext cx="5417057" cy="3966368"/>
          </a:xfrm>
          <a:prstGeom prst="rect">
            <a:avLst/>
          </a:prstGeom>
        </p:spPr>
      </p:pic>
      <p:grpSp>
        <p:nvGrpSpPr>
          <p:cNvPr id="10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11" name="圆角矩形 10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43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 Zhao,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Zhengdong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Lu, and Pascal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Poupart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Self-adaptive hierarchical sentence model. In Proceedings of IJCAI2015.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708920"/>
            <a:ext cx="5129509" cy="24891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872" y="5504192"/>
            <a:ext cx="3942857" cy="5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742" y="5529932"/>
            <a:ext cx="1485714" cy="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基本框架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71800" y="3691429"/>
            <a:ext cx="295232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句子表示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19672" y="5203597"/>
            <a:ext cx="5256584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向量化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03992" y="2273359"/>
            <a:ext cx="187220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情感分类</a:t>
            </a:r>
          </a:p>
        </p:txBody>
      </p:sp>
      <p:cxnSp>
        <p:nvCxnSpPr>
          <p:cNvPr id="5" name="直接箭头连接符 4"/>
          <p:cNvCxnSpPr>
            <a:stCxn id="3" idx="0"/>
            <a:endCxn id="2" idx="2"/>
          </p:cNvCxnSpPr>
          <p:nvPr/>
        </p:nvCxnSpPr>
        <p:spPr>
          <a:xfrm flipV="1">
            <a:off x="4247964" y="4483517"/>
            <a:ext cx="0" cy="7200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0"/>
            <a:endCxn id="10" idx="2"/>
          </p:cNvCxnSpPr>
          <p:nvPr/>
        </p:nvCxnSpPr>
        <p:spPr>
          <a:xfrm flipH="1" flipV="1">
            <a:off x="4240096" y="3065447"/>
            <a:ext cx="7868" cy="62598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12" y="1726711"/>
            <a:ext cx="853396" cy="413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输入：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blipFill>
                <a:blip r:embed="rId4"/>
                <a:stretch>
                  <a:fillRect l="-209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483768" y="175708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输出：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60" y="3759423"/>
            <a:ext cx="2030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第二部分内容</a:t>
            </a:r>
          </a:p>
        </p:txBody>
      </p:sp>
      <p:sp>
        <p:nvSpPr>
          <p:cNvPr id="6" name="下箭头 5"/>
          <p:cNvSpPr/>
          <p:nvPr/>
        </p:nvSpPr>
        <p:spPr>
          <a:xfrm rot="19502504">
            <a:off x="1187624" y="4365104"/>
            <a:ext cx="432048" cy="838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36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Xinchi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Xipeng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Chenxi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Xuanjing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Huang. Sentence modeling with gated recursive neural network. In Proceedings of EMNLP2015.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348880"/>
            <a:ext cx="33337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树结构信息？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48880"/>
            <a:ext cx="5328738" cy="38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63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树结构信息？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32" y="3068960"/>
            <a:ext cx="684642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6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Matrix-Vector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068960"/>
            <a:ext cx="5328592" cy="2447964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Brody Huval, Christopher D. Manning, and Andrew Y. Ng. Semantic compositionality through recursive matrix-vector spaces. In Proceedings of EMNLP2012.</a:t>
            </a:r>
          </a:p>
        </p:txBody>
      </p:sp>
    </p:spTree>
    <p:extLst>
      <p:ext uri="{BB962C8B-B14F-4D97-AF65-F5344CB8AC3E}">
        <p14:creationId xmlns:p14="http://schemas.microsoft.com/office/powerpoint/2010/main" val="1067636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NN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250523"/>
            <a:ext cx="3744416" cy="353444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6202" y="5947766"/>
            <a:ext cx="9160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Alex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Perelygin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Jean Y. Wu, Jason Chuang, Christopher D. Manning, Andrew Y. Ng, and Christopher Potts. Recursive deep models for semantic compositionality over a sentiment treebank. In Proceedings of EMNLP2013.</a:t>
            </a:r>
          </a:p>
        </p:txBody>
      </p:sp>
    </p:spTree>
    <p:extLst>
      <p:ext uri="{BB962C8B-B14F-4D97-AF65-F5344CB8AC3E}">
        <p14:creationId xmlns:p14="http://schemas.microsoft.com/office/powerpoint/2010/main" val="1281121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Multi-Compositionality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23983"/>
            <a:ext cx="4694532" cy="33444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Dong,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Ming Zhou,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Xu. Adaptive Multi-Compositionality for Recursive Neural Models with Applications to Sentiment Analysis. In Proceedings of AAAI2014.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623983"/>
            <a:ext cx="3610744" cy="92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5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多个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Irsoy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Claire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Deep recursive neural networks for compositionality in language. In Proceedings of NIPS2014.</a:t>
            </a:r>
          </a:p>
        </p:txBody>
      </p:sp>
      <p:pic>
        <p:nvPicPr>
          <p:cNvPr id="1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30" y="2936992"/>
            <a:ext cx="4661898" cy="30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(Recursive NN)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Tree-LSTM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558079"/>
            <a:ext cx="2088232" cy="302827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6202" y="5661248"/>
            <a:ext cx="9160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 Sheng Tai, 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Christopher D. Manning. Improved semantic representations from tree-structured long short-term memory networks. In Proceedings of ACL2015.</a:t>
            </a:r>
          </a:p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Xiaodan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Parinaz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Sobhani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Long short-term memory over recursive structures. In Proceedings of ICML2015.</a:t>
            </a:r>
          </a:p>
        </p:txBody>
      </p:sp>
    </p:spTree>
    <p:extLst>
      <p:ext uri="{BB962C8B-B14F-4D97-AF65-F5344CB8AC3E}">
        <p14:creationId xmlns:p14="http://schemas.microsoft.com/office/powerpoint/2010/main" val="334602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基于树的卷积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(Tree- Convolution)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5661248"/>
            <a:ext cx="91602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Lili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Peng, Ge Li, Yan Xu, Lu Zhang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Discriminative Neural Sentence Modeling by Tree-Based Convolution. In Proceedings of EMNLP2015.</a:t>
            </a:r>
          </a:p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Mingbo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Ma, Liang Huang, Bowen Zhou and Bing Xiang. Dependency-based convolutional neural networks for sentence embedding[C] In Proceedings of ACL2015.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880"/>
            <a:ext cx="4536504" cy="270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27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611560" y="1700808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                   </a:t>
            </a: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利用额外数据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48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基本框架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71800" y="3691429"/>
            <a:ext cx="295232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句子表示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19672" y="5203597"/>
            <a:ext cx="5256584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向量化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03992" y="2273359"/>
            <a:ext cx="187220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情感分类</a:t>
            </a:r>
          </a:p>
        </p:txBody>
      </p:sp>
      <p:cxnSp>
        <p:nvCxnSpPr>
          <p:cNvPr id="5" name="直接箭头连接符 4"/>
          <p:cNvCxnSpPr>
            <a:stCxn id="3" idx="0"/>
            <a:endCxn id="2" idx="2"/>
          </p:cNvCxnSpPr>
          <p:nvPr/>
        </p:nvCxnSpPr>
        <p:spPr>
          <a:xfrm flipV="1">
            <a:off x="4247964" y="4483517"/>
            <a:ext cx="0" cy="7200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0"/>
            <a:endCxn id="10" idx="2"/>
          </p:cNvCxnSpPr>
          <p:nvPr/>
        </p:nvCxnSpPr>
        <p:spPr>
          <a:xfrm flipH="1" flipV="1">
            <a:off x="4240096" y="3065447"/>
            <a:ext cx="7868" cy="62598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12" y="1726711"/>
            <a:ext cx="853396" cy="413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输入：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6165304"/>
                <a:ext cx="2908456" cy="400110"/>
              </a:xfrm>
              <a:prstGeom prst="rect">
                <a:avLst/>
              </a:prstGeom>
              <a:blipFill>
                <a:blip r:embed="rId4"/>
                <a:stretch>
                  <a:fillRect l="-209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483768" y="175708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输出：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030783" y="1739554"/>
                <a:ext cx="194663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charset="0"/>
                        </a:rPr>
                        <m:t>𝒔𝒐𝒇𝒕𝒎𝒂𝒙</m:t>
                      </m:r>
                      <m:r>
                        <a:rPr lang="en-US" altLang="zh-CN" sz="2400" b="1" i="1">
                          <a:latin typeface="Cambria Math" charset="0"/>
                        </a:rPr>
                        <m:t>(∙)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83" y="1739554"/>
                <a:ext cx="194663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/>
          <p:cNvSpPr/>
          <p:nvPr/>
        </p:nvSpPr>
        <p:spPr>
          <a:xfrm rot="2995120">
            <a:off x="5456870" y="1920737"/>
            <a:ext cx="393236" cy="8051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249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利用无标注数据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噪声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以一定概率删除一个词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以一定概率交换相邻的两个词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FastSent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根据当前句子预测周围句子的词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也可以将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融入进去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Felix Hill,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Kyunghyun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Cho, Anna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Korhonen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Learning Distributed Representations of Sentences from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Unlabelled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 In Proceedings of NAACL2016.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30" y="4760922"/>
            <a:ext cx="2247619" cy="6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437112"/>
            <a:ext cx="1419048" cy="32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906" y="5657935"/>
            <a:ext cx="2209524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利用上下文信息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20310" y="5589240"/>
            <a:ext cx="9123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Yue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Fu. Tweet Sarcasm Detection Using Deep Neural Network. In Proceedings of COLING2016.</a:t>
            </a:r>
          </a:p>
        </p:txBody>
      </p:sp>
      <p:sp>
        <p:nvSpPr>
          <p:cNvPr id="10" name="矩形 9"/>
          <p:cNvSpPr/>
          <p:nvPr/>
        </p:nvSpPr>
        <p:spPr>
          <a:xfrm>
            <a:off x="20310" y="6224765"/>
            <a:ext cx="91236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Yafeng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Ren, Yue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Ji. Context-Sensitive Twitter Sentiment Classification Using Neural Network. In Proceedings of the AAAI2016.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2" y="2156842"/>
            <a:ext cx="7539636" cy="32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0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71800" y="2708920"/>
            <a:ext cx="3384376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Q/A?</a:t>
            </a:r>
          </a:p>
          <a:p>
            <a:pPr algn="ctr"/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02289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主要内容：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实体级别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属性级别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短语识别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立场检测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细粒度的情感分析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64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主要内容：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实体级别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属性级别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短语识别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立场检测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细粒度的情感分析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82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      </a:t>
            </a: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    </a:t>
            </a: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+     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我 非常 喜欢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这款 手环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，功能 很 强大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-     </a:t>
            </a:r>
            <a:r>
              <a:rPr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itchFamily="2" charset="-122"/>
              </a:rPr>
              <a:t>食堂 的 饭 菜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真 是 难 以 下咽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0     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我 明天 出发 去 </a:t>
            </a:r>
            <a:r>
              <a:rPr lang="zh-CN" altLang="en-US" sz="3200" dirty="0">
                <a:solidFill>
                  <a:srgbClr val="002060"/>
                </a:solidFill>
                <a:latin typeface="Times New Roman" panose="02020603050405020304" pitchFamily="18" charset="0"/>
                <a:ea typeface="华文楷体" pitchFamily="2" charset="-122"/>
              </a:rPr>
              <a:t>武汉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旅游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198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句法树结合</a:t>
            </a: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Recursive NN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5949280"/>
            <a:ext cx="9160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Dong,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Chuanqi Tan,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Tang, Ming Zhou,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Xu. Adaptive Recursive Neural Network for Target-dependent Twitter Sentiment Classification. In Proceedings of ACL2014.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57" y="2268454"/>
            <a:ext cx="8714286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分段式的</a:t>
            </a: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Pooling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-Tin Vo, and Yue Zhang. Target-dependent twitter sentiment classification with rich automatic features. In Proceedings of IJCAI2015.</a:t>
            </a:r>
          </a:p>
        </p:txBody>
      </p:sp>
      <p:pic>
        <p:nvPicPr>
          <p:cNvPr id="11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40" y="2700315"/>
            <a:ext cx="8435280" cy="2456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5" y="5444608"/>
            <a:ext cx="2062769" cy="7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299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分段式的深度神经网络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Yue Zhang,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-Tin Vo. Gated Neural Networks for Targeted Sentiment Analysis. In Proceedings of AAAI2016.</a:t>
            </a:r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2348880"/>
            <a:ext cx="4824536" cy="341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7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分段式的深度神经网络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Tang, Bing Qin,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Xiaocheng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and Ting Liu. Effective LSTMs for Target-Dependent Sentiment Classification. In Proceeding of COLING2016.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924944"/>
            <a:ext cx="83629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基本框架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2771800" y="3691429"/>
            <a:ext cx="2952328" cy="7920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句子表示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19672" y="5203597"/>
            <a:ext cx="5256584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向量化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303992" y="2273359"/>
            <a:ext cx="1872208" cy="7920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</a:rPr>
              <a:t>情感分类</a:t>
            </a:r>
          </a:p>
        </p:txBody>
      </p:sp>
      <p:cxnSp>
        <p:nvCxnSpPr>
          <p:cNvPr id="5" name="直接箭头连接符 4"/>
          <p:cNvCxnSpPr>
            <a:stCxn id="3" idx="0"/>
            <a:endCxn id="2" idx="2"/>
          </p:cNvCxnSpPr>
          <p:nvPr/>
        </p:nvCxnSpPr>
        <p:spPr>
          <a:xfrm flipV="1">
            <a:off x="4247964" y="4483517"/>
            <a:ext cx="0" cy="72008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0"/>
            <a:endCxn id="10" idx="2"/>
          </p:cNvCxnSpPr>
          <p:nvPr/>
        </p:nvCxnSpPr>
        <p:spPr>
          <a:xfrm flipH="1" flipV="1">
            <a:off x="4240096" y="3065447"/>
            <a:ext cx="7868" cy="625982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612" y="1726711"/>
            <a:ext cx="853396" cy="413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483768" y="6165304"/>
                <a:ext cx="3600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+mn-ea"/>
                    <a:ea typeface="+mn-ea"/>
                  </a:rPr>
                  <a:t>输入：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  <a:ea typeface="+mn-ea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+mn-ea"/>
                          </a:rPr>
                          <m:t>𝒘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endParaRPr lang="zh-CN" altLang="en-US" sz="20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6165304"/>
                <a:ext cx="3600400" cy="400110"/>
              </a:xfrm>
              <a:prstGeom prst="rect">
                <a:avLst/>
              </a:prstGeom>
              <a:blipFill>
                <a:blip r:embed="rId4"/>
                <a:stretch>
                  <a:fillRect l="-1692" t="-1060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2483768" y="1757080"/>
            <a:ext cx="1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200433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开放领域实体分析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实体未指定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实体级别情感分析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Meishan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Yue Zhang,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-Tin Vo. Neural networks for open domain targeted sentiment. In Proceedings of EMNLP2015.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" y="3003699"/>
            <a:ext cx="3084450" cy="29715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356992"/>
            <a:ext cx="3055858" cy="172819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96" y="3632976"/>
            <a:ext cx="2897944" cy="12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68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主要内容：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实体级别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属性级别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短语识别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立场检测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细粒度的情感分析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3270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aspect-level (</a:t>
            </a: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和</a:t>
            </a: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target-level</a:t>
            </a: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基本相似</a:t>
            </a: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)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  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800" b="0" dirty="0">
                <a:latin typeface="Times New Roman" panose="02020603050405020304" pitchFamily="18" charset="0"/>
                <a:ea typeface="华文楷体" pitchFamily="2" charset="-122"/>
              </a:rPr>
              <a:t>      </a:t>
            </a: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这 台 笔记本 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屏幕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非常  不错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         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（屏幕， </a:t>
            </a: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+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）</a:t>
            </a:r>
            <a:endParaRPr lang="en-US" altLang="zh-CN" sz="14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东北 饭馆 的 </a:t>
            </a:r>
            <a:r>
              <a:rPr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itchFamily="2" charset="-122"/>
              </a:rPr>
              <a:t>服务 态度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一直 让 人 诟病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         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（态度， </a:t>
            </a: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-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）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1600" b="0" dirty="0">
                <a:latin typeface="Times New Roman" panose="02020603050405020304" pitchFamily="18" charset="0"/>
                <a:ea typeface="华文楷体" pitchFamily="2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每个领域属性提前给定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lvl="1" eaLnBrk="1" hangingPunct="1"/>
            <a:r>
              <a:rPr lang="en-US" altLang="zh-CN" sz="2400" b="0" dirty="0">
                <a:latin typeface="Times New Roman" panose="02020603050405020304" pitchFamily="18" charset="0"/>
                <a:ea typeface="华文楷体" pitchFamily="2" charset="-122"/>
              </a:rPr>
              <a:t>n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itchFamily="2" charset="-122"/>
              </a:rPr>
              <a:t>个属性，则</a:t>
            </a:r>
            <a:r>
              <a:rPr lang="en-US" altLang="zh-CN" sz="2400" b="0" dirty="0">
                <a:latin typeface="Times New Roman" panose="02020603050405020304" pitchFamily="18" charset="0"/>
                <a:ea typeface="华文楷体" pitchFamily="2" charset="-122"/>
              </a:rPr>
              <a:t>2n</a:t>
            </a:r>
            <a:r>
              <a:rPr lang="zh-CN" altLang="en-US" sz="2400" b="0" dirty="0">
                <a:latin typeface="Times New Roman" panose="02020603050405020304" pitchFamily="18" charset="0"/>
                <a:ea typeface="华文楷体" pitchFamily="2" charset="-122"/>
              </a:rPr>
              <a:t>分类问题</a:t>
            </a:r>
            <a:endParaRPr lang="en-US" altLang="zh-CN" sz="24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     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2609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Matrix-Vector RNN (MV-RNN)</a:t>
            </a: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Himabindu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Lakkaraju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Richard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Chris Manning. Aspect Specific Sentiment Analysis using Hierarchical Deep Learning. In Proceedings of NIPS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852936"/>
            <a:ext cx="4104456" cy="287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3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循环神经网络和递归神经网络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RNN</a:t>
            </a:r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GRU, LSTM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Recursive  NN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比较和分析</a:t>
            </a:r>
            <a:endParaRPr lang="en-US" altLang="zh-CN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Elliot Marx, and Zachary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-Flaherty. Aspect Specific Sentiment Analysis of Unstructured Online Reviews.</a:t>
            </a:r>
          </a:p>
        </p:txBody>
      </p:sp>
    </p:spTree>
    <p:extLst>
      <p:ext uri="{BB962C8B-B14F-4D97-AF65-F5344CB8AC3E}">
        <p14:creationId xmlns:p14="http://schemas.microsoft.com/office/powerpoint/2010/main" val="2836855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递归神经网络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假定</a:t>
            </a:r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Aspect</a:t>
            </a:r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在句子中的位置已经给定</a:t>
            </a:r>
            <a:endParaRPr lang="en-US" altLang="zh-CN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短语结构句法树</a:t>
            </a:r>
            <a:endParaRPr lang="en-US" altLang="zh-CN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Hai Nguyen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Kiyoaki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Shirai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Phrasernn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Phrase recursive neural network for aspect-based sentiment analysis. In Proceedings of EMNLP2015.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284885"/>
            <a:ext cx="7685983" cy="282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305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循环神经网络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华文楷体" pitchFamily="2" charset="-122"/>
              </a:rPr>
              <a:t>Aspect</a:t>
            </a:r>
            <a:r>
              <a:rPr lang="zh-CN" altLang="en-US" dirty="0">
                <a:latin typeface="Times New Roman" panose="02020603050405020304" pitchFamily="18" charset="0"/>
                <a:ea typeface="华文楷体" pitchFamily="2" charset="-122"/>
              </a:rPr>
              <a:t>词已经给定</a:t>
            </a:r>
            <a:endParaRPr lang="en-US" altLang="zh-CN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Tang, Bing Qin, Ting Liu. Aspect Level Sentiment Classification with Deep Memory Network. In Proceedings of EMNLP2016.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616624"/>
            <a:ext cx="4320480" cy="348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49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Aspect</a:t>
            </a: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未知，如何自动发现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聚类问题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属性级别情感分析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Shufeng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Yue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Donghong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Ji,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Yinxia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Lou. Distance Metric Learning for Aspect Phrase Grouping. In Proceedings of COLING2016.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357498"/>
            <a:ext cx="4043710" cy="37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73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主要内容：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实体级别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属性级别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短语识别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华文楷体" pitchFamily="2" charset="-122"/>
              </a:rPr>
              <a:t>立场检测</a:t>
            </a:r>
            <a:endParaRPr lang="en-US" altLang="zh-CN" sz="320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细粒度的情感分析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2919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情感表达式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他 </a:t>
            </a:r>
            <a:r>
              <a:rPr lang="zh-CN" altLang="en-US" sz="3200" dirty="0">
                <a:solidFill>
                  <a:srgbClr val="FF6699"/>
                </a:solidFill>
                <a:latin typeface="Times New Roman" panose="02020603050405020304" pitchFamily="18" charset="0"/>
                <a:ea typeface="华文楷体" pitchFamily="2" charset="-122"/>
              </a:rPr>
              <a:t>和 那 些 人 的 态度 一样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，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不 喜欢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这里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这么 嘈杂 的 氛围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情感持有者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他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和 </a:t>
            </a:r>
            <a:r>
              <a:rPr lang="zh-CN" altLang="en-US" sz="3200" dirty="0">
                <a:solidFill>
                  <a:srgbClr val="FF6699"/>
                </a:solidFill>
                <a:latin typeface="Times New Roman" panose="02020603050405020304" pitchFamily="18" charset="0"/>
                <a:ea typeface="华文楷体" pitchFamily="2" charset="-122"/>
              </a:rPr>
              <a:t>那 些 人 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的 态度 一样 ， 不 喜欢 这里 这么 嘈杂 的 氛围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情感对象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他 和 那 些 人 的 态度 一样 ， 不 喜欢 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</a:rPr>
              <a:t>这里</a:t>
            </a: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这么 嘈杂 的 氛围 。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短语识别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2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最简单的方式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Nan Yang, Ming Zhou, Ting Liu, and Bing Qin. Learning Sentiment-Specific Word Embedding for Twitter Sentiment Classification. In Proceedings of 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ACL 2014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72740"/>
            <a:ext cx="3905364" cy="366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6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序列标注模型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短语识别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Irsoy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Claire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Opinion Mining with Deep Recurrent Neural Networks. In Proceedings of EMNLP2014.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2564904"/>
            <a:ext cx="4266667" cy="3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57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序列标注模型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短语识别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Pengfei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Shafiq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Helen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Fine-grained opinion mining with recurrent neural networks and word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 Proceedings of EMNLP2015.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3" y="2648040"/>
            <a:ext cx="5819048" cy="12190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13103" y="3769360"/>
            <a:ext cx="2362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SENNA </a:t>
            </a:r>
            <a:r>
              <a:rPr lang="en-US" altLang="zh-CN" dirty="0" err="1"/>
              <a:t>Embeddings</a:t>
            </a:r>
            <a:endParaRPr lang="en-US" altLang="zh-CN" dirty="0"/>
          </a:p>
          <a:p>
            <a:r>
              <a:rPr lang="en-US" altLang="zh-CN" dirty="0"/>
              <a:t>Google </a:t>
            </a:r>
            <a:r>
              <a:rPr lang="en-US" altLang="zh-CN" dirty="0" err="1"/>
              <a:t>embeddings</a:t>
            </a:r>
            <a:endParaRPr lang="en-US" altLang="zh-CN" dirty="0"/>
          </a:p>
          <a:p>
            <a:r>
              <a:rPr lang="en-US" altLang="zh-CN" dirty="0"/>
              <a:t>Amazon </a:t>
            </a:r>
            <a:r>
              <a:rPr lang="en-US" altLang="zh-CN" dirty="0" err="1"/>
              <a:t>Embeddings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151" y="4147187"/>
            <a:ext cx="2885714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15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4000" dirty="0">
                <a:latin typeface="Times New Roman" panose="02020603050405020304" pitchFamily="18" charset="0"/>
                <a:ea typeface="华文楷体" pitchFamily="2" charset="-122"/>
              </a:rPr>
              <a:t>主要内容：</a:t>
            </a:r>
            <a:endParaRPr lang="en-US" altLang="zh-CN" sz="40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实体级别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属性级别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短语识别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立场检测</a:t>
            </a:r>
            <a:endParaRPr lang="en-US" altLang="zh-CN" sz="360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eaLnBrk="1" hangingPunct="1"/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细粒度的情感分析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311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主题：俄罗斯在叙利亚的反恐行动</a:t>
            </a: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   俄罗斯总是被美国战略欺骗。      </a:t>
            </a:r>
            <a:r>
              <a:rPr lang="zh-CN" altLang="en-US" sz="3200" dirty="0">
                <a:solidFill>
                  <a:srgbClr val="00B050"/>
                </a:solidFill>
                <a:latin typeface="Times New Roman" panose="02020603050405020304" pitchFamily="18" charset="0"/>
                <a:ea typeface="华文楷体" pitchFamily="2" charset="-122"/>
              </a:rPr>
              <a:t>反对</a:t>
            </a:r>
            <a:endParaRPr lang="en-US" altLang="zh-CN" sz="3200" dirty="0">
              <a:solidFill>
                <a:srgbClr val="00B05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r>
              <a:rPr lang="zh-CN" altLang="en-US" sz="3200" b="0" dirty="0">
                <a:latin typeface="Times New Roman" panose="02020603050405020304" pitchFamily="18" charset="0"/>
                <a:ea typeface="华文楷体" pitchFamily="2" charset="-122"/>
              </a:rPr>
              <a:t>    俄罗斯将反恐进行到底</a:t>
            </a:r>
            <a:r>
              <a:rPr lang="en-US" altLang="zh-CN" sz="3200" b="0" dirty="0">
                <a:latin typeface="Times New Roman" panose="02020603050405020304" pitchFamily="18" charset="0"/>
                <a:ea typeface="华文楷体" pitchFamily="2" charset="-122"/>
              </a:rPr>
              <a:t>!                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</a:rPr>
              <a:t>支持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华文楷体" pitchFamily="2" charset="-122"/>
            </a:endParaRPr>
          </a:p>
          <a:p>
            <a:pPr marL="0" indent="0" eaLnBrk="1" hangingPunct="1">
              <a:buNone/>
            </a:pPr>
            <a:endParaRPr lang="en-US" altLang="zh-CN" sz="3200" b="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立场检测</a:t>
              </a:r>
              <a:endParaRPr lang="en-US" altLang="zh-CN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94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3" name="圆角矩形 2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立场检测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22" y="2146896"/>
            <a:ext cx="5961905" cy="15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522" y="3689753"/>
            <a:ext cx="5809524" cy="22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7200" y="148749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卷积神经网络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6202" y="5933544"/>
            <a:ext cx="91602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Prashanth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Vijayaraghavan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Ivan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Sysoev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Soroush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Vosoughi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Deb Roy.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DeepStance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SemEval-2016 Task 6: Detecting Stance in Tweets Using Character and Word-Level CNNs. In Proceedings of SemEval2016.</a:t>
            </a:r>
          </a:p>
        </p:txBody>
      </p:sp>
    </p:spTree>
    <p:extLst>
      <p:ext uri="{BB962C8B-B14F-4D97-AF65-F5344CB8AC3E}">
        <p14:creationId xmlns:p14="http://schemas.microsoft.com/office/powerpoint/2010/main" val="3767916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892176"/>
            <a:ext cx="4161905" cy="3619048"/>
          </a:xfrm>
          <a:prstGeom prst="rect">
            <a:avLst/>
          </a:prstGeom>
        </p:spPr>
      </p:pic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立场检测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9512" y="6211093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Zarrella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and Marsh A. MITRE.  Transfer Learning for Stance Detection.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 Proceedings of  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SemEval-2016.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7200" y="1460510"/>
            <a:ext cx="3524692" cy="604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循环神经网络</a:t>
            </a:r>
            <a:endParaRPr lang="en-US" altLang="zh-CN" sz="3200" dirty="0">
              <a:latin typeface="Times New Roman" panose="02020603050405020304" pitchFamily="18" charset="0"/>
              <a:ea typeface="华文楷体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393305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word2vec; word2phrase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516216" y="313167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主题分类的方式</a:t>
            </a:r>
          </a:p>
        </p:txBody>
      </p:sp>
    </p:spTree>
    <p:extLst>
      <p:ext uri="{BB962C8B-B14F-4D97-AF65-F5344CB8AC3E}">
        <p14:creationId xmlns:p14="http://schemas.microsoft.com/office/powerpoint/2010/main" val="1138710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5" name="圆角矩形 4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立场检测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51520" y="618331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Augenstein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Rocktäschel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Vlachos A,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Bontcheva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Stance Detection with Bidirectional Conditional Encoding. In Proceedings of EMNLP2016.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636912"/>
            <a:ext cx="4961905" cy="250476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57200" y="1462087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3200" dirty="0">
                <a:latin typeface="Times New Roman" panose="02020603050405020304" pitchFamily="18" charset="0"/>
                <a:ea typeface="华文楷体" pitchFamily="2" charset="-122"/>
              </a:rPr>
              <a:t>双向</a:t>
            </a:r>
            <a:r>
              <a:rPr lang="en-US" altLang="zh-CN" sz="3200" dirty="0">
                <a:latin typeface="Times New Roman" panose="02020603050405020304" pitchFamily="18" charset="0"/>
                <a:ea typeface="华文楷体" pitchFamily="2" charset="-122"/>
              </a:rPr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3808454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771800" y="2708920"/>
            <a:ext cx="3384376" cy="158417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Q/A?</a:t>
            </a:r>
          </a:p>
          <a:p>
            <a:pPr algn="ctr"/>
            <a:r>
              <a:rPr lang="en-US" altLang="zh-CN" sz="4000" b="1" dirty="0">
                <a:solidFill>
                  <a:srgbClr val="7030A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40588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最基本的卷积神经网络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(CNN)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Ronan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Collobert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Jason Weston, Leon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Michael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Karlen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Kavukcuoglu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Pavel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Kuksa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Natural language processing (almost) from scratch. JMLR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204864"/>
            <a:ext cx="3456384" cy="40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k-max pooling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Kalchbrenner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Grefenstette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Phil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Blunsom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convolutional neural network for modelling sentences. In Proceedings of ACL 2014.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386672"/>
            <a:ext cx="5103348" cy="371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0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动态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k-max pooling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Kalchbrenner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Grefenstette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Phil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Blunsom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convolutional neural network for modelling sentences. In Proceedings of ACL 2014.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26" y="2598372"/>
            <a:ext cx="3611981" cy="26308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878" y="2708920"/>
            <a:ext cx="2463458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2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内容占位符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3600" dirty="0">
                <a:latin typeface="Times New Roman" panose="02020603050405020304" pitchFamily="18" charset="0"/>
                <a:ea typeface="华文楷体" pitchFamily="2" charset="-122"/>
              </a:rPr>
              <a:t>多层卷积神经网络</a:t>
            </a:r>
            <a:r>
              <a:rPr lang="en-US" altLang="zh-CN" sz="3600" dirty="0">
                <a:latin typeface="Times New Roman" panose="02020603050405020304" pitchFamily="18" charset="0"/>
                <a:ea typeface="华文楷体" pitchFamily="2" charset="-122"/>
              </a:rPr>
              <a:t>(CNN)</a:t>
            </a:r>
          </a:p>
          <a:p>
            <a:pPr marL="0" indent="0" eaLnBrk="1" hangingPunct="1">
              <a:buNone/>
            </a:pPr>
            <a:endParaRPr lang="en-US" altLang="zh-CN" sz="36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7" name="组合 57"/>
          <p:cNvGrpSpPr>
            <a:grpSpLocks/>
          </p:cNvGrpSpPr>
          <p:nvPr/>
        </p:nvGrpSpPr>
        <p:grpSpPr bwMode="auto">
          <a:xfrm>
            <a:off x="457200" y="404813"/>
            <a:ext cx="7355160" cy="1008062"/>
            <a:chOff x="0" y="3"/>
            <a:chExt cx="4608513" cy="1007479"/>
          </a:xfrm>
        </p:grpSpPr>
        <p:sp>
          <p:nvSpPr>
            <p:cNvPr id="8" name="圆角矩形 7"/>
            <p:cNvSpPr/>
            <p:nvPr/>
          </p:nvSpPr>
          <p:spPr>
            <a:xfrm>
              <a:off x="0" y="3"/>
              <a:ext cx="4608513" cy="1007479"/>
            </a:xfrm>
            <a:prstGeom prst="roundRect">
              <a:avLst/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48830" y="49187"/>
              <a:ext cx="4510853" cy="9091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52400" tIns="152400" rIns="152400" bIns="152400" spcCol="1270" anchor="ctr"/>
            <a:lstStyle/>
            <a:p>
              <a:pPr algn="ctr" defTabSz="17780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华文楷体" pitchFamily="2" charset="-122"/>
                </a:rPr>
                <a:t>句子表示</a:t>
              </a:r>
              <a:endParaRPr lang="en-US" sz="3600" b="1" dirty="0">
                <a:latin typeface="Times New Roman" panose="02020603050405020304" pitchFamily="18" charset="0"/>
                <a:ea typeface="华文楷体" pitchFamily="2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-16202" y="6239053"/>
            <a:ext cx="9160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Kalchbrenner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Edward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Grefenstette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Phil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Blunsom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convolutional neural network for modelling sentences. In Proceedings of ACL 2014.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200795"/>
            <a:ext cx="2664296" cy="40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4878"/>
      </p:ext>
    </p:extLst>
  </p:cSld>
  <p:clrMapOvr>
    <a:masterClrMapping/>
  </p:clrMapOvr>
</p:sld>
</file>

<file path=ppt/theme/theme1.xml><?xml version="1.0" encoding="utf-8"?>
<a:theme xmlns:a="http://schemas.openxmlformats.org/drawingml/2006/main" name="1_Network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第10章  Simulink动态仿真集成环境</Template>
  <TotalTime>14201</TotalTime>
  <Words>2205</Words>
  <Application>Microsoft Office PowerPoint</Application>
  <PresentationFormat>全屏显示(4:3)</PresentationFormat>
  <Paragraphs>334</Paragraphs>
  <Slides>57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华文楷体</vt:lpstr>
      <vt:lpstr>宋体</vt:lpstr>
      <vt:lpstr>Arial</vt:lpstr>
      <vt:lpstr>Cambria Math</vt:lpstr>
      <vt:lpstr>Times New Roman</vt:lpstr>
      <vt:lpstr>Wingdings</vt:lpstr>
      <vt:lpstr>1_Network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MATLAB操作基础  1.1  MATLAB概述 1.2  MATLAB的运行环境与安装 1.3  MATLAB集成环境 1.4  MATLAB帮助系统</dc:title>
  <dc:creator>Brenden</dc:creator>
  <cp:lastModifiedBy>mszhang</cp:lastModifiedBy>
  <cp:revision>640</cp:revision>
  <cp:lastPrinted>2016-09-14T01:45:28Z</cp:lastPrinted>
  <dcterms:created xsi:type="dcterms:W3CDTF">2005-04-13T13:48:59Z</dcterms:created>
  <dcterms:modified xsi:type="dcterms:W3CDTF">2016-10-14T16:19:13Z</dcterms:modified>
</cp:coreProperties>
</file>