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96" r:id="rId3"/>
    <p:sldId id="300" r:id="rId4"/>
    <p:sldId id="297" r:id="rId5"/>
    <p:sldId id="301" r:id="rId6"/>
    <p:sldId id="274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3" userDrawn="1">
          <p15:clr>
            <a:srgbClr val="A4A3A4"/>
          </p15:clr>
        </p15:guide>
        <p15:guide id="2" pos="3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98200F"/>
    <a:srgbClr val="0070C0"/>
    <a:srgbClr val="FDE11C"/>
    <a:srgbClr val="F4F207"/>
    <a:srgbClr val="840C18"/>
    <a:srgbClr val="1B3099"/>
    <a:srgbClr val="6DC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93" d="100"/>
          <a:sy n="93" d="100"/>
        </p:scale>
        <p:origin x="259" y="86"/>
      </p:cViewPr>
      <p:guideLst>
        <p:guide orient="horz" pos="2333"/>
        <p:guide pos="39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75" d="100"/>
          <a:sy n="75" d="100"/>
        </p:scale>
        <p:origin x="2648" y="4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17" y="41186"/>
            <a:ext cx="1973440" cy="323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25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fontAlgn="auto" latinLnBrk="0" hangingPunct="1">
        <a:lnSpc>
          <a:spcPct val="200000"/>
        </a:lnSpc>
        <a:spcBef>
          <a:spcPts val="0"/>
        </a:spcBef>
        <a:buFont typeface="Arial" panose="020B0604020202020204" pitchFamily="34" charset="0"/>
        <a:buNone/>
        <a:defRPr sz="1600" u="none" strike="noStrike" kern="1200" cap="none" spc="100" normalizeH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58740" y="1626870"/>
            <a:ext cx="6848475" cy="1828245"/>
            <a:chOff x="5277681" y="2391220"/>
            <a:chExt cx="7149697" cy="1828476"/>
          </a:xfrm>
        </p:grpSpPr>
        <p:sp>
          <p:nvSpPr>
            <p:cNvPr id="14" name="文本框 13"/>
            <p:cNvSpPr txBox="1"/>
            <p:nvPr>
              <p:custDataLst>
                <p:tags r:id="rId1"/>
              </p:custDataLst>
            </p:nvPr>
          </p:nvSpPr>
          <p:spPr>
            <a:xfrm>
              <a:off x="5277681" y="2897459"/>
              <a:ext cx="7149697" cy="1322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ISN8221</a:t>
              </a: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与</a:t>
              </a: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LAN9252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000" b="1" i="0" u="none" strike="noStrike" kern="0" cap="none" spc="0" normalizeH="0" baseline="0" noProof="0" dirty="0">
                  <a:ln>
                    <a:noFill/>
                  </a:ln>
                  <a:solidFill>
                    <a:srgbClr val="2E75B6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应用差异分析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496359" y="2391220"/>
              <a:ext cx="2292487" cy="735603"/>
              <a:chOff x="6146560" y="2406104"/>
              <a:chExt cx="2292487" cy="735603"/>
            </a:xfrm>
          </p:grpSpPr>
          <p:sp>
            <p:nvSpPr>
              <p:cNvPr id="37" name="椭圆 36"/>
              <p:cNvSpPr/>
              <p:nvPr>
                <p:custDataLst>
                  <p:tags r:id="rId2"/>
                </p:custDataLst>
              </p:nvPr>
            </p:nvSpPr>
            <p:spPr>
              <a:xfrm>
                <a:off x="6146560" y="2406104"/>
                <a:ext cx="735603" cy="735603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45" name="椭圆 44"/>
              <p:cNvSpPr/>
              <p:nvPr>
                <p:custDataLst>
                  <p:tags r:id="rId3"/>
                </p:custDataLst>
              </p:nvPr>
            </p:nvSpPr>
            <p:spPr>
              <a:xfrm>
                <a:off x="7703444" y="2406104"/>
                <a:ext cx="735603" cy="735603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815" y="149860"/>
            <a:ext cx="10515600" cy="645795"/>
          </a:xfrm>
        </p:spPr>
        <p:txBody>
          <a:bodyPr>
            <a:normAutofit/>
          </a:bodyPr>
          <a:lstStyle/>
          <a:p>
            <a:r>
              <a:rPr lang="en-US" altLang="zh-CN" b="1">
                <a:solidFill>
                  <a:srgbClr val="0070C0"/>
                </a:solidFill>
              </a:rPr>
              <a:t>1  </a:t>
            </a:r>
            <a:r>
              <a:rPr lang="zh-CN" altLang="en-US" b="1">
                <a:solidFill>
                  <a:srgbClr val="0070C0"/>
                </a:solidFill>
              </a:rPr>
              <a:t>电源应用差异分析</a:t>
            </a:r>
            <a:r>
              <a:rPr lang="en-US" altLang="zh-CN" b="1">
                <a:solidFill>
                  <a:srgbClr val="0070C0"/>
                </a:solidFill>
              </a:rPr>
              <a:t> - </a:t>
            </a:r>
            <a:r>
              <a:rPr lang="zh-CN" altLang="en-US" b="1">
                <a:solidFill>
                  <a:srgbClr val="0070C0"/>
                </a:solidFill>
              </a:rPr>
              <a:t>使能内部</a:t>
            </a:r>
            <a:r>
              <a:rPr lang="en-US" altLang="zh-CN" b="1">
                <a:solidFill>
                  <a:srgbClr val="0070C0"/>
                </a:solidFill>
              </a:rPr>
              <a:t>LDO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715" y="1206500"/>
            <a:ext cx="4608195" cy="414845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555" b="1" i="1" spc="0">
                <a:solidFill>
                  <a:srgbClr val="1D41D5"/>
                </a:solidFill>
                <a:latin typeface="+mj-lt"/>
                <a:ea typeface="+mj-ea"/>
                <a:cs typeface="+mj-cs"/>
              </a:rPr>
              <a:t>电源应用差异点分析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芯片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1.2V Core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电压（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VDD12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）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与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PHY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的模拟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1.2V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（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AVDD12TX1/AVDD12TX2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）不推荐通过磁珠连接；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芯片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PHY1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PHY2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AVDD12TX1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altLang="zh-CN" sz="1555" i="1" spc="0">
                <a:latin typeface="+mj-lt"/>
                <a:ea typeface="+mj-ea"/>
                <a:cs typeface="+mj-cs"/>
                <a:sym typeface="+mn-ea"/>
              </a:rPr>
              <a:t>VDD12TX2</a:t>
            </a:r>
            <a:r>
              <a:rPr lang="zh-CN" altLang="en-US" sz="1555" i="1" spc="0">
                <a:latin typeface="+mj-lt"/>
                <a:ea typeface="+mj-ea"/>
                <a:cs typeface="+mj-cs"/>
                <a:sym typeface="+mn-ea"/>
              </a:rPr>
              <a:t>不推荐直连；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PIN37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片外增加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LC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滤波性能更佳（不强制）；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PIN58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片外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LC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可以去掉；</a:t>
            </a: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endParaRPr lang="zh-CN" altLang="en-US" sz="1555" i="1" spc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endParaRPr lang="en-US" altLang="zh-CN" sz="1555" i="1" spc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1555" i="1" u="sng" spc="0">
              <a:solidFill>
                <a:srgbClr val="98200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631180" y="652145"/>
            <a:ext cx="5903595" cy="5323840"/>
            <a:chOff x="8755" y="1931"/>
            <a:chExt cx="9297" cy="8384"/>
          </a:xfrm>
        </p:grpSpPr>
        <p:sp>
          <p:nvSpPr>
            <p:cNvPr id="4" name="圆角矩形 3"/>
            <p:cNvSpPr/>
            <p:nvPr/>
          </p:nvSpPr>
          <p:spPr>
            <a:xfrm>
              <a:off x="11225" y="1931"/>
              <a:ext cx="5445" cy="8384"/>
            </a:xfrm>
            <a:prstGeom prst="roundRect">
              <a:avLst>
                <a:gd name="adj" fmla="val 8925"/>
              </a:avLst>
            </a:prstGeom>
            <a:noFill/>
            <a:ln w="25400"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tint val="100000"/>
                          <a:shade val="100000"/>
                          <a:satMod val="130000"/>
                        </a:schemeClr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  <a:lin ang="16200000" scaled="0"/>
                  </a:gra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" name="云形 4"/>
            <p:cNvSpPr/>
            <p:nvPr/>
          </p:nvSpPr>
          <p:spPr>
            <a:xfrm>
              <a:off x="12848" y="4499"/>
              <a:ext cx="1922" cy="643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/>
                <a:t>IO Pads</a:t>
              </a:r>
            </a:p>
          </p:txBody>
        </p:sp>
        <p:sp>
          <p:nvSpPr>
            <p:cNvPr id="18" name="云形 17"/>
            <p:cNvSpPr/>
            <p:nvPr/>
          </p:nvSpPr>
          <p:spPr>
            <a:xfrm>
              <a:off x="12865" y="3535"/>
              <a:ext cx="1922" cy="66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/>
                <a:t>Core Logic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2848" y="2246"/>
              <a:ext cx="1928" cy="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278" y="2246"/>
              <a:ext cx="1327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1000">
                  <a:sym typeface="+mn-ea"/>
                </a:rPr>
                <a:t>Regulator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850" y="2373"/>
              <a:ext cx="583" cy="276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3.3V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848" y="2751"/>
              <a:ext cx="598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En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196" y="2525"/>
              <a:ext cx="583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1.2V</a:t>
              </a:r>
            </a:p>
          </p:txBody>
        </p:sp>
        <p:sp>
          <p:nvSpPr>
            <p:cNvPr id="24" name="云形 23"/>
            <p:cNvSpPr/>
            <p:nvPr/>
          </p:nvSpPr>
          <p:spPr>
            <a:xfrm>
              <a:off x="12835" y="6496"/>
              <a:ext cx="1922" cy="66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/>
                <a:t>Phy1 Digital Logic</a:t>
              </a:r>
            </a:p>
          </p:txBody>
        </p:sp>
        <p:sp>
          <p:nvSpPr>
            <p:cNvPr id="25" name="云形 24"/>
            <p:cNvSpPr/>
            <p:nvPr/>
          </p:nvSpPr>
          <p:spPr>
            <a:xfrm>
              <a:off x="12835" y="7478"/>
              <a:ext cx="1922" cy="66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/>
                <a:t>Phy2 Digital Logic</a:t>
              </a:r>
            </a:p>
          </p:txBody>
        </p:sp>
        <p:sp>
          <p:nvSpPr>
            <p:cNvPr id="26" name="云形 25"/>
            <p:cNvSpPr/>
            <p:nvPr/>
          </p:nvSpPr>
          <p:spPr>
            <a:xfrm>
              <a:off x="12835" y="8342"/>
              <a:ext cx="1922" cy="66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/>
                <a:t>Phy1 Analog</a:t>
              </a:r>
            </a:p>
          </p:txBody>
        </p:sp>
        <p:sp>
          <p:nvSpPr>
            <p:cNvPr id="27" name="云形 26"/>
            <p:cNvSpPr/>
            <p:nvPr/>
          </p:nvSpPr>
          <p:spPr>
            <a:xfrm>
              <a:off x="12835" y="9206"/>
              <a:ext cx="1922" cy="66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>
                  <a:sym typeface="+mn-ea"/>
                </a:rPr>
                <a:t>Phy2 Analog</a:t>
              </a:r>
              <a:endParaRPr lang="en-US" altLang="zh-CN" sz="1000"/>
            </a:p>
          </p:txBody>
        </p:sp>
        <p:sp>
          <p:nvSpPr>
            <p:cNvPr id="28" name="云形 27"/>
            <p:cNvSpPr/>
            <p:nvPr/>
          </p:nvSpPr>
          <p:spPr>
            <a:xfrm>
              <a:off x="12835" y="5555"/>
              <a:ext cx="1943" cy="66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/>
                <a:t>PLL &amp; Core Analog</a:t>
              </a:r>
            </a:p>
          </p:txBody>
        </p:sp>
        <p:cxnSp>
          <p:nvCxnSpPr>
            <p:cNvPr id="29" name="肘形连接符 28"/>
            <p:cNvCxnSpPr>
              <a:stCxn id="30" idx="3"/>
              <a:endCxn id="21" idx="1"/>
            </p:cNvCxnSpPr>
            <p:nvPr/>
          </p:nvCxnSpPr>
          <p:spPr>
            <a:xfrm>
              <a:off x="11360" y="2510"/>
              <a:ext cx="1490" cy="1"/>
            </a:xfrm>
            <a:prstGeom prst="bentConnector3">
              <a:avLst>
                <a:gd name="adj1" fmla="val 50000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1207" y="2433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540" y="2326"/>
              <a:ext cx="667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5</a:t>
              </a:r>
            </a:p>
          </p:txBody>
        </p:sp>
        <p:cxnSp>
          <p:nvCxnSpPr>
            <p:cNvPr id="33" name="肘形连接符 32"/>
            <p:cNvCxnSpPr/>
            <p:nvPr/>
          </p:nvCxnSpPr>
          <p:spPr>
            <a:xfrm>
              <a:off x="14779" y="2685"/>
              <a:ext cx="1755" cy="1083"/>
            </a:xfrm>
            <a:prstGeom prst="bentConnector3">
              <a:avLst>
                <a:gd name="adj1" fmla="val 5002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6534" y="3691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cxnSp>
          <p:nvCxnSpPr>
            <p:cNvPr id="35" name="肘形连接符 34"/>
            <p:cNvCxnSpPr>
              <a:stCxn id="36" idx="3"/>
              <a:endCxn id="5" idx="2"/>
            </p:cNvCxnSpPr>
            <p:nvPr/>
          </p:nvCxnSpPr>
          <p:spPr>
            <a:xfrm>
              <a:off x="11360" y="4500"/>
              <a:ext cx="1494" cy="321"/>
            </a:xfrm>
            <a:prstGeom prst="bentConnector3">
              <a:avLst>
                <a:gd name="adj1" fmla="val 49799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1207" y="4423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528" y="4340"/>
              <a:ext cx="76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14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1207" y="4744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528" y="4655"/>
              <a:ext cx="76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20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1207" y="5126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530" y="5000"/>
              <a:ext cx="761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32</a:t>
              </a:r>
            </a:p>
          </p:txBody>
        </p:sp>
        <p:cxnSp>
          <p:nvCxnSpPr>
            <p:cNvPr id="43" name="肘形连接符 42"/>
            <p:cNvCxnSpPr>
              <a:stCxn id="39" idx="3"/>
              <a:endCxn id="5" idx="2"/>
            </p:cNvCxnSpPr>
            <p:nvPr/>
          </p:nvCxnSpPr>
          <p:spPr>
            <a:xfrm>
              <a:off x="11360" y="4821"/>
              <a:ext cx="1494" cy="5"/>
            </a:xfrm>
            <a:prstGeom prst="bentConnector2">
              <a:avLst/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41" idx="3"/>
              <a:endCxn id="5" idx="2"/>
            </p:cNvCxnSpPr>
            <p:nvPr/>
          </p:nvCxnSpPr>
          <p:spPr>
            <a:xfrm flipV="1">
              <a:off x="11360" y="4821"/>
              <a:ext cx="1494" cy="382"/>
            </a:xfrm>
            <a:prstGeom prst="bentConnector3">
              <a:avLst>
                <a:gd name="adj1" fmla="val 49799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11207" y="2832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540" y="2719"/>
              <a:ext cx="667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7 </a:t>
              </a:r>
            </a:p>
          </p:txBody>
        </p:sp>
        <p:cxnSp>
          <p:nvCxnSpPr>
            <p:cNvPr id="47" name="肘形连接符 46"/>
            <p:cNvCxnSpPr>
              <a:stCxn id="45" idx="3"/>
              <a:endCxn id="22" idx="1"/>
            </p:cNvCxnSpPr>
            <p:nvPr/>
          </p:nvCxnSpPr>
          <p:spPr>
            <a:xfrm>
              <a:off x="11360" y="2909"/>
              <a:ext cx="1488" cy="2"/>
            </a:xfrm>
            <a:prstGeom prst="bentConnector3">
              <a:avLst>
                <a:gd name="adj1" fmla="val 50000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16534" y="3175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6534" y="2605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cxnSp>
          <p:nvCxnSpPr>
            <p:cNvPr id="50" name="肘形连接符 49"/>
            <p:cNvCxnSpPr>
              <a:stCxn id="23" idx="3"/>
              <a:endCxn id="48" idx="1"/>
            </p:cNvCxnSpPr>
            <p:nvPr/>
          </p:nvCxnSpPr>
          <p:spPr>
            <a:xfrm>
              <a:off x="14779" y="2685"/>
              <a:ext cx="1755" cy="567"/>
            </a:xfrm>
            <a:prstGeom prst="bentConnector3">
              <a:avLst>
                <a:gd name="adj1" fmla="val 5002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肘形连接符 50"/>
            <p:cNvCxnSpPr>
              <a:stCxn id="23" idx="3"/>
              <a:endCxn id="49" idx="1"/>
            </p:cNvCxnSpPr>
            <p:nvPr/>
          </p:nvCxnSpPr>
          <p:spPr>
            <a:xfrm flipV="1">
              <a:off x="14779" y="2682"/>
              <a:ext cx="1755" cy="5"/>
            </a:xfrm>
            <a:prstGeom prst="bentConnector3">
              <a:avLst>
                <a:gd name="adj1" fmla="val 5002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16749" y="2226"/>
              <a:ext cx="76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6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6857" y="2845"/>
              <a:ext cx="76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24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6857" y="3363"/>
              <a:ext cx="76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38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1206" y="5811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537" y="5686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37 </a:t>
              </a:r>
            </a:p>
          </p:txBody>
        </p:sp>
        <p:cxnSp>
          <p:nvCxnSpPr>
            <p:cNvPr id="57" name="肘形连接符 56"/>
            <p:cNvCxnSpPr>
              <a:stCxn id="55" idx="3"/>
            </p:cNvCxnSpPr>
            <p:nvPr/>
          </p:nvCxnSpPr>
          <p:spPr>
            <a:xfrm>
              <a:off x="11359" y="5888"/>
              <a:ext cx="1482" cy="2"/>
            </a:xfrm>
            <a:prstGeom prst="bentConnector3">
              <a:avLst>
                <a:gd name="adj1" fmla="val 4979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1206" y="6756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537" y="6627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47 </a:t>
              </a:r>
            </a:p>
          </p:txBody>
        </p:sp>
        <p:cxnSp>
          <p:nvCxnSpPr>
            <p:cNvPr id="60" name="肘形连接符 59"/>
            <p:cNvCxnSpPr>
              <a:stCxn id="58" idx="3"/>
            </p:cNvCxnSpPr>
            <p:nvPr/>
          </p:nvCxnSpPr>
          <p:spPr>
            <a:xfrm flipV="1">
              <a:off x="11359" y="6831"/>
              <a:ext cx="1482" cy="5"/>
            </a:xfrm>
            <a:prstGeom prst="bentConnector3">
              <a:avLst>
                <a:gd name="adj1" fmla="val 4979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1206" y="7735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537" y="7606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58 </a:t>
              </a:r>
            </a:p>
          </p:txBody>
        </p:sp>
        <p:cxnSp>
          <p:nvCxnSpPr>
            <p:cNvPr id="63" name="肘形连接符 62"/>
            <p:cNvCxnSpPr>
              <a:stCxn id="61" idx="3"/>
            </p:cNvCxnSpPr>
            <p:nvPr/>
          </p:nvCxnSpPr>
          <p:spPr>
            <a:xfrm>
              <a:off x="11359" y="7812"/>
              <a:ext cx="1482" cy="5"/>
            </a:xfrm>
            <a:prstGeom prst="bentConnector3">
              <a:avLst>
                <a:gd name="adj1" fmla="val 4979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11206" y="8599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537" y="8442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51 </a:t>
              </a:r>
            </a:p>
          </p:txBody>
        </p:sp>
        <p:cxnSp>
          <p:nvCxnSpPr>
            <p:cNvPr id="66" name="肘形连接符 65"/>
            <p:cNvCxnSpPr/>
            <p:nvPr/>
          </p:nvCxnSpPr>
          <p:spPr>
            <a:xfrm>
              <a:off x="11359" y="8676"/>
              <a:ext cx="1482" cy="1"/>
            </a:xfrm>
            <a:prstGeom prst="bentConnector3">
              <a:avLst>
                <a:gd name="adj1" fmla="val 4979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1206" y="9463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0537" y="9306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64 </a:t>
              </a:r>
            </a:p>
          </p:txBody>
        </p:sp>
        <p:cxnSp>
          <p:nvCxnSpPr>
            <p:cNvPr id="69" name="肘形连接符 68"/>
            <p:cNvCxnSpPr>
              <a:stCxn id="67" idx="3"/>
              <a:endCxn id="27" idx="2"/>
            </p:cNvCxnSpPr>
            <p:nvPr/>
          </p:nvCxnSpPr>
          <p:spPr>
            <a:xfrm>
              <a:off x="11359" y="9540"/>
              <a:ext cx="1482" cy="5"/>
            </a:xfrm>
            <a:prstGeom prst="bentConnector3">
              <a:avLst>
                <a:gd name="adj1" fmla="val 4979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16531" y="8599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918" y="8349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56</a:t>
              </a:r>
            </a:p>
          </p:txBody>
        </p:sp>
        <p:cxnSp>
          <p:nvCxnSpPr>
            <p:cNvPr id="75" name="肘形连接符 74"/>
            <p:cNvCxnSpPr>
              <a:stCxn id="70" idx="1"/>
              <a:endCxn id="26" idx="0"/>
            </p:cNvCxnSpPr>
            <p:nvPr/>
          </p:nvCxnSpPr>
          <p:spPr>
            <a:xfrm rot="10800000" flipV="1">
              <a:off x="14755" y="8676"/>
              <a:ext cx="1776" cy="1"/>
            </a:xfrm>
            <a:prstGeom prst="bentConnector3">
              <a:avLst>
                <a:gd name="adj1" fmla="val 49944"/>
              </a:avLst>
            </a:prstGeom>
            <a:ln w="6350"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16531" y="9463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cxnSp>
          <p:nvCxnSpPr>
            <p:cNvPr id="78" name="肘形连接符 77"/>
            <p:cNvCxnSpPr>
              <a:stCxn id="76" idx="1"/>
              <a:endCxn id="27" idx="0"/>
            </p:cNvCxnSpPr>
            <p:nvPr/>
          </p:nvCxnSpPr>
          <p:spPr>
            <a:xfrm rot="10800000" flipV="1">
              <a:off x="14755" y="9540"/>
              <a:ext cx="1776" cy="1"/>
            </a:xfrm>
            <a:prstGeom prst="bentConnector3">
              <a:avLst>
                <a:gd name="adj1" fmla="val 49944"/>
              </a:avLst>
            </a:prstGeom>
            <a:ln w="6350"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14997" y="8309"/>
              <a:ext cx="1237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800">
                  <a:sym typeface="+mn-ea"/>
                </a:rPr>
                <a:t>AVDD12TX1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4997" y="9124"/>
              <a:ext cx="1237" cy="334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800">
                  <a:sym typeface="+mn-ea"/>
                </a:rPr>
                <a:t>AVDD12TX2</a:t>
              </a: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5145" y="2267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VDD12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6670" y="7840"/>
              <a:ext cx="1319" cy="602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800">
                  <a:sym typeface="+mn-ea"/>
                </a:rPr>
                <a:t>PIN 56和PIN 59 不能直连</a:t>
              </a: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6680" y="4266"/>
              <a:ext cx="1373" cy="808"/>
            </a:xfrm>
            <a:prstGeom prst="rect">
              <a:avLst/>
            </a:prstGeom>
            <a:noFill/>
          </p:spPr>
          <p:txBody>
            <a:bodyPr wrap="square" rtlCol="0" anchor="t" anchorCtr="0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800">
                  <a:sym typeface="+mn-ea"/>
                </a:rPr>
                <a:t>VDD12 和 AVDD12TX1/AVDD12TX2不能直连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1363" y="4117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755" y="2130"/>
              <a:ext cx="656" cy="6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000">
                  <a:sym typeface="+mn-ea"/>
                </a:rPr>
                <a:t>3.3V</a:t>
              </a:r>
            </a:p>
          </p:txBody>
        </p:sp>
        <p:cxnSp>
          <p:nvCxnSpPr>
            <p:cNvPr id="96" name="肘形连接符 95"/>
            <p:cNvCxnSpPr/>
            <p:nvPr/>
          </p:nvCxnSpPr>
          <p:spPr>
            <a:xfrm>
              <a:off x="9411" y="2466"/>
              <a:ext cx="1117" cy="2329"/>
            </a:xfrm>
            <a:prstGeom prst="bentConnector3">
              <a:avLst>
                <a:gd name="adj1" fmla="val 31512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/>
            <p:nvPr/>
          </p:nvCxnSpPr>
          <p:spPr>
            <a:xfrm>
              <a:off x="9411" y="2466"/>
              <a:ext cx="1129" cy="393"/>
            </a:xfrm>
            <a:prstGeom prst="bentConnector3">
              <a:avLst>
                <a:gd name="adj1" fmla="val 3117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>
              <a:stCxn id="93" idx="3"/>
              <a:endCxn id="38" idx="1"/>
            </p:cNvCxnSpPr>
            <p:nvPr/>
          </p:nvCxnSpPr>
          <p:spPr>
            <a:xfrm>
              <a:off x="9411" y="2466"/>
              <a:ext cx="1117" cy="2014"/>
            </a:xfrm>
            <a:prstGeom prst="bentConnector3">
              <a:avLst>
                <a:gd name="adj1" fmla="val 31602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/>
            <p:nvPr/>
          </p:nvCxnSpPr>
          <p:spPr>
            <a:xfrm>
              <a:off x="9411" y="2466"/>
              <a:ext cx="1129" cy="5"/>
            </a:xfrm>
            <a:prstGeom prst="bentConnector2">
              <a:avLst/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连接符 87"/>
            <p:cNvCxnSpPr>
              <a:stCxn id="93" idx="3"/>
              <a:endCxn id="42" idx="1"/>
            </p:cNvCxnSpPr>
            <p:nvPr/>
          </p:nvCxnSpPr>
          <p:spPr>
            <a:xfrm>
              <a:off x="9411" y="2466"/>
              <a:ext cx="1119" cy="2674"/>
            </a:xfrm>
            <a:prstGeom prst="bentConnector3">
              <a:avLst>
                <a:gd name="adj1" fmla="val 31635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12311" y="3359"/>
              <a:ext cx="2948" cy="3061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肘形连接符 99"/>
            <p:cNvCxnSpPr>
              <a:stCxn id="23" idx="3"/>
              <a:endCxn id="18" idx="0"/>
            </p:cNvCxnSpPr>
            <p:nvPr/>
          </p:nvCxnSpPr>
          <p:spPr>
            <a:xfrm>
              <a:off x="14779" y="2685"/>
              <a:ext cx="6" cy="1185"/>
            </a:xfrm>
            <a:prstGeom prst="bentConnector3">
              <a:avLst>
                <a:gd name="adj1" fmla="val 14650000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10108" y="5627"/>
              <a:ext cx="527" cy="45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LC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0108" y="8348"/>
              <a:ext cx="527" cy="45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LC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108" y="9306"/>
              <a:ext cx="527" cy="45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LC</a:t>
              </a:r>
            </a:p>
          </p:txBody>
        </p:sp>
        <p:cxnSp>
          <p:nvCxnSpPr>
            <p:cNvPr id="106" name="肘形连接符 105"/>
            <p:cNvCxnSpPr>
              <a:stCxn id="93" idx="3"/>
              <a:endCxn id="101" idx="1"/>
            </p:cNvCxnSpPr>
            <p:nvPr/>
          </p:nvCxnSpPr>
          <p:spPr>
            <a:xfrm>
              <a:off x="9411" y="2466"/>
              <a:ext cx="697" cy="3388"/>
            </a:xfrm>
            <a:prstGeom prst="bentConnector3">
              <a:avLst>
                <a:gd name="adj1" fmla="val 50072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肘形连接符 106"/>
            <p:cNvCxnSpPr>
              <a:stCxn id="93" idx="3"/>
              <a:endCxn id="59" idx="1"/>
            </p:cNvCxnSpPr>
            <p:nvPr/>
          </p:nvCxnSpPr>
          <p:spPr>
            <a:xfrm>
              <a:off x="9411" y="2466"/>
              <a:ext cx="1126" cy="4301"/>
            </a:xfrm>
            <a:prstGeom prst="bentConnector3">
              <a:avLst>
                <a:gd name="adj1" fmla="val 31261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107"/>
            <p:cNvCxnSpPr>
              <a:stCxn id="93" idx="3"/>
              <a:endCxn id="62" idx="1"/>
            </p:cNvCxnSpPr>
            <p:nvPr/>
          </p:nvCxnSpPr>
          <p:spPr>
            <a:xfrm>
              <a:off x="9411" y="2466"/>
              <a:ext cx="1126" cy="5280"/>
            </a:xfrm>
            <a:prstGeom prst="bentConnector3">
              <a:avLst>
                <a:gd name="adj1" fmla="val 31527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肘形连接符 108"/>
            <p:cNvCxnSpPr>
              <a:stCxn id="93" idx="3"/>
              <a:endCxn id="104" idx="1"/>
            </p:cNvCxnSpPr>
            <p:nvPr/>
          </p:nvCxnSpPr>
          <p:spPr>
            <a:xfrm>
              <a:off x="9411" y="2466"/>
              <a:ext cx="697" cy="6109"/>
            </a:xfrm>
            <a:prstGeom prst="bentConnector3">
              <a:avLst>
                <a:gd name="adj1" fmla="val 50072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肘形连接符 109"/>
            <p:cNvCxnSpPr>
              <a:stCxn id="93" idx="3"/>
              <a:endCxn id="105" idx="1"/>
            </p:cNvCxnSpPr>
            <p:nvPr/>
          </p:nvCxnSpPr>
          <p:spPr>
            <a:xfrm>
              <a:off x="9411" y="2466"/>
              <a:ext cx="697" cy="7067"/>
            </a:xfrm>
            <a:prstGeom prst="bentConnector3">
              <a:avLst>
                <a:gd name="adj1" fmla="val 50072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>
              <a:off x="11339" y="8295"/>
              <a:ext cx="1401" cy="29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800">
                  <a:sym typeface="+mn-ea"/>
                </a:rPr>
                <a:t>AVDD33TXRX1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1363" y="9202"/>
              <a:ext cx="1401" cy="29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800">
                  <a:sym typeface="+mn-ea"/>
                </a:rPr>
                <a:t>AVDD33TXRX2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1267" y="7454"/>
              <a:ext cx="1401" cy="29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1363" y="5513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VDD33A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1301" y="2130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</a:t>
              </a: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1363" y="6448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</a:t>
              </a: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1363" y="4507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1363" y="4884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6918" y="9118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59 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7084" y="8579"/>
              <a:ext cx="107" cy="204"/>
              <a:chOff x="17938" y="7572"/>
              <a:chExt cx="107" cy="204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7938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8045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/>
            <p:cNvCxnSpPr/>
            <p:nvPr/>
          </p:nvCxnSpPr>
          <p:spPr>
            <a:xfrm>
              <a:off x="16684" y="8676"/>
              <a:ext cx="39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17084" y="9435"/>
              <a:ext cx="107" cy="204"/>
              <a:chOff x="17938" y="7572"/>
              <a:chExt cx="107" cy="204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7938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18045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92" name="直接连接符 91"/>
            <p:cNvCxnSpPr/>
            <p:nvPr/>
          </p:nvCxnSpPr>
          <p:spPr>
            <a:xfrm>
              <a:off x="16684" y="9532"/>
              <a:ext cx="39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5" name="流程图: 合并 94"/>
            <p:cNvSpPr/>
            <p:nvPr/>
          </p:nvSpPr>
          <p:spPr>
            <a:xfrm>
              <a:off x="17650" y="10049"/>
              <a:ext cx="119" cy="119"/>
            </a:xfrm>
            <a:prstGeom prst="flowChartMerg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肘形连接符 96"/>
            <p:cNvCxnSpPr/>
            <p:nvPr/>
          </p:nvCxnSpPr>
          <p:spPr>
            <a:xfrm rot="5400000" flipV="1">
              <a:off x="16773" y="9111"/>
              <a:ext cx="1361" cy="513"/>
            </a:xfrm>
            <a:prstGeom prst="bentConnector3">
              <a:avLst>
                <a:gd name="adj1" fmla="val -661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8" name="肘形连接符 97"/>
            <p:cNvCxnSpPr>
              <a:endCxn id="95" idx="0"/>
            </p:cNvCxnSpPr>
            <p:nvPr/>
          </p:nvCxnSpPr>
          <p:spPr>
            <a:xfrm rot="5400000" flipV="1">
              <a:off x="17169" y="9508"/>
              <a:ext cx="568" cy="513"/>
            </a:xfrm>
            <a:prstGeom prst="bentConnector3">
              <a:avLst>
                <a:gd name="adj1" fmla="val 9947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17045" y="2574"/>
              <a:ext cx="107" cy="204"/>
              <a:chOff x="17938" y="7572"/>
              <a:chExt cx="107" cy="204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7938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8045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连接符 10"/>
            <p:cNvCxnSpPr/>
            <p:nvPr/>
          </p:nvCxnSpPr>
          <p:spPr>
            <a:xfrm>
              <a:off x="16645" y="2671"/>
              <a:ext cx="39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2" name="组合 11"/>
            <p:cNvGrpSpPr/>
            <p:nvPr/>
          </p:nvGrpSpPr>
          <p:grpSpPr>
            <a:xfrm>
              <a:off x="17063" y="3159"/>
              <a:ext cx="107" cy="204"/>
              <a:chOff x="17938" y="7572"/>
              <a:chExt cx="107" cy="204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17938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18045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连接符 31"/>
            <p:cNvCxnSpPr/>
            <p:nvPr/>
          </p:nvCxnSpPr>
          <p:spPr>
            <a:xfrm>
              <a:off x="16645" y="3256"/>
              <a:ext cx="39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2" name="流程图: 合并 71"/>
            <p:cNvSpPr/>
            <p:nvPr/>
          </p:nvSpPr>
          <p:spPr>
            <a:xfrm>
              <a:off x="17611" y="4044"/>
              <a:ext cx="119" cy="119"/>
            </a:xfrm>
            <a:prstGeom prst="flowChartMerg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" name="肘形连接符 93"/>
            <p:cNvCxnSpPr/>
            <p:nvPr/>
          </p:nvCxnSpPr>
          <p:spPr>
            <a:xfrm rot="5400000" flipV="1">
              <a:off x="16734" y="3106"/>
              <a:ext cx="1361" cy="513"/>
            </a:xfrm>
            <a:prstGeom prst="bentConnector3">
              <a:avLst>
                <a:gd name="adj1" fmla="val -661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2" name="肘形连接符 101"/>
            <p:cNvCxnSpPr/>
            <p:nvPr/>
          </p:nvCxnSpPr>
          <p:spPr>
            <a:xfrm>
              <a:off x="17197" y="3763"/>
              <a:ext cx="474" cy="345"/>
            </a:xfrm>
            <a:prstGeom prst="bentConnector3">
              <a:avLst>
                <a:gd name="adj1" fmla="val 98945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11" name="组合 110"/>
            <p:cNvGrpSpPr/>
            <p:nvPr/>
          </p:nvGrpSpPr>
          <p:grpSpPr>
            <a:xfrm>
              <a:off x="17084" y="3666"/>
              <a:ext cx="107" cy="204"/>
              <a:chOff x="17938" y="7572"/>
              <a:chExt cx="107" cy="204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17938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18045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接连接符 118"/>
            <p:cNvCxnSpPr/>
            <p:nvPr/>
          </p:nvCxnSpPr>
          <p:spPr>
            <a:xfrm>
              <a:off x="16684" y="3763"/>
              <a:ext cx="39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0" name="肘形连接符 119"/>
            <p:cNvCxnSpPr>
              <a:endCxn id="72" idx="0"/>
            </p:cNvCxnSpPr>
            <p:nvPr/>
          </p:nvCxnSpPr>
          <p:spPr>
            <a:xfrm rot="5400000" flipV="1">
              <a:off x="17035" y="3407"/>
              <a:ext cx="799" cy="474"/>
            </a:xfrm>
            <a:prstGeom prst="bentConnector3">
              <a:avLst>
                <a:gd name="adj1" fmla="val 1314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7" name="文本框 76"/>
          <p:cNvSpPr txBox="1"/>
          <p:nvPr/>
        </p:nvSpPr>
        <p:spPr>
          <a:xfrm>
            <a:off x="7477125" y="6236970"/>
            <a:ext cx="2903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ISN8221 </a:t>
            </a:r>
            <a:r>
              <a:rPr lang="zh-CN" altLang="en-US" sz="1200"/>
              <a:t>使能内部</a:t>
            </a:r>
            <a:r>
              <a:rPr lang="en-US" altLang="zh-CN" sz="1200"/>
              <a:t>LDO</a:t>
            </a:r>
            <a:r>
              <a:rPr lang="zh-CN" altLang="en-US" sz="1200"/>
              <a:t>电源连接拓扑图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815" y="149860"/>
            <a:ext cx="10515600" cy="645795"/>
          </a:xfrm>
        </p:spPr>
        <p:txBody>
          <a:bodyPr>
            <a:normAutofit/>
          </a:bodyPr>
          <a:lstStyle/>
          <a:p>
            <a:r>
              <a:rPr lang="en-US" altLang="zh-CN" b="1">
                <a:solidFill>
                  <a:srgbClr val="0070C0"/>
                </a:solidFill>
              </a:rPr>
              <a:t>2  </a:t>
            </a:r>
            <a:r>
              <a:rPr lang="zh-CN" altLang="en-US" b="1">
                <a:solidFill>
                  <a:srgbClr val="0070C0"/>
                </a:solidFill>
              </a:rPr>
              <a:t>电源应用差异分析</a:t>
            </a:r>
            <a:r>
              <a:rPr lang="en-US" altLang="zh-CN" b="1">
                <a:solidFill>
                  <a:srgbClr val="0070C0"/>
                </a:solidFill>
              </a:rPr>
              <a:t> - </a:t>
            </a:r>
            <a:r>
              <a:rPr lang="zh-CN" altLang="en-US" b="1">
                <a:solidFill>
                  <a:srgbClr val="0070C0"/>
                </a:solidFill>
              </a:rPr>
              <a:t>不使能内部</a:t>
            </a:r>
            <a:r>
              <a:rPr lang="en-US" altLang="zh-CN" b="1">
                <a:solidFill>
                  <a:srgbClr val="0070C0"/>
                </a:solidFill>
              </a:rPr>
              <a:t>LDO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715" y="1206500"/>
            <a:ext cx="4608195" cy="414845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555" b="1" i="1" spc="0">
                <a:solidFill>
                  <a:srgbClr val="1D41D5"/>
                </a:solidFill>
                <a:latin typeface="+mj-lt"/>
                <a:ea typeface="+mj-ea"/>
                <a:cs typeface="+mj-cs"/>
              </a:rPr>
              <a:t>电源应用差异点分析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芯片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1.2V Core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电压（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VDD12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）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需外部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1.2V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供电；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的模拟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1.2V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（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AVDD12TX1/AVDD12TX2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）不需要外接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1.2V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；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芯片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1.2V Core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电压不能和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AVDD12TX1/AVDD12TX2</a:t>
            </a:r>
            <a:r>
              <a:rPr lang="zh-CN" altLang="en-US" sz="1555" i="1" spc="0">
                <a:latin typeface="+mj-lt"/>
                <a:ea typeface="+mj-ea"/>
                <a:cs typeface="+mj-cs"/>
                <a:sym typeface="+mn-ea"/>
              </a:rPr>
              <a:t>不推荐通过磁珠连接，建议在完全断开；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芯片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PHY1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、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PHY2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AVDD12TX1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altLang="zh-CN" sz="1555" i="1" spc="0">
                <a:latin typeface="+mj-lt"/>
                <a:ea typeface="+mj-ea"/>
                <a:cs typeface="+mj-cs"/>
                <a:sym typeface="+mn-ea"/>
              </a:rPr>
              <a:t>VDD12TX2</a:t>
            </a:r>
            <a:r>
              <a:rPr lang="zh-CN" altLang="en-US" sz="1555" i="1" spc="0">
                <a:latin typeface="+mj-lt"/>
                <a:ea typeface="+mj-ea"/>
                <a:cs typeface="+mj-cs"/>
                <a:sym typeface="+mn-ea"/>
              </a:rPr>
              <a:t>不推荐直连；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PIN37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片外增加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LC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滤波性能更佳（不强制）；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PIN58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片外</a:t>
            </a:r>
            <a:r>
              <a:rPr lang="en-US" altLang="zh-CN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LC</a:t>
            </a:r>
            <a:r>
              <a:rPr lang="zh-CN" altLang="en-US" sz="1555" i="1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可以去掉；</a:t>
            </a:r>
          </a:p>
          <a:p>
            <a:pPr algn="l">
              <a:lnSpc>
                <a:spcPct val="150000"/>
              </a:lnSpc>
              <a:buClrTx/>
              <a:buSzTx/>
              <a:buFont typeface="Wingdings" panose="05000000000000000000" charset="0"/>
            </a:pPr>
            <a:endParaRPr lang="zh-CN" altLang="en-US" sz="1555" i="1" spc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endParaRPr lang="en-US" altLang="zh-CN" sz="1555" i="1" spc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1555" i="1" u="sng" spc="0">
              <a:solidFill>
                <a:srgbClr val="98200F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573395" y="759460"/>
            <a:ext cx="5909945" cy="5401310"/>
            <a:chOff x="8755" y="1809"/>
            <a:chExt cx="9307" cy="8506"/>
          </a:xfrm>
        </p:grpSpPr>
        <p:sp>
          <p:nvSpPr>
            <p:cNvPr id="4" name="圆角矩形 3"/>
            <p:cNvSpPr/>
            <p:nvPr/>
          </p:nvSpPr>
          <p:spPr>
            <a:xfrm>
              <a:off x="11225" y="1931"/>
              <a:ext cx="5445" cy="8384"/>
            </a:xfrm>
            <a:prstGeom prst="roundRect">
              <a:avLst>
                <a:gd name="adj" fmla="val 8925"/>
              </a:avLst>
            </a:prstGeom>
            <a:noFill/>
            <a:ln w="25400"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tint val="100000"/>
                          <a:shade val="100000"/>
                          <a:satMod val="130000"/>
                        </a:schemeClr>
                      </a:gs>
                      <a:gs pos="100000">
                        <a:schemeClr val="accent1">
                          <a:tint val="50000"/>
                          <a:shade val="100000"/>
                          <a:satMod val="350000"/>
                        </a:schemeClr>
                      </a:gs>
                    </a:gsLst>
                    <a:lin ang="16200000" scaled="0"/>
                  </a:gradFill>
                </a14:hiddenFill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" name="云形 4"/>
            <p:cNvSpPr/>
            <p:nvPr/>
          </p:nvSpPr>
          <p:spPr>
            <a:xfrm>
              <a:off x="12848" y="4499"/>
              <a:ext cx="1922" cy="643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/>
                <a:t>IO Pads</a:t>
              </a:r>
            </a:p>
          </p:txBody>
        </p:sp>
        <p:sp>
          <p:nvSpPr>
            <p:cNvPr id="18" name="云形 17"/>
            <p:cNvSpPr/>
            <p:nvPr/>
          </p:nvSpPr>
          <p:spPr>
            <a:xfrm>
              <a:off x="12865" y="3535"/>
              <a:ext cx="1922" cy="66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/>
                <a:t>Core Logic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2848" y="2246"/>
              <a:ext cx="1928" cy="87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3278" y="2246"/>
              <a:ext cx="1327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1000">
                  <a:sym typeface="+mn-ea"/>
                </a:rPr>
                <a:t>Regulator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850" y="2373"/>
              <a:ext cx="583" cy="276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3.3V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848" y="2751"/>
              <a:ext cx="598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En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196" y="2525"/>
              <a:ext cx="583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1.2V</a:t>
              </a:r>
            </a:p>
          </p:txBody>
        </p:sp>
        <p:sp>
          <p:nvSpPr>
            <p:cNvPr id="24" name="云形 23"/>
            <p:cNvSpPr/>
            <p:nvPr/>
          </p:nvSpPr>
          <p:spPr>
            <a:xfrm>
              <a:off x="12835" y="6496"/>
              <a:ext cx="1922" cy="66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/>
                <a:t>Phy1 Digital Logic</a:t>
              </a:r>
            </a:p>
          </p:txBody>
        </p:sp>
        <p:sp>
          <p:nvSpPr>
            <p:cNvPr id="25" name="云形 24"/>
            <p:cNvSpPr/>
            <p:nvPr/>
          </p:nvSpPr>
          <p:spPr>
            <a:xfrm>
              <a:off x="12835" y="7478"/>
              <a:ext cx="1922" cy="66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/>
                <a:t>Phy2 Digital Logic</a:t>
              </a:r>
            </a:p>
          </p:txBody>
        </p:sp>
        <p:sp>
          <p:nvSpPr>
            <p:cNvPr id="26" name="云形 25"/>
            <p:cNvSpPr/>
            <p:nvPr/>
          </p:nvSpPr>
          <p:spPr>
            <a:xfrm>
              <a:off x="12835" y="8342"/>
              <a:ext cx="1922" cy="66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/>
                <a:t>Phy1 Analog</a:t>
              </a:r>
            </a:p>
          </p:txBody>
        </p:sp>
        <p:sp>
          <p:nvSpPr>
            <p:cNvPr id="27" name="云形 26"/>
            <p:cNvSpPr/>
            <p:nvPr/>
          </p:nvSpPr>
          <p:spPr>
            <a:xfrm>
              <a:off x="12835" y="9206"/>
              <a:ext cx="1922" cy="66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>
                  <a:sym typeface="+mn-ea"/>
                </a:rPr>
                <a:t>Phy2 Analog</a:t>
              </a:r>
              <a:endParaRPr lang="en-US" altLang="zh-CN" sz="1000"/>
            </a:p>
          </p:txBody>
        </p:sp>
        <p:sp>
          <p:nvSpPr>
            <p:cNvPr id="28" name="云形 27"/>
            <p:cNvSpPr/>
            <p:nvPr/>
          </p:nvSpPr>
          <p:spPr>
            <a:xfrm>
              <a:off x="12835" y="5555"/>
              <a:ext cx="1943" cy="66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altLang="zh-CN" sz="1000"/>
                <a:t>PLL &amp; Core Analog</a:t>
              </a:r>
            </a:p>
          </p:txBody>
        </p:sp>
        <p:cxnSp>
          <p:nvCxnSpPr>
            <p:cNvPr id="29" name="肘形连接符 28"/>
            <p:cNvCxnSpPr>
              <a:stCxn id="30" idx="3"/>
              <a:endCxn id="21" idx="1"/>
            </p:cNvCxnSpPr>
            <p:nvPr/>
          </p:nvCxnSpPr>
          <p:spPr>
            <a:xfrm>
              <a:off x="11360" y="2510"/>
              <a:ext cx="1490" cy="1"/>
            </a:xfrm>
            <a:prstGeom prst="bentConnector3">
              <a:avLst>
                <a:gd name="adj1" fmla="val 50000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1207" y="2433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540" y="2326"/>
              <a:ext cx="667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5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6534" y="3691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cxnSp>
          <p:nvCxnSpPr>
            <p:cNvPr id="35" name="肘形连接符 34"/>
            <p:cNvCxnSpPr>
              <a:stCxn id="36" idx="3"/>
              <a:endCxn id="5" idx="2"/>
            </p:cNvCxnSpPr>
            <p:nvPr/>
          </p:nvCxnSpPr>
          <p:spPr>
            <a:xfrm>
              <a:off x="11360" y="4500"/>
              <a:ext cx="1494" cy="321"/>
            </a:xfrm>
            <a:prstGeom prst="bentConnector3">
              <a:avLst>
                <a:gd name="adj1" fmla="val 49799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1207" y="4423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528" y="4340"/>
              <a:ext cx="76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14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1207" y="4744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528" y="4655"/>
              <a:ext cx="76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20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1207" y="5126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530" y="5000"/>
              <a:ext cx="761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32</a:t>
              </a:r>
            </a:p>
          </p:txBody>
        </p:sp>
        <p:cxnSp>
          <p:nvCxnSpPr>
            <p:cNvPr id="43" name="肘形连接符 42"/>
            <p:cNvCxnSpPr>
              <a:stCxn id="39" idx="3"/>
              <a:endCxn id="5" idx="2"/>
            </p:cNvCxnSpPr>
            <p:nvPr/>
          </p:nvCxnSpPr>
          <p:spPr>
            <a:xfrm>
              <a:off x="11360" y="4821"/>
              <a:ext cx="1494" cy="5"/>
            </a:xfrm>
            <a:prstGeom prst="bentConnector2">
              <a:avLst/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41" idx="3"/>
              <a:endCxn id="5" idx="2"/>
            </p:cNvCxnSpPr>
            <p:nvPr/>
          </p:nvCxnSpPr>
          <p:spPr>
            <a:xfrm flipV="1">
              <a:off x="11360" y="4821"/>
              <a:ext cx="1494" cy="382"/>
            </a:xfrm>
            <a:prstGeom prst="bentConnector3">
              <a:avLst>
                <a:gd name="adj1" fmla="val 49799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/>
            <p:cNvSpPr/>
            <p:nvPr/>
          </p:nvSpPr>
          <p:spPr>
            <a:xfrm>
              <a:off x="11207" y="2832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0540" y="2719"/>
              <a:ext cx="667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7 </a:t>
              </a:r>
            </a:p>
          </p:txBody>
        </p:sp>
        <p:cxnSp>
          <p:nvCxnSpPr>
            <p:cNvPr id="47" name="肘形连接符 46"/>
            <p:cNvCxnSpPr>
              <a:stCxn id="45" idx="3"/>
              <a:endCxn id="22" idx="1"/>
            </p:cNvCxnSpPr>
            <p:nvPr/>
          </p:nvCxnSpPr>
          <p:spPr>
            <a:xfrm>
              <a:off x="11360" y="2909"/>
              <a:ext cx="1488" cy="2"/>
            </a:xfrm>
            <a:prstGeom prst="bentConnector3">
              <a:avLst>
                <a:gd name="adj1" fmla="val 50000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16534" y="3175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6534" y="2605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7282" y="2525"/>
              <a:ext cx="76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6</a:t>
              </a: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7282" y="3049"/>
              <a:ext cx="76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24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7300" y="3613"/>
              <a:ext cx="76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38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1206" y="5811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537" y="5686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37 </a:t>
              </a:r>
            </a:p>
          </p:txBody>
        </p:sp>
        <p:cxnSp>
          <p:nvCxnSpPr>
            <p:cNvPr id="57" name="肘形连接符 56"/>
            <p:cNvCxnSpPr>
              <a:stCxn id="55" idx="3"/>
            </p:cNvCxnSpPr>
            <p:nvPr/>
          </p:nvCxnSpPr>
          <p:spPr>
            <a:xfrm>
              <a:off x="11359" y="5888"/>
              <a:ext cx="1482" cy="2"/>
            </a:xfrm>
            <a:prstGeom prst="bentConnector3">
              <a:avLst>
                <a:gd name="adj1" fmla="val 4979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11206" y="6756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537" y="6627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47 </a:t>
              </a:r>
            </a:p>
          </p:txBody>
        </p:sp>
        <p:cxnSp>
          <p:nvCxnSpPr>
            <p:cNvPr id="60" name="肘形连接符 59"/>
            <p:cNvCxnSpPr>
              <a:stCxn id="58" idx="3"/>
            </p:cNvCxnSpPr>
            <p:nvPr/>
          </p:nvCxnSpPr>
          <p:spPr>
            <a:xfrm flipV="1">
              <a:off x="11359" y="6831"/>
              <a:ext cx="1482" cy="5"/>
            </a:xfrm>
            <a:prstGeom prst="bentConnector3">
              <a:avLst>
                <a:gd name="adj1" fmla="val 4979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11206" y="7735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537" y="7606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58 </a:t>
              </a:r>
            </a:p>
          </p:txBody>
        </p:sp>
        <p:cxnSp>
          <p:nvCxnSpPr>
            <p:cNvPr id="63" name="肘形连接符 62"/>
            <p:cNvCxnSpPr>
              <a:stCxn id="61" idx="3"/>
            </p:cNvCxnSpPr>
            <p:nvPr/>
          </p:nvCxnSpPr>
          <p:spPr>
            <a:xfrm>
              <a:off x="11359" y="7812"/>
              <a:ext cx="1482" cy="5"/>
            </a:xfrm>
            <a:prstGeom prst="bentConnector3">
              <a:avLst>
                <a:gd name="adj1" fmla="val 4979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>
              <a:off x="11206" y="8599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537" y="8442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51 </a:t>
              </a:r>
            </a:p>
          </p:txBody>
        </p:sp>
        <p:cxnSp>
          <p:nvCxnSpPr>
            <p:cNvPr id="66" name="肘形连接符 65"/>
            <p:cNvCxnSpPr/>
            <p:nvPr/>
          </p:nvCxnSpPr>
          <p:spPr>
            <a:xfrm>
              <a:off x="11359" y="8676"/>
              <a:ext cx="1482" cy="1"/>
            </a:xfrm>
            <a:prstGeom prst="bentConnector3">
              <a:avLst>
                <a:gd name="adj1" fmla="val 4979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11206" y="9463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0537" y="9306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64 </a:t>
              </a:r>
            </a:p>
          </p:txBody>
        </p:sp>
        <p:cxnSp>
          <p:nvCxnSpPr>
            <p:cNvPr id="69" name="肘形连接符 68"/>
            <p:cNvCxnSpPr>
              <a:stCxn id="67" idx="3"/>
              <a:endCxn id="27" idx="2"/>
            </p:cNvCxnSpPr>
            <p:nvPr/>
          </p:nvCxnSpPr>
          <p:spPr>
            <a:xfrm>
              <a:off x="11359" y="9540"/>
              <a:ext cx="1482" cy="5"/>
            </a:xfrm>
            <a:prstGeom prst="bentConnector3">
              <a:avLst>
                <a:gd name="adj1" fmla="val 49798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16531" y="8599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16857" y="8063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56</a:t>
              </a:r>
            </a:p>
          </p:txBody>
        </p:sp>
        <p:cxnSp>
          <p:nvCxnSpPr>
            <p:cNvPr id="75" name="肘形连接符 74"/>
            <p:cNvCxnSpPr/>
            <p:nvPr/>
          </p:nvCxnSpPr>
          <p:spPr>
            <a:xfrm rot="10800000" flipV="1">
              <a:off x="14755" y="8676"/>
              <a:ext cx="1776" cy="1"/>
            </a:xfrm>
            <a:prstGeom prst="bentConnector3">
              <a:avLst>
                <a:gd name="adj1" fmla="val 49944"/>
              </a:avLst>
            </a:prstGeom>
            <a:ln w="6350"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16531" y="9463"/>
              <a:ext cx="153" cy="15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6918" y="9118"/>
              <a:ext cx="753" cy="27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PIN 59 </a:t>
              </a:r>
            </a:p>
          </p:txBody>
        </p:sp>
        <p:cxnSp>
          <p:nvCxnSpPr>
            <p:cNvPr id="78" name="肘形连接符 77"/>
            <p:cNvCxnSpPr>
              <a:stCxn id="76" idx="1"/>
              <a:endCxn id="27" idx="0"/>
            </p:cNvCxnSpPr>
            <p:nvPr/>
          </p:nvCxnSpPr>
          <p:spPr>
            <a:xfrm rot="10800000" flipV="1">
              <a:off x="14755" y="9540"/>
              <a:ext cx="1776" cy="1"/>
            </a:xfrm>
            <a:prstGeom prst="bentConnector3">
              <a:avLst>
                <a:gd name="adj1" fmla="val 49944"/>
              </a:avLst>
            </a:prstGeom>
            <a:ln w="6350"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/>
            <p:cNvSpPr txBox="1"/>
            <p:nvPr/>
          </p:nvSpPr>
          <p:spPr>
            <a:xfrm>
              <a:off x="14997" y="8309"/>
              <a:ext cx="1237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800">
                  <a:sym typeface="+mn-ea"/>
                </a:rPr>
                <a:t>AVDD12TX1</a:t>
              </a: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4997" y="9124"/>
              <a:ext cx="1237" cy="334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800">
                  <a:sym typeface="+mn-ea"/>
                </a:rPr>
                <a:t>AVDD12TX2</a:t>
              </a:r>
            </a:p>
          </p:txBody>
        </p:sp>
        <p:cxnSp>
          <p:nvCxnSpPr>
            <p:cNvPr id="81" name="肘形连接符 80"/>
            <p:cNvCxnSpPr/>
            <p:nvPr/>
          </p:nvCxnSpPr>
          <p:spPr>
            <a:xfrm>
              <a:off x="16687" y="2682"/>
              <a:ext cx="5" cy="1086"/>
            </a:xfrm>
            <a:prstGeom prst="bentConnector3">
              <a:avLst>
                <a:gd name="adj1" fmla="val 12420000"/>
              </a:avLst>
            </a:prstGeom>
            <a:ln w="63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15145" y="2267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VDD12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1363" y="4117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755" y="2130"/>
              <a:ext cx="656" cy="67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000">
                  <a:sym typeface="+mn-ea"/>
                </a:rPr>
                <a:t>3.3V</a:t>
              </a:r>
            </a:p>
          </p:txBody>
        </p:sp>
        <p:cxnSp>
          <p:nvCxnSpPr>
            <p:cNvPr id="96" name="肘形连接符 95"/>
            <p:cNvCxnSpPr/>
            <p:nvPr/>
          </p:nvCxnSpPr>
          <p:spPr>
            <a:xfrm>
              <a:off x="9411" y="2466"/>
              <a:ext cx="1117" cy="2329"/>
            </a:xfrm>
            <a:prstGeom prst="bentConnector3">
              <a:avLst>
                <a:gd name="adj1" fmla="val 31512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肘形连接符 98"/>
            <p:cNvCxnSpPr>
              <a:stCxn id="102" idx="0"/>
              <a:endCxn id="46" idx="1"/>
            </p:cNvCxnSpPr>
            <p:nvPr/>
          </p:nvCxnSpPr>
          <p:spPr>
            <a:xfrm rot="16200000">
              <a:off x="9535" y="2530"/>
              <a:ext cx="676" cy="1334"/>
            </a:xfrm>
            <a:prstGeom prst="bentConnector2">
              <a:avLst/>
            </a:prstGeom>
            <a:ln w="6350"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72"/>
            <p:cNvCxnSpPr>
              <a:stCxn id="93" idx="3"/>
              <a:endCxn id="38" idx="1"/>
            </p:cNvCxnSpPr>
            <p:nvPr/>
          </p:nvCxnSpPr>
          <p:spPr>
            <a:xfrm>
              <a:off x="9411" y="2466"/>
              <a:ext cx="1117" cy="2014"/>
            </a:xfrm>
            <a:prstGeom prst="bentConnector3">
              <a:avLst>
                <a:gd name="adj1" fmla="val 31602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连接符 82"/>
            <p:cNvCxnSpPr>
              <a:stCxn id="93" idx="3"/>
              <a:endCxn id="31" idx="1"/>
            </p:cNvCxnSpPr>
            <p:nvPr/>
          </p:nvCxnSpPr>
          <p:spPr>
            <a:xfrm>
              <a:off x="9411" y="2466"/>
              <a:ext cx="1129" cy="5"/>
            </a:xfrm>
            <a:prstGeom prst="bentConnector2">
              <a:avLst/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肘形连接符 87"/>
            <p:cNvCxnSpPr>
              <a:stCxn id="93" idx="3"/>
              <a:endCxn id="42" idx="1"/>
            </p:cNvCxnSpPr>
            <p:nvPr/>
          </p:nvCxnSpPr>
          <p:spPr>
            <a:xfrm>
              <a:off x="9411" y="2466"/>
              <a:ext cx="1119" cy="2674"/>
            </a:xfrm>
            <a:prstGeom prst="bentConnector3">
              <a:avLst>
                <a:gd name="adj1" fmla="val 31635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12311" y="3359"/>
              <a:ext cx="2948" cy="3061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肘形连接符 99"/>
            <p:cNvCxnSpPr>
              <a:stCxn id="23" idx="3"/>
              <a:endCxn id="18" idx="0"/>
            </p:cNvCxnSpPr>
            <p:nvPr/>
          </p:nvCxnSpPr>
          <p:spPr>
            <a:xfrm>
              <a:off x="14779" y="2685"/>
              <a:ext cx="6" cy="1185"/>
            </a:xfrm>
            <a:prstGeom prst="bentConnector3">
              <a:avLst>
                <a:gd name="adj1" fmla="val 14650000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10108" y="5627"/>
              <a:ext cx="527" cy="45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LC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0108" y="8348"/>
              <a:ext cx="527" cy="45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LC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108" y="9306"/>
              <a:ext cx="527" cy="45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/>
                <a:t>LC</a:t>
              </a:r>
            </a:p>
          </p:txBody>
        </p:sp>
        <p:cxnSp>
          <p:nvCxnSpPr>
            <p:cNvPr id="106" name="肘形连接符 105"/>
            <p:cNvCxnSpPr>
              <a:stCxn id="93" idx="3"/>
              <a:endCxn id="101" idx="1"/>
            </p:cNvCxnSpPr>
            <p:nvPr/>
          </p:nvCxnSpPr>
          <p:spPr>
            <a:xfrm>
              <a:off x="9411" y="2466"/>
              <a:ext cx="697" cy="3388"/>
            </a:xfrm>
            <a:prstGeom prst="bentConnector3">
              <a:avLst>
                <a:gd name="adj1" fmla="val 50072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肘形连接符 106"/>
            <p:cNvCxnSpPr>
              <a:stCxn id="93" idx="3"/>
              <a:endCxn id="59" idx="1"/>
            </p:cNvCxnSpPr>
            <p:nvPr/>
          </p:nvCxnSpPr>
          <p:spPr>
            <a:xfrm>
              <a:off x="9411" y="2466"/>
              <a:ext cx="1126" cy="4301"/>
            </a:xfrm>
            <a:prstGeom prst="bentConnector3">
              <a:avLst>
                <a:gd name="adj1" fmla="val 31349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107"/>
            <p:cNvCxnSpPr>
              <a:stCxn id="93" idx="3"/>
              <a:endCxn id="62" idx="1"/>
            </p:cNvCxnSpPr>
            <p:nvPr/>
          </p:nvCxnSpPr>
          <p:spPr>
            <a:xfrm>
              <a:off x="9411" y="2466"/>
              <a:ext cx="1126" cy="5280"/>
            </a:xfrm>
            <a:prstGeom prst="bentConnector3">
              <a:avLst>
                <a:gd name="adj1" fmla="val 31616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肘形连接符 108"/>
            <p:cNvCxnSpPr>
              <a:stCxn id="93" idx="3"/>
              <a:endCxn id="104" idx="1"/>
            </p:cNvCxnSpPr>
            <p:nvPr/>
          </p:nvCxnSpPr>
          <p:spPr>
            <a:xfrm>
              <a:off x="9411" y="2466"/>
              <a:ext cx="697" cy="6109"/>
            </a:xfrm>
            <a:prstGeom prst="bentConnector3">
              <a:avLst>
                <a:gd name="adj1" fmla="val 50072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肘形连接符 109"/>
            <p:cNvCxnSpPr>
              <a:stCxn id="93" idx="3"/>
              <a:endCxn id="105" idx="1"/>
            </p:cNvCxnSpPr>
            <p:nvPr/>
          </p:nvCxnSpPr>
          <p:spPr>
            <a:xfrm>
              <a:off x="9411" y="2466"/>
              <a:ext cx="697" cy="7067"/>
            </a:xfrm>
            <a:prstGeom prst="bentConnector3">
              <a:avLst>
                <a:gd name="adj1" fmla="val 50072"/>
              </a:avLst>
            </a:prstGeom>
            <a:ln w="63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>
              <a:off x="11339" y="8295"/>
              <a:ext cx="1401" cy="29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800">
                  <a:sym typeface="+mn-ea"/>
                </a:rPr>
                <a:t>AVDD33TXRX1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1363" y="9202"/>
              <a:ext cx="1401" cy="29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800">
                  <a:sym typeface="+mn-ea"/>
                </a:rPr>
                <a:t>AVDD33TXRX2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11267" y="7454"/>
              <a:ext cx="1044" cy="29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1363" y="5513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VDD33A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11301" y="2130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</a:t>
              </a: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1363" y="6448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</a:t>
              </a: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1363" y="4507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11363" y="4884"/>
              <a:ext cx="881" cy="319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800">
                  <a:sym typeface="+mn-ea"/>
                </a:rPr>
                <a:t>VDD33</a:t>
              </a:r>
            </a:p>
          </p:txBody>
        </p:sp>
        <p:cxnSp>
          <p:nvCxnSpPr>
            <p:cNvPr id="7" name="肘形连接符 6"/>
            <p:cNvCxnSpPr/>
            <p:nvPr/>
          </p:nvCxnSpPr>
          <p:spPr>
            <a:xfrm rot="10800000" flipV="1">
              <a:off x="14784" y="2682"/>
              <a:ext cx="1749" cy="1188"/>
            </a:xfrm>
            <a:prstGeom prst="bentConnector3">
              <a:avLst>
                <a:gd name="adj1" fmla="val 49914"/>
              </a:avLst>
            </a:prstGeom>
            <a:ln w="635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/>
            <p:nvPr/>
          </p:nvCxnSpPr>
          <p:spPr>
            <a:xfrm rot="10800000" flipV="1">
              <a:off x="14784" y="3252"/>
              <a:ext cx="1749" cy="618"/>
            </a:xfrm>
            <a:prstGeom prst="bentConnector3">
              <a:avLst>
                <a:gd name="adj1" fmla="val 49914"/>
              </a:avLst>
            </a:prstGeom>
            <a:ln w="635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/>
            <p:nvPr/>
          </p:nvCxnSpPr>
          <p:spPr>
            <a:xfrm rot="10800000" flipV="1">
              <a:off x="14784" y="3768"/>
              <a:ext cx="1749" cy="102"/>
            </a:xfrm>
            <a:prstGeom prst="bentConnector3">
              <a:avLst>
                <a:gd name="adj1" fmla="val 49914"/>
              </a:avLst>
            </a:prstGeom>
            <a:ln w="635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endCxn id="48" idx="3"/>
            </p:cNvCxnSpPr>
            <p:nvPr/>
          </p:nvCxnSpPr>
          <p:spPr>
            <a:xfrm rot="5400000">
              <a:off x="16485" y="2426"/>
              <a:ext cx="1027" cy="623"/>
            </a:xfrm>
            <a:prstGeom prst="bentConnector2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6970" y="1809"/>
              <a:ext cx="656" cy="52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000">
                  <a:sym typeface="+mn-ea"/>
                </a:rPr>
                <a:t>1.2V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7084" y="8579"/>
              <a:ext cx="107" cy="204"/>
              <a:chOff x="17938" y="7572"/>
              <a:chExt cx="107" cy="204"/>
            </a:xfrm>
          </p:grpSpPr>
          <p:cxnSp>
            <p:nvCxnSpPr>
              <p:cNvPr id="13" name="直接连接符 12"/>
              <p:cNvCxnSpPr/>
              <p:nvPr/>
            </p:nvCxnSpPr>
            <p:spPr>
              <a:xfrm>
                <a:off x="17938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18045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37" name="直接连接符 36"/>
            <p:cNvCxnSpPr/>
            <p:nvPr/>
          </p:nvCxnSpPr>
          <p:spPr>
            <a:xfrm>
              <a:off x="16684" y="8676"/>
              <a:ext cx="39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>
              <a:off x="17084" y="9435"/>
              <a:ext cx="107" cy="204"/>
              <a:chOff x="17938" y="7572"/>
              <a:chExt cx="107" cy="204"/>
            </a:xfrm>
          </p:grpSpPr>
          <p:cxnSp>
            <p:nvCxnSpPr>
              <p:cNvPr id="90" name="直接连接符 89"/>
              <p:cNvCxnSpPr/>
              <p:nvPr/>
            </p:nvCxnSpPr>
            <p:spPr>
              <a:xfrm>
                <a:off x="17938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18045" y="7572"/>
                <a:ext cx="0" cy="204"/>
              </a:xfrm>
              <a:prstGeom prst="line">
                <a:avLst/>
              </a:prstGeom>
              <a:ln w="19050"/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92" name="直接连接符 91"/>
            <p:cNvCxnSpPr/>
            <p:nvPr/>
          </p:nvCxnSpPr>
          <p:spPr>
            <a:xfrm>
              <a:off x="16684" y="9532"/>
              <a:ext cx="39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5" name="流程图: 合并 94"/>
            <p:cNvSpPr/>
            <p:nvPr/>
          </p:nvSpPr>
          <p:spPr>
            <a:xfrm>
              <a:off x="17650" y="10049"/>
              <a:ext cx="119" cy="119"/>
            </a:xfrm>
            <a:prstGeom prst="flowChartMerg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肘形连接符 96"/>
            <p:cNvCxnSpPr/>
            <p:nvPr/>
          </p:nvCxnSpPr>
          <p:spPr>
            <a:xfrm rot="5400000" flipV="1">
              <a:off x="16773" y="9111"/>
              <a:ext cx="1361" cy="513"/>
            </a:xfrm>
            <a:prstGeom prst="bentConnector3">
              <a:avLst>
                <a:gd name="adj1" fmla="val -661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8" name="肘形连接符 97"/>
            <p:cNvCxnSpPr>
              <a:endCxn id="95" idx="0"/>
            </p:cNvCxnSpPr>
            <p:nvPr/>
          </p:nvCxnSpPr>
          <p:spPr>
            <a:xfrm rot="5400000" flipV="1">
              <a:off x="17169" y="9508"/>
              <a:ext cx="568" cy="513"/>
            </a:xfrm>
            <a:prstGeom prst="bentConnector3">
              <a:avLst>
                <a:gd name="adj1" fmla="val 9947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2" name="流程图: 合并 101"/>
            <p:cNvSpPr/>
            <p:nvPr/>
          </p:nvSpPr>
          <p:spPr>
            <a:xfrm>
              <a:off x="9146" y="3535"/>
              <a:ext cx="119" cy="119"/>
            </a:xfrm>
            <a:prstGeom prst="flowChartMerg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8853" y="3654"/>
              <a:ext cx="704" cy="479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000">
                  <a:sym typeface="+mn-ea"/>
                </a:rPr>
                <a:t>GND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6906" y="9688"/>
              <a:ext cx="744" cy="62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000">
                  <a:sym typeface="+mn-ea"/>
                </a:rPr>
                <a:t>GND</a:t>
              </a: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7341870" y="6308725"/>
            <a:ext cx="2903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ISN8221 </a:t>
            </a:r>
            <a:r>
              <a:rPr lang="zh-CN" altLang="en-US" sz="1200"/>
              <a:t>不使能内部</a:t>
            </a:r>
            <a:r>
              <a:rPr lang="en-US" altLang="zh-CN" sz="1200"/>
              <a:t>LDO</a:t>
            </a:r>
            <a:r>
              <a:rPr lang="zh-CN" altLang="en-US" sz="1200"/>
              <a:t>电源连接拓扑图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815" y="149860"/>
            <a:ext cx="10515600" cy="645795"/>
          </a:xfrm>
        </p:spPr>
        <p:txBody>
          <a:bodyPr>
            <a:normAutofit/>
          </a:bodyPr>
          <a:lstStyle/>
          <a:p>
            <a:r>
              <a:rPr lang="en-US" altLang="zh-CN" b="1">
                <a:solidFill>
                  <a:srgbClr val="0070C0"/>
                </a:solidFill>
              </a:rPr>
              <a:t>3  </a:t>
            </a:r>
            <a:r>
              <a:rPr lang="zh-CN" altLang="en-US" b="1">
                <a:solidFill>
                  <a:srgbClr val="0070C0"/>
                </a:solidFill>
              </a:rPr>
              <a:t>其他差异分析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060" y="1087120"/>
            <a:ext cx="5282565" cy="46545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除了电源，还有网口侧和时钟输入的差异，具体如下：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zh-CN" altLang="en-US" sz="1555" b="1" i="1" spc="0" dirty="0">
                <a:solidFill>
                  <a:srgbClr val="1D41D5"/>
                </a:solidFill>
                <a:latin typeface="+mj-lt"/>
                <a:ea typeface="+mj-ea"/>
                <a:cs typeface="+mj-cs"/>
              </a:rPr>
              <a:t>网口侧差异分析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LAN9252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网口电路为电流型</a:t>
            </a: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的接法，如图</a:t>
            </a: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所示；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ISN8221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网口电路为电压型</a:t>
            </a: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的接法，如图</a:t>
            </a: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所示，最终完整的客户应用电路可参考</a:t>
            </a: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ISN8221_EVB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原理图设计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LAN9252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只能点亮网口绿灯，</a:t>
            </a: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ISN8221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提供可同时点亮网口绿灯和黄灯的选项；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1555" i="1" u="sng" spc="0" dirty="0">
              <a:solidFill>
                <a:srgbClr val="98200F"/>
              </a:solidFill>
              <a:latin typeface="+mj-lt"/>
              <a:ea typeface="+mj-ea"/>
              <a:cs typeface="+mj-cs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555" i="1" u="sng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zh-CN" altLang="en-US" sz="1555" b="1" i="1" u="sng" spc="0" dirty="0">
                <a:solidFill>
                  <a:srgbClr val="1D41D5"/>
                </a:solidFill>
                <a:latin typeface="+mj-lt"/>
                <a:ea typeface="+mj-ea"/>
                <a:cs typeface="+mj-cs"/>
              </a:rPr>
              <a:t>时钟差异分析</a:t>
            </a:r>
            <a:r>
              <a:rPr lang="en-US" altLang="zh-CN" sz="1555" i="1" u="sng" spc="0" dirty="0">
                <a:solidFill>
                  <a:srgbClr val="1D41D5"/>
                </a:solidFill>
                <a:latin typeface="+mj-lt"/>
                <a:ea typeface="+mj-ea"/>
                <a:cs typeface="+mj-cs"/>
              </a:rPr>
              <a:t>:</a:t>
            </a:r>
            <a:endParaRPr lang="en-US" altLang="zh-CN" sz="1555" i="1" u="sng" spc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555" i="1" u="sng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LAN9252</a:t>
            </a:r>
            <a:r>
              <a:rPr lang="zh-CN" altLang="en-US" sz="1555" i="1" u="sng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支持有源单端和无源差分两种时钟输入</a:t>
            </a:r>
            <a:endParaRPr lang="en-US" altLang="zh-CN" sz="1555" i="1" u="sng" spc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555" i="1" u="sng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ISN8221</a:t>
            </a:r>
            <a:r>
              <a:rPr lang="zh-CN" altLang="en-US" sz="1555" i="1" u="sng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支持有源单端时钟输入，</a:t>
            </a:r>
            <a:r>
              <a:rPr lang="zh-CN" altLang="en-US" sz="1555" i="1" u="sng" spc="0" dirty="0">
                <a:solidFill>
                  <a:srgbClr val="1D41D5"/>
                </a:solidFill>
                <a:latin typeface="+mj-lt"/>
                <a:ea typeface="+mj-ea"/>
                <a:cs typeface="+mj-cs"/>
              </a:rPr>
              <a:t>不支持无源差分时钟输入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240145" y="909955"/>
            <a:ext cx="4658995" cy="2651125"/>
            <a:chOff x="9827" y="1772"/>
            <a:chExt cx="7337" cy="41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27" y="1772"/>
              <a:ext cx="7337" cy="383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1301" y="5513"/>
              <a:ext cx="372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/>
                <a:t>图</a:t>
              </a:r>
              <a:r>
                <a:rPr lang="en-US" altLang="zh-CN" sz="1200"/>
                <a:t>1 </a:t>
              </a:r>
              <a:r>
                <a:rPr lang="zh-CN" altLang="en-US" sz="1200"/>
                <a:t>电流型</a:t>
              </a:r>
              <a:r>
                <a:rPr lang="en-US" altLang="zh-CN" sz="1200"/>
                <a:t>PHY</a:t>
              </a:r>
              <a:r>
                <a:rPr lang="zh-CN" altLang="en-US" sz="1200"/>
                <a:t>的网口电路接法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459855" y="3717290"/>
            <a:ext cx="3693160" cy="2651125"/>
            <a:chOff x="10173" y="5854"/>
            <a:chExt cx="5816" cy="4175"/>
          </a:xfrm>
        </p:grpSpPr>
        <p:sp>
          <p:nvSpPr>
            <p:cNvPr id="11" name="文本框 10"/>
            <p:cNvSpPr txBox="1"/>
            <p:nvPr/>
          </p:nvSpPr>
          <p:spPr>
            <a:xfrm>
              <a:off x="11187" y="9595"/>
              <a:ext cx="372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/>
                <a:t>图</a:t>
              </a:r>
              <a:r>
                <a:rPr lang="en-US" altLang="zh-CN" sz="1200"/>
                <a:t>2  </a:t>
              </a:r>
              <a:r>
                <a:rPr lang="zh-CN" altLang="en-US" sz="1200"/>
                <a:t>电压型</a:t>
              </a:r>
              <a:r>
                <a:rPr lang="en-US" altLang="zh-CN" sz="1200"/>
                <a:t>PHY</a:t>
              </a:r>
              <a:r>
                <a:rPr lang="zh-CN" altLang="en-US" sz="1200"/>
                <a:t>的网口电路接法</a:t>
              </a: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3" y="5854"/>
              <a:ext cx="5816" cy="3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33A2E5C-FA5E-C5EC-AC33-28044E73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087120"/>
            <a:ext cx="5282565" cy="46545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555" i="1" spc="0" dirty="0">
                <a:latin typeface="+mj-lt"/>
                <a:ea typeface="+mj-ea"/>
                <a:cs typeface="+mj-cs"/>
              </a:rPr>
              <a:t>3</a:t>
            </a: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zh-CN" altLang="en-US" sz="1555" b="1" i="1" spc="0" dirty="0">
                <a:solidFill>
                  <a:srgbClr val="1D41D5"/>
                </a:solidFill>
                <a:latin typeface="+mj-lt"/>
                <a:ea typeface="+mj-ea"/>
                <a:cs typeface="+mj-cs"/>
              </a:rPr>
              <a:t>外部偏置电阻差异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：</a:t>
            </a:r>
            <a:endParaRPr lang="en-US" altLang="zh-CN" sz="1555" i="1" spc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LAN9252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外部偏置电阻</a:t>
            </a: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12.1K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，如图</a:t>
            </a: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所示；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ISN8221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外部偏置电阻</a:t>
            </a: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6.19K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，如图</a:t>
            </a:r>
            <a:r>
              <a:rPr lang="en-US" altLang="zh-CN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sz="1555" i="1" spc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所示。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zh-CN" altLang="en-US" sz="1555" i="1" spc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F0EFC2-955C-6660-8175-BFE6BD926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00" y="909000"/>
            <a:ext cx="3962400" cy="26574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2D72E9-DF07-B0F9-DD9D-1EBD519A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875" y="4060748"/>
            <a:ext cx="4200525" cy="22535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77D553F-29A1-A3C2-137D-0AFE27D6EA48}"/>
              </a:ext>
            </a:extLst>
          </p:cNvPr>
          <p:cNvSpPr txBox="1"/>
          <p:nvPr/>
        </p:nvSpPr>
        <p:spPr>
          <a:xfrm>
            <a:off x="11088525" y="3069000"/>
            <a:ext cx="6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FB5521-A190-0231-6646-AAD1BC7EE57C}"/>
              </a:ext>
            </a:extLst>
          </p:cNvPr>
          <p:cNvSpPr txBox="1"/>
          <p:nvPr/>
        </p:nvSpPr>
        <p:spPr>
          <a:xfrm>
            <a:off x="11088525" y="4839795"/>
            <a:ext cx="6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24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860" y="3933190"/>
            <a:ext cx="10515600" cy="677545"/>
          </a:xfrm>
        </p:spPr>
        <p:txBody>
          <a:bodyPr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0" y="2349573"/>
            <a:ext cx="4938363" cy="869877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838200" y="5733415"/>
            <a:ext cx="10515600" cy="677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科技，推动人类进步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ViNmMyNTc4OWUzZTFjODc3OWMyODExOTNjNTU1MzcifQ=="/>
  <p:tag name="RESOURCE_RECORD_KEY" val="{&quot;10&quot;:[50020324],&quot;29&quot;:[50000162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553</Words>
  <Application>Microsoft Office PowerPoint</Application>
  <PresentationFormat>宽屏</PresentationFormat>
  <Paragraphs>128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微软雅黑</vt:lpstr>
      <vt:lpstr>Arial</vt:lpstr>
      <vt:lpstr>Calibri</vt:lpstr>
      <vt:lpstr>Wingdings</vt:lpstr>
      <vt:lpstr>Office 主题</vt:lpstr>
      <vt:lpstr>PowerPoint 演示文稿</vt:lpstr>
      <vt:lpstr>1  电源应用差异分析 - 使能内部LDO</vt:lpstr>
      <vt:lpstr>2  电源应用差异分析 - 不使能内部LDO</vt:lpstr>
      <vt:lpstr>3  其他差异分析</vt:lpstr>
      <vt:lpstr>PowerPoint 演示文稿</vt:lpstr>
      <vt:lpstr>—— Thanks ——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一起教育 &amp; 谦润认知</dc:title>
  <dc:creator>Administrator</dc:creator>
  <cp:lastModifiedBy>jacky.li@isocom-micron.com</cp:lastModifiedBy>
  <cp:revision>255</cp:revision>
  <dcterms:created xsi:type="dcterms:W3CDTF">2021-01-15T06:54:00Z</dcterms:created>
  <dcterms:modified xsi:type="dcterms:W3CDTF">2025-02-17T03:47:33Z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086EFF1D96374971A1DCD1B39153D341_13</vt:lpwstr>
  </property>
</Properties>
</file>