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49" r:id="rId2"/>
    <p:sldMasterId id="2147483656" r:id="rId3"/>
  </p:sldMasterIdLst>
  <p:notesMasterIdLst>
    <p:notesMasterId r:id="rId20"/>
  </p:notesMasterIdLst>
  <p:sldIdLst>
    <p:sldId id="714" r:id="rId4"/>
    <p:sldId id="709" r:id="rId5"/>
    <p:sldId id="751" r:id="rId6"/>
    <p:sldId id="752" r:id="rId7"/>
    <p:sldId id="741" r:id="rId8"/>
    <p:sldId id="745" r:id="rId9"/>
    <p:sldId id="715" r:id="rId10"/>
    <p:sldId id="726" r:id="rId11"/>
    <p:sldId id="729" r:id="rId12"/>
    <p:sldId id="763" r:id="rId13"/>
    <p:sldId id="764" r:id="rId14"/>
    <p:sldId id="744" r:id="rId15"/>
    <p:sldId id="746" r:id="rId16"/>
    <p:sldId id="753" r:id="rId17"/>
    <p:sldId id="754" r:id="rId18"/>
    <p:sldId id="765" r:id="rId19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09"/>
            <p14:sldId id="751"/>
            <p14:sldId id="752"/>
            <p14:sldId id="741"/>
            <p14:sldId id="745"/>
            <p14:sldId id="715"/>
            <p14:sldId id="726"/>
            <p14:sldId id="729"/>
            <p14:sldId id="763"/>
            <p14:sldId id="764"/>
            <p14:sldId id="744"/>
            <p14:sldId id="746"/>
            <p14:sldId id="753"/>
            <p14:sldId id="754"/>
            <p14:sldId id="7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9900FF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79726" autoAdjust="0"/>
  </p:normalViewPr>
  <p:slideViewPr>
    <p:cSldViewPr showGuides="1">
      <p:cViewPr varScale="1">
        <p:scale>
          <a:sx n="97" d="100"/>
          <a:sy n="97" d="100"/>
        </p:scale>
        <p:origin x="312" y="76"/>
      </p:cViewPr>
      <p:guideLst>
        <p:guide orient="horz" pos="162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>
            <a:lvl1pPr eaLnBrk="0" hangingPunct="0">
              <a:defRPr sz="1200">
                <a:latin typeface="Times New Roman" pitchFamily="18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>
            <a:lvl1pPr algn="r" eaLnBrk="0" hangingPunct="0">
              <a:defRPr sz="1200">
                <a:latin typeface="Times New Roman" pitchFamily="18" charset="0"/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58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b" anchorCtr="0" compatLnSpc="1"/>
          <a:lstStyle>
            <a:lvl1pPr eaLnBrk="0" hangingPunct="0">
              <a:defRPr sz="1200">
                <a:latin typeface="Times New Roman" pitchFamily="18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32" tIns="45666" rIns="91332" bIns="45666" numCol="1" anchor="b" anchorCtr="0" compatLnSpc="1"/>
          <a:lstStyle>
            <a:lvl1pPr algn="r" eaLnBrk="0" hangingPunct="0">
              <a:defRPr sz="1200">
                <a:latin typeface="Times New Roman" pitchFamily="18" charset="0"/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9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BEFE-704A-72BD-9374-47379302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CAD3C-7180-E65E-B4A6-D12F89C6B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64529-7526-D0CF-9A36-FF318FDB0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2CFA6-79A0-B293-51E3-AB56EB134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/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Times New Roman" pitchFamily="18" charset="0"/>
                <a:cs typeface="Times New Roman" pitchFamily="18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Position/Role,</a:t>
            </a:r>
            <a:r>
              <a:rPr lang="en-US" sz="1050" baseline="0" dirty="0">
                <a:latin typeface="Times New Roman" pitchFamily="18" charset="0"/>
                <a:cs typeface="Times New Roman" pitchFamily="18" charset="0"/>
              </a:rPr>
              <a:t> The University of Texas at Austin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Placeholder 9"/>
          <p:cNvSpPr txBox="1"/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Times New Roman" pitchFamily="18" charset="0"/>
                <a:cs typeface="Times New Roman" pitchFamily="18" charset="0"/>
              </a:rPr>
              <a:t>Month 20xx</a:t>
            </a:r>
            <a:endParaRPr lang="en-US" sz="12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Times New Roman" pitchFamily="18" charset="0"/>
          <a:ea typeface="Times New Roman" pitchFamily="18" charset="0"/>
          <a:cs typeface="Times New Roman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sz="1400" b="0" i="0" kern="1200" baseline="0">
          <a:solidFill>
            <a:schemeClr val="bg1"/>
          </a:solidFill>
          <a:latin typeface="Times New Roman" pitchFamily="18" charset="0"/>
          <a:ea typeface="Times New Roman" pitchFamily="18" charset="0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bg2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bg2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bg2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bg2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bg2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bg2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5C0038-EC81-BA25-FC08-11F8F321EDB3}"/>
              </a:ext>
            </a:extLst>
          </p:cNvPr>
          <p:cNvSpPr/>
          <p:nvPr/>
        </p:nvSpPr>
        <p:spPr>
          <a:xfrm>
            <a:off x="228600" y="2647950"/>
            <a:ext cx="5791200" cy="914400"/>
          </a:xfrm>
          <a:prstGeom prst="roundRect">
            <a:avLst/>
          </a:prstGeom>
          <a:solidFill>
            <a:srgbClr val="BF5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81000" y="3943350"/>
            <a:ext cx="55626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/>
          <p:nvPr/>
        </p:nvSpPr>
        <p:spPr>
          <a:xfrm>
            <a:off x="381000" y="432435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1400" b="1" i="0" cap="all" baseline="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Mengyao</a:t>
            </a:r>
            <a:r>
              <a:rPr lang="en-US" sz="14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Zhang, Anting Zhu, </a:t>
            </a:r>
            <a:r>
              <a:rPr lang="en-US" sz="1400" dirty="0" err="1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lingjia</a:t>
            </a:r>
            <a:r>
              <a:rPr lang="en-US" sz="14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Li, Nuan Leng, Xintong Du, </a:t>
            </a:r>
            <a:r>
              <a:rPr lang="en-US" sz="1400" dirty="0" err="1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Yuanxi</a:t>
            </a:r>
            <a:r>
              <a:rPr lang="en-US" sz="14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Luo</a:t>
            </a:r>
          </a:p>
        </p:txBody>
      </p:sp>
      <p:sp>
        <p:nvSpPr>
          <p:cNvPr id="12" name="Text Placeholder 9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1200" cap="all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200" cap="all" baseline="300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200" cap="all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FEB</a:t>
            </a:r>
            <a:r>
              <a:rPr lang="en-US" sz="1200" b="0" i="0" cap="all" baseline="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2025</a:t>
            </a:r>
            <a:endParaRPr lang="en-US" sz="1200" b="0" dirty="0">
              <a:solidFill>
                <a:srgbClr val="BF57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1000" y="1504950"/>
            <a:ext cx="586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err="1">
                <a:latin typeface="Times New Roman" panose="02020603050405020304" pitchFamily="18" charset="0"/>
                <a:cs typeface="Times New Roman" pitchFamily="18" charset="0"/>
              </a:rPr>
              <a:t>MineSweeping</a:t>
            </a:r>
            <a:endParaRPr lang="en-US" altLang="zh-CN" sz="6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6F14B9-5116-53BD-66E4-8CF0CBF99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127132"/>
            <a:ext cx="2819400" cy="281621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284D8D-C3DF-C04F-BDA6-248A29B67C94}"/>
              </a:ext>
            </a:extLst>
          </p:cNvPr>
          <p:cNvSpPr txBox="1"/>
          <p:nvPr/>
        </p:nvSpPr>
        <p:spPr>
          <a:xfrm>
            <a:off x="304800" y="2800350"/>
            <a:ext cx="563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Relax, play, and enjoy—anytime, anywhere!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81125" y="1219467"/>
            <a:ext cx="754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 </a:t>
            </a:r>
            <a:endParaRPr lang="en-US" altLang="zh-CN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 Core Functions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76350"/>
            <a:ext cx="2163445" cy="1095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2120" y="29311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14090" y="1352550"/>
            <a:ext cx="5563870" cy="1258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b="1"/>
              <a:t>Difficulty Levels: Beginner, Intermediate, Expert</a:t>
            </a: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1400"/>
              <a:t>The game offers three difficulty levels, allowing players to choose how challenging the game will be.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14090" y="3105150"/>
            <a:ext cx="5174615" cy="861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b="1"/>
              <a:t>Normal Gameplay Process:</a:t>
            </a:r>
          </a:p>
          <a:p>
            <a:pPr>
              <a:lnSpc>
                <a:spcPct val="200000"/>
              </a:lnSpc>
            </a:pPr>
            <a:r>
              <a:rPr lang="en-US" altLang="zh-CN" sz="1400"/>
              <a:t>Once the game starts, the grid is filled with hidden cells. The goal is to uncover cells without triggering any bombs.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693E0A-BE84-3014-42B3-5AFB8D42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425" y="2800350"/>
            <a:ext cx="2133175" cy="2145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81125" y="1219467"/>
            <a:ext cx="754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 </a:t>
            </a:r>
            <a:endParaRPr lang="en-US" altLang="zh-CN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4 Core Functions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1000" y="367538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</a:t>
            </a:r>
          </a:p>
        </p:txBody>
      </p:sp>
      <p:pic>
        <p:nvPicPr>
          <p:cNvPr id="8" name="图片 7" descr="屏幕截图 2025-02-13 0949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90950"/>
            <a:ext cx="1991360" cy="11893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33800" y="1276350"/>
            <a:ext cx="4803140" cy="1623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b="1" dirty="0"/>
              <a:t>Bomb Hit:</a:t>
            </a:r>
          </a:p>
          <a:p>
            <a:pPr>
              <a:lnSpc>
                <a:spcPct val="200000"/>
              </a:lnSpc>
            </a:pPr>
            <a:r>
              <a:rPr lang="en-US" altLang="zh-CN" sz="1400" dirty="0"/>
              <a:t>When the player clicks on a cell containing a bomb, the game ends. A message box will appear, indicating "Game Over! You hit a bomb."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33800" y="3333750"/>
            <a:ext cx="5137150" cy="1929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b="1"/>
              <a:t>Timer :</a:t>
            </a:r>
            <a:endParaRPr lang="en-US" altLang="zh-CN" sz="1800"/>
          </a:p>
          <a:p>
            <a:pPr>
              <a:lnSpc>
                <a:spcPct val="200000"/>
              </a:lnSpc>
            </a:pPr>
            <a:r>
              <a:rPr lang="en-US" altLang="zh-CN" sz="1400"/>
              <a:t>If the player wins or loses, a message will appear showing the final time taken.Displays "Game Over! Final Time: Time: XX:XX".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9A3EB1-4733-AD44-40D3-75EA8101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52549"/>
            <a:ext cx="2057400" cy="20619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Part5 </a:t>
            </a:r>
            <a:r>
              <a:rPr lang="en-US" altLang="zh-CN" sz="3600" dirty="0">
                <a:latin typeface="Times New Roman" pitchFamily="18" charset="0"/>
                <a:ea typeface="+mj-ea"/>
                <a:cs typeface="Times New Roman" pitchFamily="18" charset="0"/>
              </a:rPr>
              <a:t>Innovative Features</a:t>
            </a:r>
            <a:endParaRPr lang="zh-CN" alt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90800" y="-1905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400" y="1317548"/>
            <a:ext cx="691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Different Difficulty Levels: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00"/>
          <a:stretch/>
        </p:blipFill>
        <p:spPr>
          <a:xfrm>
            <a:off x="0" y="1885950"/>
            <a:ext cx="9144000" cy="521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8D5B9F-33A2-84E9-8977-BC9A2D43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95550"/>
            <a:ext cx="2500356" cy="25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FEE443-BC1B-55AE-612B-BEED0225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464" y="2490150"/>
            <a:ext cx="2494546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7C7367-E6E9-A075-4467-EB19A93AB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664" y="2490150"/>
            <a:ext cx="2328536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Part5 </a:t>
            </a:r>
            <a:r>
              <a:rPr lang="en-US" altLang="zh-CN" sz="3600" dirty="0">
                <a:latin typeface="Times New Roman" pitchFamily="18" charset="0"/>
                <a:ea typeface="+mj-ea"/>
                <a:cs typeface="Times New Roman" pitchFamily="18" charset="0"/>
              </a:rPr>
              <a:t>Innovative Features</a:t>
            </a:r>
            <a:endParaRPr lang="zh-CN" alt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90800" y="-1905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22250" y="1200150"/>
            <a:ext cx="691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First Click Safety: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0" r="49409"/>
          <a:stretch/>
        </p:blipFill>
        <p:spPr>
          <a:xfrm>
            <a:off x="609600" y="2521517"/>
            <a:ext cx="3630195" cy="25965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FB1B07-3E2B-DA6E-9AFF-E3436DFB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74999"/>
            <a:ext cx="2605516" cy="26113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AD1D98-398E-24D8-D94E-B14790A17909}"/>
              </a:ext>
            </a:extLst>
          </p:cNvPr>
          <p:cNvSpPr txBox="1"/>
          <p:nvPr/>
        </p:nvSpPr>
        <p:spPr>
          <a:xfrm>
            <a:off x="4533499" y="1735339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2">
                    <a:lumMod val="10000"/>
                  </a:schemeClr>
                </a:solidFill>
              </a:rPr>
              <a:t>First Click on Safe Area</a:t>
            </a:r>
          </a:p>
          <a:p>
            <a:pPr algn="ctr"/>
            <a:r>
              <a:rPr lang="en-US" altLang="zh-CN" dirty="0">
                <a:solidFill>
                  <a:schemeClr val="tx2">
                    <a:lumMod val="10000"/>
                  </a:schemeClr>
                </a:solidFill>
              </a:rPr>
              <a:t>(Black Number)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B372E3-DE01-DCCA-C931-D6AF5FD6A356}"/>
              </a:ext>
            </a:extLst>
          </p:cNvPr>
          <p:cNvSpPr txBox="1"/>
          <p:nvPr/>
        </p:nvSpPr>
        <p:spPr>
          <a:xfrm>
            <a:off x="381000" y="1740753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2">
                    <a:lumMod val="10000"/>
                  </a:schemeClr>
                </a:solidFill>
              </a:rPr>
              <a:t>First Click on Mine</a:t>
            </a:r>
          </a:p>
          <a:p>
            <a:pPr algn="ctr"/>
            <a:r>
              <a:rPr lang="en-US" altLang="zh-CN" dirty="0">
                <a:solidFill>
                  <a:schemeClr val="tx2">
                    <a:lumMod val="10000"/>
                  </a:schemeClr>
                </a:solidFill>
              </a:rPr>
              <a:t>(Red Number)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Part6 Visual Design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800" y="1657350"/>
            <a:ext cx="49460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Unopened </a:t>
            </a:r>
            <a:r>
              <a:rPr lang="en-US" altLang="en-US" dirty="0"/>
              <a:t>→</a:t>
            </a:r>
            <a:r>
              <a:rPr lang="en-US" altLang="zh-CN" dirty="0"/>
              <a:t> Light Gray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Opened </a:t>
            </a:r>
            <a:r>
              <a:rPr lang="en-US" altLang="en-US" dirty="0"/>
              <a:t>→</a:t>
            </a:r>
            <a:r>
              <a:rPr lang="en-US" altLang="zh-CN" dirty="0"/>
              <a:t> White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Mine </a:t>
            </a:r>
            <a:r>
              <a:rPr lang="en-US" altLang="en-US" dirty="0"/>
              <a:t>→</a:t>
            </a:r>
            <a:r>
              <a:rPr lang="en-US" altLang="zh-CN" dirty="0"/>
              <a:t> Red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420370"/>
            <a:ext cx="1412240" cy="1407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D5706A-DC5A-CC5A-89A7-C9DB2318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85950"/>
            <a:ext cx="1449864" cy="14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EBB3B1-C7A5-EEE6-E023-262778B9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11" y="3417750"/>
            <a:ext cx="1436789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Part6 Design Advantages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9870" y="1579880"/>
            <a:ext cx="65976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dirty="0"/>
              <a:t>Clear Visual Hierarchy for Better Readability.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dirty="0"/>
              <a:t>Aligns with Classic Minesweeper Visuals.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dirty="0"/>
              <a:t>Enhances Player Experience &amp; Reduces Eye Strain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C951-B15C-12B9-D429-F3521E76F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4E96C-1A71-6B33-2D18-24F805A6EA48}"/>
              </a:ext>
            </a:extLst>
          </p:cNvPr>
          <p:cNvCxnSpPr>
            <a:cxnSpLocks/>
          </p:cNvCxnSpPr>
          <p:nvPr/>
        </p:nvCxnSpPr>
        <p:spPr>
          <a:xfrm>
            <a:off x="381000" y="3943350"/>
            <a:ext cx="55626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D18016D-58A3-4A72-F7C1-E4A5EA469122}"/>
              </a:ext>
            </a:extLst>
          </p:cNvPr>
          <p:cNvSpPr txBox="1"/>
          <p:nvPr/>
        </p:nvSpPr>
        <p:spPr>
          <a:xfrm>
            <a:off x="381000" y="432435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1400" b="1" i="0" cap="all" baseline="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Mengyao</a:t>
            </a:r>
            <a:r>
              <a:rPr lang="en-US" sz="14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Zhang, Anting Zhu, </a:t>
            </a:r>
            <a:r>
              <a:rPr lang="en-US" sz="1400" dirty="0" err="1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lingjia</a:t>
            </a:r>
            <a:r>
              <a:rPr lang="en-US" sz="14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Li, Nuan Leng, Xintong Du, </a:t>
            </a:r>
            <a:r>
              <a:rPr lang="en-US" sz="1400" dirty="0" err="1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Yuanxi</a:t>
            </a:r>
            <a:r>
              <a:rPr lang="en-US" sz="14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Luo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FCE6D1F-FD88-A3E4-A8DE-DF5A321EB9FF}"/>
              </a:ext>
            </a:extLst>
          </p:cNvPr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1200" cap="all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200" cap="all" baseline="3000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200" cap="all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FEB</a:t>
            </a:r>
            <a:r>
              <a:rPr lang="en-US" sz="1200" b="0" i="0" cap="all" baseline="0" dirty="0">
                <a:solidFill>
                  <a:srgbClr val="BF5700"/>
                </a:solidFill>
                <a:latin typeface="Times New Roman" pitchFamily="18" charset="0"/>
                <a:cs typeface="Times New Roman" pitchFamily="18" charset="0"/>
              </a:rPr>
              <a:t> 2025</a:t>
            </a:r>
            <a:endParaRPr lang="en-US" sz="1200" b="0" dirty="0">
              <a:solidFill>
                <a:srgbClr val="BF57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03712F-8515-8C00-120A-4E6F08C264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C6C2A3-E48F-9459-1AB4-7745F50AA257}"/>
              </a:ext>
            </a:extLst>
          </p:cNvPr>
          <p:cNvSpPr txBox="1"/>
          <p:nvPr/>
        </p:nvSpPr>
        <p:spPr>
          <a:xfrm>
            <a:off x="152400" y="1352550"/>
            <a:ext cx="617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err="1">
                <a:latin typeface="Times New Roman" panose="02020603050405020304" pitchFamily="18" charset="0"/>
                <a:cs typeface="Times New Roman" pitchFamily="18" charset="0"/>
              </a:rPr>
              <a:t>MineSweeping</a:t>
            </a:r>
            <a:endParaRPr lang="en-US" altLang="zh-CN" sz="6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CEBE6-5638-FF23-29B4-C94B4B73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127132"/>
            <a:ext cx="2819400" cy="281621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3F42ABC-09DC-A41D-5E7C-79012E486A28}"/>
              </a:ext>
            </a:extLst>
          </p:cNvPr>
          <p:cNvSpPr/>
          <p:nvPr/>
        </p:nvSpPr>
        <p:spPr>
          <a:xfrm>
            <a:off x="76200" y="2479708"/>
            <a:ext cx="5943600" cy="1235042"/>
          </a:xfrm>
          <a:prstGeom prst="roundRect">
            <a:avLst/>
          </a:prstGeom>
          <a:solidFill>
            <a:srgbClr val="BF5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981768-EA39-2694-BA2B-DB536ED97E1B}"/>
              </a:ext>
            </a:extLst>
          </p:cNvPr>
          <p:cNvSpPr txBox="1"/>
          <p:nvPr/>
        </p:nvSpPr>
        <p:spPr>
          <a:xfrm>
            <a:off x="76200" y="2495550"/>
            <a:ext cx="624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Relax, play, and enjoy—anytime, anywhere!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now and transform your break time into a refreshing and enjoyable moment!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350"/>
            <a:ext cx="2362200" cy="473715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66950"/>
            <a:ext cx="2286000" cy="8572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utline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571500"/>
            <a:ext cx="6858000" cy="451485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Problem Descriptions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Problem Observations</a:t>
            </a:r>
            <a:endParaRPr lang="en-US" sz="2800" dirty="0">
              <a:ea typeface="+mj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Competitive Products </a:t>
            </a:r>
            <a:r>
              <a:rPr lang="en-US" sz="2800" dirty="0">
                <a:ea typeface="+mj-ea"/>
              </a:rPr>
              <a:t>A</a:t>
            </a: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nalysis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Core Functions</a:t>
            </a:r>
            <a:endParaRPr lang="en-US" sz="2400" dirty="0">
              <a:ea typeface="+mj-ea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  <a:ea typeface="+mj-ea"/>
                <a:cs typeface="Times New Roman" pitchFamily="18" charset="0"/>
              </a:rPr>
              <a:t>Innovative Features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sz="2800" dirty="0">
                <a:latin typeface="Times New Roman" pitchFamily="18" charset="0"/>
                <a:ea typeface="+mj-ea"/>
                <a:cs typeface="Times New Roman" pitchFamily="18" charset="0"/>
              </a:rPr>
              <a:t>Visual Design introduction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90800" y="-1905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Unveiling Data Science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ym typeface="+mn-ea"/>
              </a:rPr>
              <a:t>Part1 Problem Descriptions</a:t>
            </a:r>
            <a:endParaRPr lang="en-US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00600" y="1962150"/>
            <a:ext cx="32867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relaxing</a:t>
            </a:r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mentally engaging </a:t>
            </a:r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easy to pick up </a:t>
            </a:r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play in short sessions</a:t>
            </a:r>
          </a:p>
          <a:p>
            <a:pPr marL="285750" indent="-285750">
              <a:lnSpc>
                <a:spcPct val="140000"/>
              </a:lnSpc>
              <a:buFont typeface="Arial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involve logical thinking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600" y="1219200"/>
            <a:ext cx="2988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Description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657350"/>
            <a:ext cx="3866515" cy="289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Unveiling Data Science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95600" y="2114550"/>
            <a:ext cx="5629275" cy="2292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lnSpc>
                <a:spcPct val="110000"/>
              </a:lnSpc>
              <a:buClrTx/>
              <a:buSzTx/>
              <a:buFont typeface="Arial" charset="0"/>
              <a:buAutoNum type="arabicPeriod"/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Complex rules and demand much time</a:t>
            </a:r>
          </a:p>
          <a:p>
            <a:pPr marL="457200" indent="-457200" algn="l">
              <a:lnSpc>
                <a:spcPct val="110000"/>
              </a:lnSpc>
              <a:buClrTx/>
              <a:buSzTx/>
              <a:buFont typeface="Arial" charset="0"/>
              <a:buAutoNum type="arabicPeriod"/>
            </a:pPr>
            <a:endParaRPr lang="en-US" altLang="zh-CN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buClrTx/>
              <a:buSzTx/>
              <a:buFont typeface="Arial" charset="0"/>
              <a:buNone/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2.    Too simple and boring</a:t>
            </a:r>
          </a:p>
          <a:p>
            <a:pPr marL="0" indent="0" algn="l">
              <a:lnSpc>
                <a:spcPct val="110000"/>
              </a:lnSpc>
              <a:buClrTx/>
              <a:buSzTx/>
              <a:buFont typeface="Arial" charset="0"/>
              <a:buNone/>
            </a:pPr>
            <a:endParaRPr lang="en-US" altLang="zh-CN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lnSpc>
                <a:spcPct val="110000"/>
              </a:lnSpc>
              <a:buClrTx/>
              <a:buSzTx/>
              <a:buFont typeface="Arial" charset="0"/>
              <a:buNone/>
            </a:pPr>
            <a:r>
              <a:rPr lang="en-US" altLang="zh-CN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3.   Heavy system requirements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00" y="12763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8" name="椭圆 7"/>
          <p:cNvSpPr/>
          <p:nvPr/>
        </p:nvSpPr>
        <p:spPr>
          <a:xfrm>
            <a:off x="609600" y="2095500"/>
            <a:ext cx="2134235" cy="213423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71600" y="2724150"/>
            <a:ext cx="76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tx1"/>
                </a:solidFill>
                <a:latin typeface="华文琥珀" charset="-122"/>
                <a:ea typeface="华文琥珀" charset="-122"/>
              </a:rPr>
              <a:t>？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ym typeface="+mn-ea"/>
              </a:rPr>
              <a:t>Part1 Problem Descriptions</a:t>
            </a:r>
            <a:endParaRPr lang="en-US" altLang="zh-C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Part2 </a:t>
            </a:r>
            <a:r>
              <a:rPr lang="en-US" altLang="zh-CN" sz="3600" dirty="0">
                <a:latin typeface="Times New Roman" pitchFamily="18" charset="0"/>
                <a:ea typeface="+mj-ea"/>
                <a:cs typeface="Times New Roman" pitchFamily="18" charset="0"/>
              </a:rPr>
              <a:t>Problem Observations</a:t>
            </a:r>
            <a:endParaRPr lang="zh-CN" alt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90800" y="-1905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1276350"/>
            <a:ext cx="458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User Solutions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56D559-2D21-DF32-A9A7-D3211054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68847"/>
              </p:ext>
            </p:extLst>
          </p:nvPr>
        </p:nvGraphicFramePr>
        <p:xfrm>
          <a:off x="457200" y="1962150"/>
          <a:ext cx="82296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99754735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34025331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Shortcomings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727978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Social media and short videos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can be addictive, affect study efficiency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0994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Web-based mini-games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vary in quality, require frequent online loading, contain excessive advertisements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92733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Existing puzzle games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become monotonous or mentally demanding 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37706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Other time-dependent games 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do not support pausing and resuming progress</a:t>
                      </a:r>
                      <a:endParaRPr lang="zh-CN" altLang="en-U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8435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Part2 </a:t>
            </a:r>
            <a:r>
              <a:rPr lang="en-US" altLang="zh-CN" sz="3600" dirty="0">
                <a:latin typeface="Times New Roman" pitchFamily="18" charset="0"/>
                <a:ea typeface="+mj-ea"/>
                <a:cs typeface="Times New Roman" pitchFamily="18" charset="0"/>
              </a:rPr>
              <a:t>Problem Observations</a:t>
            </a:r>
            <a:endParaRPr lang="zh-CN" alt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90800" y="-1905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1123950"/>
            <a:ext cx="84582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Preferences: the primary goal is relaxation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too simple, not too difficult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 for fragmented time playability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Smooth experience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shorter loading 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advertisements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 no need for internet connection</a:t>
            </a:r>
            <a:endParaRPr lang="zh-CN" alt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5300" y="1600200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t" latinLnBrk="0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Classic Windows Version</a:t>
            </a:r>
          </a:p>
          <a:p>
            <a:pPr marL="0" rtl="0" eaLnBrk="1" fontAlgn="t" latinLnBrk="0" hangingPunct="1"/>
            <a:r>
              <a:rPr lang="en-US" altLang="zh-CN" sz="2000" dirty="0">
                <a:latin typeface="Times New Roman" panose="02020603050405020304" pitchFamily="18" charset="0"/>
                <a:ea typeface="Calibri Light" pitchFamily="34" charset="0"/>
                <a:cs typeface="Times New Roman" panose="02020603050405020304" pitchFamily="18" charset="0"/>
              </a:rPr>
              <a:t>A classic puzzle game from Windows 3.1 to XP, where players uncover tiles while avoiding mines using numerical clues. It features Beginner (9×9), Intermediate (16×16), and Expert (30×16) difficulty levels.</a:t>
            </a:r>
            <a:endParaRPr lang="en-US" altLang="zh-CN" sz="2000" b="0" i="0" u="none" strike="noStrike" kern="1200" dirty="0">
              <a:solidFill>
                <a:srgbClr val="BE5700"/>
              </a:solidFill>
              <a:effectLst/>
              <a:latin typeface="Times New Roman" panose="02020603050405020304" pitchFamily="18" charset="0"/>
              <a:ea typeface="Calibri Light" pitchFamily="34" charset="0"/>
              <a:cs typeface="Times New Roman" panose="02020603050405020304" pitchFamily="18" charset="0"/>
            </a:endParaRPr>
          </a:p>
          <a:p>
            <a:pPr fontAlgn="t"/>
            <a:endParaRPr lang="en-US" altLang="zh-CN" sz="2000" dirty="0">
              <a:latin typeface="Times New Roman" panose="02020603050405020304" pitchFamily="18" charset="0"/>
              <a:ea typeface="Calibri Light" pitchFamily="34" charset="0"/>
              <a:cs typeface="Times New Roman" panose="02020603050405020304" pitchFamily="18" charset="0"/>
            </a:endParaRPr>
          </a:p>
          <a:p>
            <a:pPr fontAlgn="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Minesweeper Online</a:t>
            </a:r>
          </a:p>
          <a:p>
            <a:pPr fontAlgn="t"/>
            <a:r>
              <a:rPr lang="en-US" altLang="zh-CN" sz="2000" dirty="0">
                <a:latin typeface="Times New Roman" panose="02020603050405020304" pitchFamily="18" charset="0"/>
                <a:ea typeface="Calibri Light" pitchFamily="34" charset="0"/>
                <a:cs typeface="Times New Roman" panose="02020603050405020304" pitchFamily="18" charset="0"/>
              </a:rPr>
              <a:t>A web-based Minesweeper with customizable board sizes, leaderboards, and timer challenges. It retains classic mechanics while adding modern online features.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Part 3 Competitive Products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Part 3 Competitive Products Analysis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6202" y="1352550"/>
          <a:ext cx="8991596" cy="343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49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Customizable board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Timer System</a:t>
                      </a:r>
                      <a:endParaRPr lang="en-US" altLang="zh-CN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Online Multiplayer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Sound Effects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Difficulty Selection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Leaderboard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855">
                <a:tc>
                  <a:txBody>
                    <a:bodyPr/>
                    <a:lstStyle/>
                    <a:p>
                      <a:r>
                        <a:rPr lang="en-US" altLang="zh-CN" dirty="0"/>
                        <a:t>Our Java Minesweeper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❌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❌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855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Classic Windows 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❌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❌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855">
                <a:tc>
                  <a:txBody>
                    <a:bodyPr/>
                    <a:lstStyle/>
                    <a:p>
                      <a:r>
                        <a:rPr lang="en-US" altLang="zh-CN" dirty="0"/>
                        <a:t>Minesweeper Online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✔️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90800" y="-19050"/>
            <a:ext cx="41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MineSweeping</a:t>
            </a: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zh-CN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23950"/>
            <a:ext cx="495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71600" y="1733550"/>
            <a:ext cx="754380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Calibri Light" pitchFamily="34" charset="0"/>
                <a:cs typeface="Times New Roman" panose="02020603050405020304" pitchFamily="18" charset="0"/>
              </a:rPr>
              <a:t>1.  Development Language &amp; Platform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Calibri Light" pitchFamily="34" charset="0"/>
                <a:cs typeface="Times New Roman" panose="02020603050405020304" pitchFamily="18" charset="0"/>
              </a:rPr>
              <a:t>2.  Game Logic &amp; Functionality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Calibri Light" pitchFamily="34" charset="0"/>
                <a:cs typeface="Times New Roman" panose="02020603050405020304" pitchFamily="18" charset="0"/>
              </a:rPr>
              <a:t>3.  Performance &amp; Compatibility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Calibri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152400" y="36195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Part 3 Competitive Products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597</Words>
  <Application>Microsoft Office PowerPoint</Application>
  <PresentationFormat>全屏显示(16:9)</PresentationFormat>
  <Paragraphs>152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华文琥珀</vt:lpstr>
      <vt:lpstr>Arial</vt:lpstr>
      <vt:lpstr>Calibri Light</vt:lpstr>
      <vt:lpstr>Times New Roman</vt:lpstr>
      <vt:lpstr>Wingdings</vt:lpstr>
      <vt:lpstr>16-9 Cover</vt:lpstr>
      <vt:lpstr>16-9 Light Background</vt:lpstr>
      <vt:lpstr>16-9 White Backgroud</vt:lpstr>
      <vt:lpstr>PowerPoint 演示文稿</vt:lpstr>
      <vt:lpstr>Outline</vt:lpstr>
      <vt:lpstr>Part1 Problem Descriptions</vt:lpstr>
      <vt:lpstr>Part1 Problem Descriptions</vt:lpstr>
      <vt:lpstr>Part2 Problem Observations</vt:lpstr>
      <vt:lpstr>Part2 Problem Observations</vt:lpstr>
      <vt:lpstr>Part 3 Competitive Products Analysis</vt:lpstr>
      <vt:lpstr>Part 3 Competitive Products Analysis</vt:lpstr>
      <vt:lpstr>Part 3 Competitive Products Analysis</vt:lpstr>
      <vt:lpstr>Part 4 Core Functions</vt:lpstr>
      <vt:lpstr>Part 4 Core Functions</vt:lpstr>
      <vt:lpstr>Part5 Innovative Features</vt:lpstr>
      <vt:lpstr>Part5 Innovative Features</vt:lpstr>
      <vt:lpstr>Part6 Visual Design</vt:lpstr>
      <vt:lpstr>Part6 Design Advantages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鸭鸭</dc:creator>
  <cp:lastModifiedBy>梦瑶 张</cp:lastModifiedBy>
  <cp:revision>446</cp:revision>
  <cp:lastPrinted>1900-01-01T00:00:00Z</cp:lastPrinted>
  <dcterms:created xsi:type="dcterms:W3CDTF">1900-01-01T00:00:00Z</dcterms:created>
  <dcterms:modified xsi:type="dcterms:W3CDTF">2025-02-13T20:02:41Z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762BB97A3E6D49E2F309AD6792AD19ED_31</vt:lpwstr>
  </property>
  <property fmtid="{D5CDD505-2E9C-101B-9397-08002B2CF9AE}" pid="3" name="KSOProductBuildVer">
    <vt:lpwstr>2052-12.18.1</vt:lpwstr>
  </property>
</Properties>
</file>