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2"/>
  </p:notesMasterIdLst>
  <p:handoutMasterIdLst>
    <p:handoutMasterId r:id="rId33"/>
  </p:handoutMasterIdLst>
  <p:sldIdLst>
    <p:sldId id="316" r:id="rId2"/>
    <p:sldId id="320" r:id="rId3"/>
    <p:sldId id="359" r:id="rId4"/>
    <p:sldId id="325" r:id="rId5"/>
    <p:sldId id="326" r:id="rId6"/>
    <p:sldId id="337" r:id="rId7"/>
    <p:sldId id="338" r:id="rId8"/>
    <p:sldId id="339" r:id="rId9"/>
    <p:sldId id="340" r:id="rId10"/>
    <p:sldId id="341" r:id="rId11"/>
    <p:sldId id="345" r:id="rId12"/>
    <p:sldId id="342" r:id="rId13"/>
    <p:sldId id="358" r:id="rId14"/>
    <p:sldId id="343" r:id="rId15"/>
    <p:sldId id="344" r:id="rId16"/>
    <p:sldId id="357" r:id="rId17"/>
    <p:sldId id="351" r:id="rId18"/>
    <p:sldId id="352" r:id="rId19"/>
    <p:sldId id="346" r:id="rId20"/>
    <p:sldId id="347" r:id="rId21"/>
    <p:sldId id="348" r:id="rId22"/>
    <p:sldId id="349" r:id="rId23"/>
    <p:sldId id="350" r:id="rId24"/>
    <p:sldId id="327" r:id="rId25"/>
    <p:sldId id="334" r:id="rId26"/>
    <p:sldId id="335" r:id="rId27"/>
    <p:sldId id="336" r:id="rId28"/>
    <p:sldId id="328" r:id="rId29"/>
    <p:sldId id="329" r:id="rId30"/>
    <p:sldId id="35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68707" autoAdjust="0"/>
  </p:normalViewPr>
  <p:slideViewPr>
    <p:cSldViewPr>
      <p:cViewPr varScale="1">
        <p:scale>
          <a:sx n="86" d="100"/>
          <a:sy n="86" d="100"/>
        </p:scale>
        <p:origin x="2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181FD-7827-4E72-B9B4-32716B75D63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9DBEED-3664-4D2E-862C-DD9C580F7F7B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33A08E-1C69-4339-AA1F-5234D50C926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4E964F-E45F-4C5B-85D3-027A6A0C032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7144D9-45F8-4AA8-A5A2-448CB8EDE0B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21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2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9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98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76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2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0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1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继承</a:t>
            </a:r>
            <a:r>
              <a:rPr lang="zh-CN" altLang="en-GB" sz="2400">
                <a:latin typeface="宋体" panose="02010600030101010101" pitchFamily="2" charset="-122"/>
              </a:rPr>
              <a:t>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基于</a:t>
            </a:r>
            <a:r>
              <a:rPr lang="en-GB" altLang="en-US" sz="2000" b="1">
                <a:latin typeface="宋体" panose="02010600030101010101" pitchFamily="2" charset="-122"/>
              </a:rPr>
              <a:t>目标代码</a:t>
            </a:r>
            <a:r>
              <a:rPr lang="en-GB" altLang="en-US" sz="2000">
                <a:latin typeface="宋体" panose="02010600030101010101" pitchFamily="2" charset="-122"/>
              </a:rPr>
              <a:t>的复用</a:t>
            </a:r>
            <a:endParaRPr lang="zh-CN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对事物进行分类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派生类是基类的具体化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把事物（概念）以层次结构表示出来，有利于描述和解决问题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增量开发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如基类中被定义为虚成员函数，则派生类中对其重定义的成员函数均为虚函数</a:t>
            </a:r>
            <a:endParaRPr lang="zh-CN" altLang="en-US"/>
          </a:p>
          <a:p>
            <a:pPr algn="just" eaLnBrk="1" hangingPunct="1"/>
            <a:endParaRPr lang="zh-CN" altLang="en-US"/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限制</a:t>
            </a:r>
            <a:endParaRPr lang="zh-CN" altLang="en-US" sz="2400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类的成员函数才可以是虚函数</a:t>
            </a:r>
            <a:endParaRPr lang="zh-CN" altLang="en-US"/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静态成员函数不能是虚函数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内联成员函数不能是虚函数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构造函数不能是虚函数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析构函数可以（往往）是虚函数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779712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后期绑定的实现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606550" y="2493963"/>
            <a:ext cx="207281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     int </a:t>
            </a:r>
            <a:r>
              <a:rPr lang="en-US" altLang="zh-CN" sz="1800" i="1" dirty="0" err="1">
                <a:solidFill>
                  <a:schemeClr val="tx2"/>
                </a:solidFill>
              </a:rPr>
              <a:t>x,y</a:t>
            </a:r>
            <a:r>
              <a:rPr lang="en-US" altLang="zh-CN" sz="1800" i="1" dirty="0">
                <a:solidFill>
                  <a:schemeClr val="tx2"/>
                </a:solidFill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</a:t>
            </a:r>
            <a:r>
              <a:rPr lang="zh-CN" altLang="en-US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chemeClr val="tx2"/>
                </a:solidFill>
              </a:rPr>
              <a:t>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virtual void</a:t>
            </a:r>
            <a:r>
              <a:rPr lang="zh-CN" altLang="en-US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chemeClr val="tx2"/>
                </a:solidFill>
              </a:rPr>
              <a:t>g();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      int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  void</a:t>
            </a:r>
            <a:r>
              <a:rPr lang="zh-CN" altLang="en-US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chemeClr val="tx2"/>
                </a:solidFill>
              </a:rPr>
              <a:t>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 void</a:t>
            </a:r>
            <a:r>
              <a:rPr lang="zh-CN" altLang="en-US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chemeClr val="tx2"/>
                </a:solidFill>
              </a:rPr>
              <a:t>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a; B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*p;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779838" y="2565400"/>
            <a:ext cx="3303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对象的内存空间中含有指针，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指向其虚函数表</a:t>
            </a: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7010400" y="5589588"/>
            <a:ext cx="730250" cy="111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78" name="Line 8"/>
          <p:cNvSpPr>
            <a:spLocks noChangeShapeType="1"/>
          </p:cNvSpPr>
          <p:nvPr/>
        </p:nvSpPr>
        <p:spPr bwMode="auto">
          <a:xfrm>
            <a:off x="7010400" y="632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4"/>
          <p:cNvSpPr txBox="1">
            <a:spLocks noChangeArrowheads="1"/>
          </p:cNvSpPr>
          <p:nvPr/>
        </p:nvSpPr>
        <p:spPr bwMode="auto">
          <a:xfrm>
            <a:off x="6659563" y="56610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79880" name="Text Box 15"/>
          <p:cNvSpPr txBox="1">
            <a:spLocks noChangeArrowheads="1"/>
          </p:cNvSpPr>
          <p:nvPr/>
        </p:nvSpPr>
        <p:spPr bwMode="auto">
          <a:xfrm>
            <a:off x="7239000" y="5527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1" name="Text Box 16"/>
          <p:cNvSpPr txBox="1">
            <a:spLocks noChangeArrowheads="1"/>
          </p:cNvSpPr>
          <p:nvPr/>
        </p:nvSpPr>
        <p:spPr bwMode="auto">
          <a:xfrm>
            <a:off x="7223125" y="5873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  <a:endParaRPr lang="en-US" altLang="zh-CN" sz="2000"/>
          </a:p>
        </p:txBody>
      </p:sp>
      <p:sp>
        <p:nvSpPr>
          <p:cNvPr id="79882" name="Text Box 17"/>
          <p:cNvSpPr txBox="1">
            <a:spLocks noChangeArrowheads="1"/>
          </p:cNvSpPr>
          <p:nvPr/>
        </p:nvSpPr>
        <p:spPr bwMode="auto">
          <a:xfrm>
            <a:off x="7239000" y="6289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z</a:t>
            </a:r>
          </a:p>
        </p:txBody>
      </p:sp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7924800" y="4818063"/>
            <a:ext cx="1143000" cy="1312862"/>
            <a:chOff x="7924800" y="4818063"/>
            <a:chExt cx="1143000" cy="1312862"/>
          </a:xfrm>
        </p:grpSpPr>
        <p:sp>
          <p:nvSpPr>
            <p:cNvPr id="79910" name="Line 10"/>
            <p:cNvSpPr>
              <a:spLocks noChangeShapeType="1"/>
            </p:cNvSpPr>
            <p:nvPr/>
          </p:nvSpPr>
          <p:spPr bwMode="auto">
            <a:xfrm flipV="1">
              <a:off x="8077200" y="5638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911" name="组合 46"/>
            <p:cNvGrpSpPr>
              <a:grpSpLocks/>
            </p:cNvGrpSpPr>
            <p:nvPr/>
          </p:nvGrpSpPr>
          <p:grpSpPr bwMode="auto">
            <a:xfrm>
              <a:off x="7924800" y="4818063"/>
              <a:ext cx="1143000" cy="1312862"/>
              <a:chOff x="7924800" y="4818063"/>
              <a:chExt cx="1143000" cy="1312862"/>
            </a:xfrm>
          </p:grpSpPr>
          <p:sp>
            <p:nvSpPr>
              <p:cNvPr id="79912" name="Rectangle 9"/>
              <p:cNvSpPr>
                <a:spLocks noChangeArrowheads="1"/>
              </p:cNvSpPr>
              <p:nvPr/>
            </p:nvSpPr>
            <p:spPr bwMode="auto">
              <a:xfrm>
                <a:off x="8077200" y="5216525"/>
                <a:ext cx="7620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9913" name="Text Box 11"/>
              <p:cNvSpPr txBox="1">
                <a:spLocks noChangeArrowheads="1"/>
              </p:cNvSpPr>
              <p:nvPr/>
            </p:nvSpPr>
            <p:spPr bwMode="auto">
              <a:xfrm>
                <a:off x="8169275" y="5257800"/>
                <a:ext cx="6699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B::f</a:t>
                </a:r>
              </a:p>
            </p:txBody>
          </p:sp>
          <p:sp>
            <p:nvSpPr>
              <p:cNvPr id="79914" name="Text Box 12"/>
              <p:cNvSpPr txBox="1">
                <a:spLocks noChangeArrowheads="1"/>
              </p:cNvSpPr>
              <p:nvPr/>
            </p:nvSpPr>
            <p:spPr bwMode="auto">
              <a:xfrm>
                <a:off x="8077200" y="5680075"/>
                <a:ext cx="762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A::g</a:t>
                </a:r>
                <a:endParaRPr lang="en-US" altLang="zh-CN" sz="2000"/>
              </a:p>
            </p:txBody>
          </p:sp>
          <p:sp>
            <p:nvSpPr>
              <p:cNvPr id="79915" name="Text Box 18"/>
              <p:cNvSpPr txBox="1">
                <a:spLocks noChangeArrowheads="1"/>
              </p:cNvSpPr>
              <p:nvPr/>
            </p:nvSpPr>
            <p:spPr bwMode="auto">
              <a:xfrm>
                <a:off x="7924800" y="4818063"/>
                <a:ext cx="11430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B_vtable</a:t>
                </a:r>
              </a:p>
            </p:txBody>
          </p:sp>
        </p:grpSp>
      </p:grp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3276600" y="5876925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70C0"/>
                </a:solidFill>
              </a:rPr>
              <a:t>(**((char *)p-4))(p)</a:t>
            </a:r>
          </a:p>
        </p:txBody>
      </p:sp>
      <p:sp>
        <p:nvSpPr>
          <p:cNvPr id="79885" name="Rectangle 21"/>
          <p:cNvSpPr>
            <a:spLocks noChangeArrowheads="1"/>
          </p:cNvSpPr>
          <p:nvPr/>
        </p:nvSpPr>
        <p:spPr bwMode="auto">
          <a:xfrm>
            <a:off x="4859338" y="4292600"/>
            <a:ext cx="576262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86" name="Text Box 26"/>
          <p:cNvSpPr txBox="1">
            <a:spLocks noChangeArrowheads="1"/>
          </p:cNvSpPr>
          <p:nvPr/>
        </p:nvSpPr>
        <p:spPr bwMode="auto">
          <a:xfrm>
            <a:off x="4500563" y="4292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</a:t>
            </a:r>
            <a:endParaRPr lang="en-US" altLang="zh-CN" sz="1800"/>
          </a:p>
        </p:txBody>
      </p:sp>
      <p:sp>
        <p:nvSpPr>
          <p:cNvPr id="79887" name="Text Box 27"/>
          <p:cNvSpPr txBox="1">
            <a:spLocks noChangeArrowheads="1"/>
          </p:cNvSpPr>
          <p:nvPr/>
        </p:nvSpPr>
        <p:spPr bwMode="auto">
          <a:xfrm>
            <a:off x="4953000" y="4251325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8" name="Text Box 28"/>
          <p:cNvSpPr txBox="1">
            <a:spLocks noChangeArrowheads="1"/>
          </p:cNvSpPr>
          <p:nvPr/>
        </p:nvSpPr>
        <p:spPr bwMode="auto">
          <a:xfrm>
            <a:off x="4937125" y="4578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</a:p>
        </p:txBody>
      </p:sp>
      <p:grpSp>
        <p:nvGrpSpPr>
          <p:cNvPr id="5" name="组合 45"/>
          <p:cNvGrpSpPr>
            <a:grpSpLocks/>
          </p:cNvGrpSpPr>
          <p:nvPr/>
        </p:nvGrpSpPr>
        <p:grpSpPr bwMode="auto">
          <a:xfrm>
            <a:off x="5715000" y="3581400"/>
            <a:ext cx="1219200" cy="1303338"/>
            <a:chOff x="5715000" y="3581400"/>
            <a:chExt cx="1219200" cy="1303338"/>
          </a:xfrm>
        </p:grpSpPr>
        <p:sp>
          <p:nvSpPr>
            <p:cNvPr id="79905" name="Rectangle 23"/>
            <p:cNvSpPr>
              <a:spLocks noChangeArrowheads="1"/>
            </p:cNvSpPr>
            <p:nvPr/>
          </p:nvSpPr>
          <p:spPr bwMode="auto">
            <a:xfrm>
              <a:off x="5867400" y="3970338"/>
              <a:ext cx="7620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9906" name="Line 24"/>
            <p:cNvSpPr>
              <a:spLocks noChangeShapeType="1"/>
            </p:cNvSpPr>
            <p:nvPr/>
          </p:nvSpPr>
          <p:spPr bwMode="auto">
            <a:xfrm>
              <a:off x="5867400" y="442753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7" name="Text Box 29"/>
            <p:cNvSpPr txBox="1">
              <a:spLocks noChangeArrowheads="1"/>
            </p:cNvSpPr>
            <p:nvPr/>
          </p:nvSpPr>
          <p:spPr bwMode="auto">
            <a:xfrm>
              <a:off x="5943600" y="4011613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A::f</a:t>
              </a:r>
            </a:p>
          </p:txBody>
        </p:sp>
        <p:sp>
          <p:nvSpPr>
            <p:cNvPr id="79908" name="Text Box 30"/>
            <p:cNvSpPr txBox="1">
              <a:spLocks noChangeArrowheads="1"/>
            </p:cNvSpPr>
            <p:nvPr/>
          </p:nvSpPr>
          <p:spPr bwMode="auto">
            <a:xfrm>
              <a:off x="5851525" y="4433888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 A::g</a:t>
              </a:r>
              <a:endParaRPr lang="en-US" altLang="zh-CN" sz="2000"/>
            </a:p>
          </p:txBody>
        </p:sp>
        <p:sp>
          <p:nvSpPr>
            <p:cNvPr id="79909" name="Text Box 31"/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A_vtable</a:t>
              </a: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4859338" y="3933825"/>
            <a:ext cx="576262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>
            <a:off x="5181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TextBox 31"/>
          <p:cNvSpPr txBox="1">
            <a:spLocks noChangeArrowheads="1"/>
          </p:cNvSpPr>
          <p:nvPr/>
        </p:nvSpPr>
        <p:spPr bwMode="auto">
          <a:xfrm>
            <a:off x="4030663" y="3716338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3" name="直接箭头连接符 33"/>
          <p:cNvCxnSpPr>
            <a:cxnSpLocks noChangeShapeType="1"/>
          </p:cNvCxnSpPr>
          <p:nvPr/>
        </p:nvCxnSpPr>
        <p:spPr bwMode="auto">
          <a:xfrm>
            <a:off x="4356100" y="3989388"/>
            <a:ext cx="503238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4" name="TextBox 34"/>
          <p:cNvSpPr txBox="1">
            <a:spLocks noChangeArrowheads="1"/>
          </p:cNvSpPr>
          <p:nvPr/>
        </p:nvSpPr>
        <p:spPr bwMode="auto">
          <a:xfrm>
            <a:off x="6191250" y="5084763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5" name="直接箭头连接符 35"/>
          <p:cNvCxnSpPr>
            <a:cxnSpLocks noChangeShapeType="1"/>
          </p:cNvCxnSpPr>
          <p:nvPr/>
        </p:nvCxnSpPr>
        <p:spPr bwMode="auto">
          <a:xfrm>
            <a:off x="6516688" y="5357813"/>
            <a:ext cx="50323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9" name="TextBox 37"/>
          <p:cNvSpPr txBox="1">
            <a:spLocks noChangeArrowheads="1"/>
          </p:cNvSpPr>
          <p:nvPr/>
        </p:nvSpPr>
        <p:spPr bwMode="auto">
          <a:xfrm>
            <a:off x="3635375" y="4581525"/>
            <a:ext cx="1304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case1: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  p = &amp;a;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210" name="TextBox 38"/>
          <p:cNvSpPr txBox="1">
            <a:spLocks noChangeArrowheads="1"/>
          </p:cNvSpPr>
          <p:nvPr/>
        </p:nvSpPr>
        <p:spPr bwMode="auto">
          <a:xfrm>
            <a:off x="5940425" y="5949950"/>
            <a:ext cx="11620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 2: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p = &amp;b;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019925" y="5229225"/>
            <a:ext cx="720725" cy="3603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7467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TextBox 36"/>
          <p:cNvSpPr txBox="1">
            <a:spLocks noChangeArrowheads="1"/>
          </p:cNvSpPr>
          <p:nvPr/>
        </p:nvSpPr>
        <p:spPr bwMode="auto">
          <a:xfrm>
            <a:off x="4427538" y="5300663"/>
            <a:ext cx="1584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2060"/>
                </a:solidFill>
              </a:rPr>
              <a:t>p-&gt;f()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235825" y="3573463"/>
            <a:ext cx="14668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虚函数表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 err="1">
                <a:latin typeface="+mn-ea"/>
                <a:ea typeface="+mn-ea"/>
              </a:rPr>
              <a:t>vtable</a:t>
            </a:r>
            <a:r>
              <a:rPr lang="en-US" altLang="zh-CN" sz="2000" dirty="0">
                <a:latin typeface="+mn-ea"/>
                <a:ea typeface="+mn-ea"/>
              </a:rPr>
              <a:t>）</a:t>
            </a:r>
            <a:endParaRPr lang="zh-CN" altLang="en-US" sz="2000" dirty="0">
              <a:latin typeface="+mn-ea"/>
              <a:ea typeface="+mn-ea"/>
            </a:endParaRPr>
          </a:p>
        </p:txBody>
      </p: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flipH="1">
            <a:off x="6732588" y="4076700"/>
            <a:ext cx="6477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/>
          <p:cNvCxnSpPr>
            <a:cxnSpLocks noChangeShapeType="1"/>
            <a:stCxn id="38" idx="2"/>
          </p:cNvCxnSpPr>
          <p:nvPr/>
        </p:nvCxnSpPr>
        <p:spPr bwMode="auto">
          <a:xfrm>
            <a:off x="7969250" y="4281488"/>
            <a:ext cx="347663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44"/>
          <p:cNvCxnSpPr>
            <a:cxnSpLocks noChangeShapeType="1"/>
            <a:endCxn id="31" idx="0"/>
          </p:cNvCxnSpPr>
          <p:nvPr/>
        </p:nvCxnSpPr>
        <p:spPr bwMode="auto">
          <a:xfrm>
            <a:off x="5003800" y="3213100"/>
            <a:ext cx="144463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59" grpId="0" build="allAtOnce"/>
      <p:bldP spid="31" grpId="0" animBg="1"/>
      <p:bldP spid="41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08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813" y="2133600"/>
            <a:ext cx="3405187" cy="4495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A() { f();}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virtual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void h() { f(); g();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B: public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	</a:t>
            </a:r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4038600" y="4708525"/>
            <a:ext cx="4572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 b;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A *p=&amp;b;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p-&gt;f();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p-&gt;g();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p-&gt;h();	</a:t>
            </a:r>
            <a:endParaRPr lang="zh-CN" altLang="en-US" sz="2000" i="1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334000" y="5013325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/</a:t>
            </a:r>
            <a:r>
              <a:rPr lang="zh-CN" altLang="en-US" sz="2000" i="1">
                <a:solidFill>
                  <a:srgbClr val="006600"/>
                </a:solidFill>
              </a:rPr>
              <a:t>/ </a:t>
            </a:r>
            <a:r>
              <a:rPr lang="en-US" altLang="zh-CN" sz="2000" i="1">
                <a:solidFill>
                  <a:srgbClr val="006600"/>
                </a:solidFill>
              </a:rPr>
              <a:t>A::A()</a:t>
            </a:r>
            <a:r>
              <a:rPr lang="zh-CN" altLang="en-US" sz="2000" i="1">
                <a:solidFill>
                  <a:srgbClr val="006600"/>
                </a:solidFill>
              </a:rPr>
              <a:t>，</a:t>
            </a:r>
            <a:r>
              <a:rPr lang="en-US" altLang="zh-CN" sz="2000" i="1">
                <a:solidFill>
                  <a:srgbClr val="006600"/>
                </a:solidFill>
              </a:rPr>
              <a:t>A::f, B::B(), </a:t>
            </a:r>
            <a:endParaRPr lang="zh-CN" altLang="en-US" sz="2000">
              <a:solidFill>
                <a:srgbClr val="006600"/>
              </a:solidFill>
            </a:endParaRP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5254625" y="560070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B::f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5254625" y="588645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A::g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214938" y="6215063"/>
            <a:ext cx="204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A::h, B::f, A::g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73725" y="428625"/>
            <a:ext cx="24003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virtual void f( 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f( ) { g();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A* p = &amp;b;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p-&gt;f();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2250" y="4273550"/>
            <a:ext cx="985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800" i="1" dirty="0">
                <a:solidFill>
                  <a:srgbClr val="006600"/>
                </a:solidFill>
                <a:latin typeface="+mj-lt"/>
              </a:rPr>
              <a:t>//</a:t>
            </a:r>
            <a:r>
              <a:rPr lang="en-US" altLang="zh-CN" sz="1800" i="1" dirty="0" err="1">
                <a:solidFill>
                  <a:srgbClr val="006600"/>
                </a:solidFill>
                <a:latin typeface="+mj-lt"/>
              </a:rPr>
              <a:t>b.B</a:t>
            </a:r>
            <a:r>
              <a:rPr lang="en-US" altLang="zh-CN" sz="1800" i="1" dirty="0">
                <a:solidFill>
                  <a:srgbClr val="006600"/>
                </a:solidFill>
                <a:latin typeface="+mj-lt"/>
              </a:rPr>
              <a:t>::g</a:t>
            </a:r>
            <a:endParaRPr lang="zh-CN" altLang="en-US" sz="1800" dirty="0">
              <a:latin typeface="+mj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273002">
            <a:off x="2506663" y="1890713"/>
            <a:ext cx="300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直到构造函数返回之后，</a:t>
            </a:r>
            <a:endParaRPr lang="en-US" altLang="zh-CN" sz="20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对象方可正常使用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05700" y="1916113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B* const this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flipH="1">
            <a:off x="7019925" y="2276475"/>
            <a:ext cx="6477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24750" y="3213100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this-&gt;g();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 flipV="1">
            <a:off x="7596188" y="2924175"/>
            <a:ext cx="43180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1" grpId="0" autoUpdateAnimBg="0"/>
      <p:bldP spid="185352" grpId="0" autoUpdateAnimBg="0"/>
      <p:bldP spid="185353" grpId="0" autoUpdateAnimBg="0"/>
      <p:bldP spid="9" grpId="0" build="allAtOnce"/>
      <p:bldP spid="10" grpId="0" build="allAtOnce"/>
      <p:bldP spid="11" grpId="0" build="allAtOnce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final, 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3029272" cy="39604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B {</a:t>
            </a:r>
          </a:p>
          <a:p>
            <a:pPr marL="0" indent="0">
              <a:buNone/>
            </a:pPr>
            <a:r>
              <a:rPr lang="en-US" altLang="zh-CN" i="1" dirty="0"/>
              <a:t>    virtual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;</a:t>
            </a:r>
          </a:p>
          <a:p>
            <a:pPr marL="0" indent="0">
              <a:buNone/>
            </a:pPr>
            <a:r>
              <a:rPr lang="en-US" altLang="zh-CN" i="1" dirty="0"/>
              <a:t>    virtual void f2 ();</a:t>
            </a:r>
          </a:p>
          <a:p>
            <a:pPr marL="0" indent="0">
              <a:buNone/>
            </a:pPr>
            <a:r>
              <a:rPr lang="en-US" altLang="zh-CN" i="1" dirty="0"/>
              <a:t>    void f3 () ;</a:t>
            </a:r>
          </a:p>
          <a:p>
            <a:pPr marL="0" indent="0">
              <a:buNone/>
            </a:pPr>
            <a:r>
              <a:rPr lang="en-US" altLang="zh-CN" i="1" dirty="0"/>
              <a:t>    virtual void f5 (int) final;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};</a:t>
            </a:r>
          </a:p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D: B {</a:t>
            </a:r>
          </a:p>
          <a:p>
            <a:pPr marL="0" indent="0">
              <a:buNone/>
            </a:pPr>
            <a:r>
              <a:rPr lang="en-US" altLang="zh-CN" i="1" dirty="0"/>
              <a:t>   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override ;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    void f2(</a:t>
            </a:r>
            <a:r>
              <a:rPr lang="en-US" altLang="zh-CN" i="1" dirty="0" err="1"/>
              <a:t>int</a:t>
            </a:r>
            <a:r>
              <a:rPr lang="en-US" altLang="zh-CN" i="1" dirty="0"/>
              <a:t>) override ;</a:t>
            </a:r>
          </a:p>
          <a:p>
            <a:pPr marL="0" indent="0">
              <a:buNone/>
            </a:pPr>
            <a:r>
              <a:rPr lang="en-US" altLang="zh-CN" i="1" dirty="0"/>
              <a:t>    void f3 () override ;</a:t>
            </a:r>
          </a:p>
          <a:p>
            <a:pPr marL="0" indent="0">
              <a:buNone/>
            </a:pPr>
            <a:r>
              <a:rPr lang="en-US" altLang="zh-CN" i="1" dirty="0"/>
              <a:t>    void f4 () override ;</a:t>
            </a:r>
          </a:p>
          <a:p>
            <a:pPr marL="0" indent="0">
              <a:buNone/>
            </a:pPr>
            <a:r>
              <a:rPr lang="en-US" altLang="zh-CN" i="1" dirty="0"/>
              <a:t>    void f5 (</a:t>
            </a:r>
            <a:r>
              <a:rPr lang="en-US" altLang="zh-CN" i="1" dirty="0" err="1"/>
              <a:t>int</a:t>
            </a:r>
            <a:r>
              <a:rPr lang="en-US" altLang="zh-CN" i="1" dirty="0"/>
              <a:t>) ;</a:t>
            </a:r>
          </a:p>
          <a:p>
            <a:pPr marL="0" indent="0">
              <a:buNone/>
            </a:pPr>
            <a:r>
              <a:rPr lang="en-US" altLang="zh-CN" i="1" dirty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11960" y="4221088"/>
            <a:ext cx="4464496" cy="133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 </a:t>
            </a:r>
            <a:r>
              <a:rPr lang="en-US" altLang="zh-CN" kern="0" dirty="0"/>
              <a:t>f1</a:t>
            </a:r>
            <a:r>
              <a:rPr lang="zh-CN" altLang="en-US" kern="0" dirty="0"/>
              <a:t>与基类中的</a:t>
            </a:r>
            <a:r>
              <a:rPr lang="en-US" altLang="zh-CN" kern="0" dirty="0"/>
              <a:t>f1 </a:t>
            </a:r>
            <a:r>
              <a:rPr lang="zh-CN" altLang="en-US" kern="0" dirty="0"/>
              <a:t>匹配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没有形如</a:t>
            </a:r>
            <a:r>
              <a:rPr lang="en-US" altLang="zh-CN" kern="0" dirty="0"/>
              <a:t>f2(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) </a:t>
            </a:r>
            <a:r>
              <a:rPr lang="zh-CN" altLang="en-US" kern="0" dirty="0"/>
              <a:t>的函数。</a:t>
            </a:r>
            <a:r>
              <a:rPr lang="en-US" altLang="zh-CN" kern="0" dirty="0"/>
              <a:t>int f2()</a:t>
            </a:r>
            <a:r>
              <a:rPr lang="zh-CN" altLang="en-US" kern="0" dirty="0"/>
              <a:t>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f3</a:t>
            </a:r>
            <a:r>
              <a:rPr lang="zh-CN" altLang="en-US" kern="0" dirty="0"/>
              <a:t>不是虚函数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没有名为</a:t>
            </a:r>
            <a:r>
              <a:rPr lang="en-US" altLang="zh-CN" kern="0" dirty="0"/>
              <a:t>f4</a:t>
            </a:r>
            <a:r>
              <a:rPr lang="zh-CN" altLang="en-US" kern="0" dirty="0"/>
              <a:t>的函数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错误： </a:t>
            </a:r>
            <a:r>
              <a:rPr lang="en-US" altLang="zh-CN" dirty="0"/>
              <a:t>B</a:t>
            </a:r>
            <a:r>
              <a:rPr lang="zh-CN" altLang="en-US" dirty="0"/>
              <a:t>已经将</a:t>
            </a:r>
            <a:r>
              <a:rPr lang="en-US" altLang="zh-CN" dirty="0"/>
              <a:t>f5</a:t>
            </a:r>
            <a:r>
              <a:rPr lang="zh-CN" altLang="en-US" dirty="0"/>
              <a:t>声明成</a:t>
            </a:r>
            <a:r>
              <a:rPr lang="en-US" altLang="zh-CN" dirty="0"/>
              <a:t>final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505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纯虚函数和抽象类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纯虚函数</a:t>
            </a:r>
          </a:p>
          <a:p>
            <a:pPr lvl="2" eaLnBrk="1" hangingPunct="1"/>
            <a:r>
              <a:rPr lang="zh-CN" altLang="en-US" sz="2000">
                <a:latin typeface="宋体" panose="02010600030101010101" pitchFamily="2" charset="-122"/>
              </a:rPr>
              <a:t>声明时在函数原型后面加上 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= 0</a:t>
            </a:r>
            <a:r>
              <a:rPr lang="zh-CN" altLang="en-US" sz="2000">
                <a:latin typeface="宋体" panose="02010600030101010101" pitchFamily="2" charset="-122"/>
              </a:rPr>
              <a:t>     </a:t>
            </a:r>
            <a:r>
              <a:rPr lang="en-US" altLang="zh-CN" sz="2000" i="1">
                <a:solidFill>
                  <a:schemeClr val="tx2"/>
                </a:solidFill>
              </a:rPr>
              <a:t>virtual int f()=0;</a:t>
            </a:r>
          </a:p>
          <a:p>
            <a:pPr lvl="2" eaLnBrk="1" hangingPunct="1"/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往往</a:t>
            </a:r>
            <a:r>
              <a:rPr lang="zh-CN" altLang="en-US" sz="2000">
                <a:latin typeface="宋体" panose="02010600030101010101" pitchFamily="2" charset="-122"/>
              </a:rPr>
              <a:t>只给出函数声明，不给出实现</a:t>
            </a:r>
            <a:endParaRPr lang="en-US" altLang="zh-CN" sz="2000" i="1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抽象类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至少包含一个纯虚函数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不能用于创建对象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为派生类提供框架，派生类提供抽象基类的所有成员函数的实现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6515100" y="3570288"/>
            <a:ext cx="24003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class AbstractClass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{  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public: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    </a:t>
            </a:r>
            <a:r>
              <a:rPr lang="en-US" altLang="zh-CN" sz="1800" i="1">
                <a:solidFill>
                  <a:schemeClr val="tx2"/>
                </a:solidFill>
              </a:rPr>
              <a:t>virtual int </a:t>
            </a:r>
            <a:r>
              <a:rPr lang="en-GB" altLang="zh-CN" sz="1800" i="1">
                <a:solidFill>
                  <a:schemeClr val="tx2"/>
                </a:solidFill>
              </a:rPr>
              <a:t>f()=0; </a:t>
            </a:r>
            <a:endParaRPr lang="en-GB" altLang="en-US" sz="1800" i="1">
              <a:solidFill>
                <a:schemeClr val="tx2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};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48263" y="2205038"/>
            <a:ext cx="2738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70C0"/>
                </a:solidFill>
              </a:rPr>
              <a:t>Means “ not there”</a:t>
            </a:r>
            <a:endParaRPr lang="zh-CN" altLang="en-US" sz="240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>
            <a:off x="5795963" y="2565400"/>
            <a:ext cx="360362" cy="503238"/>
          </a:xfrm>
          <a:prstGeom prst="straightConnector1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364163" y="5949950"/>
            <a:ext cx="2465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_</a:t>
            </a:r>
            <a:r>
              <a:rPr lang="en-US" altLang="zh-CN" sz="2000" i="1" dirty="0" err="1">
                <a:solidFill>
                  <a:schemeClr val="accent5">
                    <a:lumMod val="25000"/>
                  </a:schemeClr>
                </a:solidFill>
              </a:rPr>
              <a:t>pure_virtual_called</a:t>
            </a:r>
            <a:endParaRPr lang="zh-CN" altLang="en-US" sz="20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7019925" y="4797425"/>
            <a:ext cx="1008063" cy="1223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2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3970" name="Oval 4"/>
          <p:cNvSpPr>
            <a:spLocks noChangeArrowheads="1"/>
          </p:cNvSpPr>
          <p:nvPr/>
        </p:nvSpPr>
        <p:spPr bwMode="auto">
          <a:xfrm>
            <a:off x="2819400" y="2049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Figure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1430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Rectangle</a:t>
            </a:r>
          </a:p>
        </p:txBody>
      </p:sp>
      <p:sp>
        <p:nvSpPr>
          <p:cNvPr id="83972" name="Oval 6"/>
          <p:cNvSpPr>
            <a:spLocks noChangeArrowheads="1"/>
          </p:cNvSpPr>
          <p:nvPr/>
        </p:nvSpPr>
        <p:spPr bwMode="auto">
          <a:xfrm>
            <a:off x="33528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Ellipse</a:t>
            </a: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54864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Line</a:t>
            </a:r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4648200" y="2166938"/>
            <a:ext cx="233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virtual display()=0;</a:t>
            </a:r>
            <a:endParaRPr lang="en-US" altLang="zh-CN" sz="2000"/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1447800" y="3995738"/>
            <a:ext cx="954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37338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7" name="Text Box 11"/>
          <p:cNvSpPr txBox="1">
            <a:spLocks noChangeArrowheads="1"/>
          </p:cNvSpPr>
          <p:nvPr/>
        </p:nvSpPr>
        <p:spPr bwMode="auto">
          <a:xfrm>
            <a:off x="58674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8" name="Line 12"/>
          <p:cNvSpPr>
            <a:spLocks noChangeShapeType="1"/>
          </p:cNvSpPr>
          <p:nvPr/>
        </p:nvSpPr>
        <p:spPr bwMode="auto">
          <a:xfrm flipH="1">
            <a:off x="2209800" y="2582863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3886200" y="273526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>
            <a:off x="4419600" y="2582863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Text Box 15"/>
          <p:cNvSpPr txBox="1">
            <a:spLocks noChangeArrowheads="1"/>
          </p:cNvSpPr>
          <p:nvPr/>
        </p:nvSpPr>
        <p:spPr bwMode="auto">
          <a:xfrm>
            <a:off x="1066800" y="4632325"/>
            <a:ext cx="6470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Figure *a[100];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a[0] = new Rectangle();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a[1] = new Ellipse();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a[2] = new 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for (int i=0; i&lt;num_of_figures; i++)    a[i]-&gt;display()；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013" y="1916113"/>
            <a:ext cx="4392612" cy="2616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WinButton *pb= new   WinButton();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pb-&gt;SetStyle( … );</a:t>
            </a:r>
          </a:p>
          <a:p>
            <a:pPr eaLnBrk="1" hangingPunct="1">
              <a:defRPr/>
            </a:pPr>
            <a:endParaRPr lang="en-US" altLang="zh-CN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WinLabel *pl= new    WinLabel();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pl-&gt;SetText( … );</a:t>
            </a:r>
            <a:endParaRPr lang="zh-CN" altLang="en-US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40425" y="404813"/>
            <a:ext cx="2744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Step1: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提供</a:t>
            </a:r>
            <a:r>
              <a:rPr lang="en-US" altLang="zh-CN" sz="2000"/>
              <a:t>Windows GUI</a:t>
            </a:r>
            <a:r>
              <a:rPr lang="zh-CN" altLang="en-US" sz="2000"/>
              <a:t>类库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538" y="404813"/>
            <a:ext cx="12461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1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2205038"/>
            <a:ext cx="1262063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2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1863" y="1341438"/>
            <a:ext cx="2174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</a:t>
            </a:r>
            <a:r>
              <a:rPr lang="en-US" altLang="zh-CN" sz="2000"/>
              <a:t>Mac</a:t>
            </a:r>
            <a:r>
              <a:rPr lang="zh-CN" altLang="en-US" sz="2000"/>
              <a:t>的支持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24513" y="3213100"/>
            <a:ext cx="3519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Step3: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增加对用户跨平台设计的支持</a:t>
            </a:r>
          </a:p>
        </p:txBody>
      </p: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5287963" y="4149725"/>
            <a:ext cx="2755900" cy="976313"/>
            <a:chOff x="5288539" y="4149080"/>
            <a:chExt cx="2754700" cy="976174"/>
          </a:xfrm>
        </p:grpSpPr>
        <p:sp>
          <p:nvSpPr>
            <p:cNvPr id="10" name="TextBox 9"/>
            <p:cNvSpPr txBox="1"/>
            <p:nvPr/>
          </p:nvSpPr>
          <p:spPr>
            <a:xfrm>
              <a:off x="6153349" y="4149080"/>
              <a:ext cx="93145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</a:rPr>
                <a:t>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88539" y="4725261"/>
              <a:ext cx="136465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9542" y="4725261"/>
              <a:ext cx="138369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22" name="直接连接符 13"/>
            <p:cNvCxnSpPr>
              <a:cxnSpLocks noChangeShapeType="1"/>
            </p:cNvCxnSpPr>
            <p:nvPr/>
          </p:nvCxnSpPr>
          <p:spPr bwMode="auto">
            <a:xfrm flipH="1">
              <a:off x="6080627" y="450912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3" name="直接连接符 16"/>
            <p:cNvCxnSpPr>
              <a:cxnSpLocks noChangeShapeType="1"/>
            </p:cNvCxnSpPr>
            <p:nvPr/>
          </p:nvCxnSpPr>
          <p:spPr bwMode="auto">
            <a:xfrm>
              <a:off x="6800707" y="450912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648075" y="1916113"/>
            <a:ext cx="6365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92500" y="3141663"/>
            <a:ext cx="635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48488" y="4149725"/>
            <a:ext cx="1403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SetStyle()=0;</a:t>
            </a:r>
            <a:endParaRPr lang="zh-CN" altLang="en-US" sz="1600">
              <a:solidFill>
                <a:srgbClr val="0070C0"/>
              </a:solidFill>
            </a:endParaRPr>
          </a:p>
        </p:txBody>
      </p:sp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323850" y="4508500"/>
            <a:ext cx="3024188" cy="976313"/>
            <a:chOff x="323528" y="4509120"/>
            <a:chExt cx="3024336" cy="976174"/>
          </a:xfrm>
        </p:grpSpPr>
        <p:sp>
          <p:nvSpPr>
            <p:cNvPr id="26" name="TextBox 25"/>
            <p:cNvSpPr txBox="1"/>
            <p:nvPr/>
          </p:nvSpPr>
          <p:spPr>
            <a:xfrm>
              <a:off x="1115730" y="4509120"/>
              <a:ext cx="1930494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AbstractFactory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085301"/>
              <a:ext cx="1439933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0468" y="5085301"/>
              <a:ext cx="145739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17" name="直接连接符 28"/>
            <p:cNvCxnSpPr>
              <a:cxnSpLocks noChangeShapeType="1"/>
            </p:cNvCxnSpPr>
            <p:nvPr/>
          </p:nvCxnSpPr>
          <p:spPr bwMode="auto">
            <a:xfrm flipH="1">
              <a:off x="1259632" y="486916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直接连接符 29"/>
            <p:cNvCxnSpPr>
              <a:cxnSpLocks noChangeShapeType="1"/>
            </p:cNvCxnSpPr>
            <p:nvPr/>
          </p:nvCxnSpPr>
          <p:spPr bwMode="auto">
            <a:xfrm>
              <a:off x="1979712" y="486916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Box 30"/>
          <p:cNvSpPr txBox="1"/>
          <p:nvPr/>
        </p:nvSpPr>
        <p:spPr>
          <a:xfrm>
            <a:off x="2987675" y="4581525"/>
            <a:ext cx="19240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CreateButton</a:t>
            </a:r>
            <a:r>
              <a:rPr lang="en-US" altLang="zh-CN" sz="1600" dirty="0">
                <a:solidFill>
                  <a:srgbClr val="0070C0"/>
                </a:solidFill>
              </a:rPr>
              <a:t>() =0;</a:t>
            </a: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CreateLabel</a:t>
            </a:r>
            <a:r>
              <a:rPr lang="en-US" altLang="zh-CN" sz="1600" dirty="0">
                <a:solidFill>
                  <a:srgbClr val="0070C0"/>
                </a:solidFill>
              </a:rPr>
              <a:t>()=0;</a:t>
            </a:r>
            <a:endParaRPr lang="zh-CN" altLang="en-US" sz="16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00338" y="5445125"/>
            <a:ext cx="2401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MacLabel*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MacLabel; }</a:t>
            </a:r>
            <a:endParaRPr lang="zh-CN" altLang="en-US" sz="1400" i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950" y="5445125"/>
            <a:ext cx="2389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WinLabel*  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return new WinLabel; }</a:t>
            </a:r>
            <a:endParaRPr lang="zh-CN" altLang="en-US" sz="1400" i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059113" y="1989138"/>
            <a:ext cx="2325687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fac-&gt;CreateButton();</a:t>
            </a:r>
            <a:endParaRPr lang="zh-CN" altLang="en-US" sz="18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82900" y="3141663"/>
            <a:ext cx="2193925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fac-&gt;CreateLabel();</a:t>
            </a:r>
            <a:endParaRPr lang="zh-CN" altLang="en-US" sz="18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58888" y="115888"/>
            <a:ext cx="25130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WinFactory;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27088" y="1887538"/>
            <a:ext cx="8350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85813" y="3068638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85813" y="1916113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5813" y="3111500"/>
            <a:ext cx="8334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  <p:bldP spid="4" grpId="0" build="allAtOnce"/>
      <p:bldP spid="5" grpId="0" build="allAtOnce"/>
      <p:bldP spid="6" grpId="0" build="allAtOnce"/>
      <p:bldP spid="8" grpId="0" build="allAtOnce"/>
      <p:bldP spid="23" grpId="0" build="allAtOnce" animBg="1"/>
      <p:bldP spid="24" grpId="0" build="allAtOnce" animBg="1"/>
      <p:bldP spid="25" grpId="0" build="allAtOnce"/>
      <p:bldP spid="31" grpId="0" build="allAtOnce"/>
      <p:bldP spid="32" grpId="0" build="allAtOnce"/>
      <p:bldP spid="33" grpId="0" build="allAtOnce"/>
      <p:bldP spid="34" grpId="0" build="allAtOnce" animBg="1"/>
      <p:bldP spid="35" grpId="0" build="allAtOnce" animBg="1"/>
      <p:bldP spid="36" grpId="0" build="allAtOnce"/>
      <p:bldP spid="39" grpId="0" build="allAtOnce" animBg="1"/>
      <p:bldP spid="40" grpId="0" build="allAtOnce" animBg="1"/>
      <p:bldP spid="21" grpId="0" build="allAtOnce" animBg="1"/>
      <p:bldP spid="22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Box 2"/>
          <p:cNvSpPr txBox="1">
            <a:spLocks noChangeArrowheads="1"/>
          </p:cNvSpPr>
          <p:nvPr/>
        </p:nvSpPr>
        <p:spPr bwMode="auto">
          <a:xfrm>
            <a:off x="1000125" y="0"/>
            <a:ext cx="37734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Button;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Label;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MacLabel: public Label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WinLabel: public Label {};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8" name="TextBox 3"/>
          <p:cNvSpPr txBox="1">
            <a:spLocks noChangeArrowheads="1"/>
          </p:cNvSpPr>
          <p:nvPr/>
        </p:nvSpPr>
        <p:spPr bwMode="auto">
          <a:xfrm>
            <a:off x="285750" y="2214563"/>
            <a:ext cx="606266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Button* CreateButton()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Label* CreateLabel()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MacButton* CreateButton() {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MacLabel* CreateLabel() {  return new MacLabel;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WinButton* CreateButton() {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WinLabel*   CreateLabel() { return new WinLabel;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9" name="TextBox 4"/>
          <p:cNvSpPr txBox="1">
            <a:spLocks noChangeArrowheads="1"/>
          </p:cNvSpPr>
          <p:nvPr/>
        </p:nvSpPr>
        <p:spPr bwMode="auto">
          <a:xfrm>
            <a:off x="4954588" y="360363"/>
            <a:ext cx="41894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switch (style)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WinFactory;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Button* button = fac-&gt;CreateButton();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Label* Label = fac-&gt;CreateLabel();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6643688" y="4214813"/>
            <a:ext cx="2266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6600"/>
                </a:solidFill>
              </a:rPr>
              <a:t>抽象工厂模式</a:t>
            </a:r>
            <a:endParaRPr lang="en-US" altLang="zh-CN" sz="240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00"/>
                </a:solidFill>
              </a:rPr>
              <a:t>Abstact Factory</a:t>
            </a:r>
            <a:endParaRPr lang="zh-CN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628650"/>
            <a:ext cx="7219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虚析构函数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600200" y="2676525"/>
            <a:ext cx="59626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 </a:t>
            </a:r>
            <a:r>
              <a:rPr lang="en-US" altLang="zh-CN" sz="2000" i="1" dirty="0">
                <a:solidFill>
                  <a:schemeClr val="tx2"/>
                </a:solidFill>
              </a:rPr>
              <a:t>p = new D;			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 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524000" y="3946525"/>
            <a:ext cx="67627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</a:t>
            </a: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name; 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</a:t>
            </a:r>
            <a:r>
              <a:rPr lang="en-US" altLang="zh-CN" sz="2000" i="1" dirty="0">
                <a:solidFill>
                  <a:schemeClr val="tx2"/>
                </a:solidFill>
              </a:rPr>
              <a:t> p = new D;			</a:t>
            </a:r>
            <a:r>
              <a:rPr lang="en-US" altLang="zh-CN" sz="1600" i="1" dirty="0">
                <a:solidFill>
                  <a:schemeClr val="tx2"/>
                </a:solidFill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</a:rPr>
              <a:t>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</a:t>
            </a:r>
            <a:r>
              <a:rPr lang="en-US" altLang="zh-CN" sz="2000" i="1" dirty="0">
                <a:solidFill>
                  <a:schemeClr val="tx2"/>
                </a:solidFill>
              </a:rPr>
              <a:t>		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  <p:bldP spid="1894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单继承</a:t>
            </a:r>
          </a:p>
        </p:txBody>
      </p:sp>
      <p:sp>
        <p:nvSpPr>
          <p:cNvPr id="70658" name="TextBox 6"/>
          <p:cNvSpPr txBox="1">
            <a:spLocks noChangeArrowheads="1"/>
          </p:cNvSpPr>
          <p:nvPr/>
        </p:nvSpPr>
        <p:spPr bwMode="auto">
          <a:xfrm>
            <a:off x="323850" y="1916113"/>
            <a:ext cx="485933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class Student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id;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char nickname[16];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set_ID</a:t>
            </a:r>
            <a:r>
              <a:rPr lang="en-US" altLang="zh-CN" sz="1600" i="1" dirty="0">
                <a:solidFill>
                  <a:srgbClr val="002060"/>
                </a:solidFill>
              </a:rPr>
              <a:t>(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x)  </a:t>
            </a:r>
            <a:r>
              <a:rPr lang="en-US" altLang="zh-CN" sz="1200" i="1" dirty="0">
                <a:solidFill>
                  <a:srgbClr val="002060"/>
                </a:solidFill>
              </a:rPr>
              <a:t>{ id = x;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SetNickName</a:t>
            </a:r>
            <a:r>
              <a:rPr lang="en-US" altLang="zh-CN" sz="1600" i="1" dirty="0">
                <a:solidFill>
                  <a:srgbClr val="002060"/>
                </a:solidFill>
              </a:rPr>
              <a:t>(char *s)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strcpy</a:t>
            </a:r>
            <a:r>
              <a:rPr lang="en-US" altLang="zh-CN" sz="1200" i="1" dirty="0">
                <a:solidFill>
                  <a:srgbClr val="002060"/>
                </a:solidFill>
              </a:rPr>
              <a:t>(</a:t>
            </a:r>
            <a:r>
              <a:rPr lang="en-US" altLang="zh-CN" sz="1200" i="1" dirty="0" err="1">
                <a:solidFill>
                  <a:srgbClr val="002060"/>
                </a:solidFill>
              </a:rPr>
              <a:t>nickname,s</a:t>
            </a:r>
            <a:r>
              <a:rPr lang="en-US" altLang="zh-CN" sz="1200" i="1" dirty="0">
                <a:solidFill>
                  <a:srgbClr val="002060"/>
                </a:solidFill>
              </a:rPr>
              <a:t>);}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showInfo</a:t>
            </a:r>
            <a:r>
              <a:rPr lang="en-US" altLang="zh-CN" sz="1600" i="1" dirty="0">
                <a:solidFill>
                  <a:srgbClr val="002060"/>
                </a:solidFill>
              </a:rPr>
              <a:t>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cout</a:t>
            </a:r>
            <a:r>
              <a:rPr lang="en-US" altLang="zh-CN" sz="1200" i="1" dirty="0">
                <a:solidFill>
                  <a:srgbClr val="002060"/>
                </a:solidFill>
              </a:rPr>
              <a:t> &lt;&lt; nickname &lt;&lt; “ : “ &lt;&lt; id &lt;&lt;</a:t>
            </a:r>
            <a:r>
              <a:rPr lang="en-US" altLang="zh-CN" sz="1200" i="1" dirty="0" err="1">
                <a:solidFill>
                  <a:srgbClr val="002060"/>
                </a:solidFill>
              </a:rPr>
              <a:t>endl</a:t>
            </a:r>
            <a:r>
              <a:rPr lang="en-US" altLang="zh-CN" sz="1200" i="1" dirty="0">
                <a:solidFill>
                  <a:srgbClr val="002060"/>
                </a:solidFill>
              </a:rPr>
              <a:t>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4076700"/>
            <a:ext cx="4538662" cy="280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Undergraduate_Student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: public </a:t>
            </a:r>
            <a:r>
              <a:rPr lang="en-US" altLang="zh-CN" sz="1600" i="1" dirty="0">
                <a:solidFill>
                  <a:srgbClr val="002060"/>
                </a:solidFill>
              </a:rPr>
              <a:t>Student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600" i="1" dirty="0">
                <a:solidFill>
                  <a:srgbClr val="002060"/>
                </a:solidFill>
              </a:rPr>
              <a:t>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setDeptNo</a:t>
            </a:r>
            <a:r>
              <a:rPr lang="en-US" altLang="zh-CN" sz="1600" i="1" dirty="0">
                <a:solidFill>
                  <a:srgbClr val="002060"/>
                </a:solidFill>
              </a:rPr>
              <a:t>(int x)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200" i="1" dirty="0">
                <a:solidFill>
                  <a:srgbClr val="002060"/>
                </a:solidFill>
              </a:rPr>
              <a:t> = x; }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63713" y="5805488"/>
            <a:ext cx="215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   Student::nickname;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54213" y="6259513"/>
            <a:ext cx="2109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SetNickName</a:t>
            </a:r>
            <a:r>
              <a:rPr lang="en-US" altLang="zh-CN" sz="1600" i="1" dirty="0">
                <a:solidFill>
                  <a:srgbClr val="C00000"/>
                </a:solidFill>
              </a:rPr>
              <a:t> ();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10538"/>
              </p:ext>
            </p:extLst>
          </p:nvPr>
        </p:nvGraphicFramePr>
        <p:xfrm>
          <a:off x="6804025" y="2708275"/>
          <a:ext cx="15128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nickname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dept_no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24075" y="5300663"/>
            <a:ext cx="491013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5">
                    <a:lumMod val="25000"/>
                  </a:schemeClr>
                </a:solidFill>
              </a:rPr>
              <a:t>showInfo</a:t>
            </a: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()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{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cout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dept_no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“: “&lt;&lt; nickname &lt;&lt;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endl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; }</a:t>
            </a:r>
          </a:p>
          <a:p>
            <a:pPr eaLnBrk="1" hangingPunct="1">
              <a:defRPr/>
            </a:pP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06613" y="5084763"/>
            <a:ext cx="3402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set_ID</a:t>
            </a:r>
            <a:r>
              <a:rPr lang="en-US" altLang="zh-CN" sz="1600" i="1" dirty="0">
                <a:solidFill>
                  <a:srgbClr val="C00000"/>
                </a:solidFill>
              </a:rPr>
              <a:t>(</a:t>
            </a:r>
            <a:r>
              <a:rPr lang="en-US" altLang="zh-CN" sz="1600" i="1" dirty="0" err="1">
                <a:solidFill>
                  <a:srgbClr val="C00000"/>
                </a:solidFill>
              </a:rPr>
              <a:t>int</a:t>
            </a:r>
            <a:r>
              <a:rPr lang="en-US" altLang="zh-CN" sz="1600" i="1" dirty="0">
                <a:solidFill>
                  <a:srgbClr val="C00000"/>
                </a:solidFill>
              </a:rPr>
              <a:t> x) </a:t>
            </a:r>
            <a:r>
              <a:rPr lang="en-US" altLang="zh-CN" sz="1200" i="1" dirty="0">
                <a:solidFill>
                  <a:srgbClr val="C00000"/>
                </a:solidFill>
              </a:rPr>
              <a:t>{……}</a:t>
            </a:r>
            <a:endParaRPr lang="zh-CN" altLang="en-US" sz="12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950" y="3357563"/>
            <a:ext cx="863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virtual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zh-CN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65763" y="4513263"/>
            <a:ext cx="33543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2000" dirty="0">
                <a:latin typeface="宋体" panose="02010600030101010101" pitchFamily="2" charset="-122"/>
              </a:rPr>
              <a:t>继承方式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006600"/>
                </a:solidFill>
              </a:rPr>
              <a:t>p</a:t>
            </a:r>
            <a:r>
              <a:rPr lang="en-GB" altLang="zh-CN" sz="2000" b="1" i="1" dirty="0" err="1">
                <a:solidFill>
                  <a:srgbClr val="006600"/>
                </a:solidFill>
              </a:rPr>
              <a:t>ublic</a:t>
            </a:r>
            <a:endParaRPr lang="en-GB" altLang="zh-CN" sz="2000" b="1" i="1" dirty="0">
              <a:solidFill>
                <a:srgbClr val="006600"/>
              </a:solidFill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p</a:t>
            </a:r>
            <a:r>
              <a:rPr lang="en-GB" altLang="zh-CN" sz="2000" i="1" dirty="0" err="1">
                <a:solidFill>
                  <a:srgbClr val="C00000"/>
                </a:solidFill>
              </a:rPr>
              <a:t>rivate</a:t>
            </a:r>
            <a:r>
              <a:rPr lang="zh-CN" altLang="en-US" sz="2000" i="1" dirty="0">
                <a:solidFill>
                  <a:srgbClr val="C00000"/>
                </a:solidFill>
              </a:rPr>
              <a:t>、</a:t>
            </a:r>
            <a:r>
              <a:rPr lang="en-GB" altLang="zh-CN" sz="2000" i="1" dirty="0">
                <a:solidFill>
                  <a:srgbClr val="C00000"/>
                </a:solidFill>
              </a:rPr>
              <a:t>protected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70676" name="TextBox 11"/>
          <p:cNvSpPr txBox="1">
            <a:spLocks noChangeArrowheads="1"/>
          </p:cNvSpPr>
          <p:nvPr/>
        </p:nvSpPr>
        <p:spPr bwMode="auto">
          <a:xfrm>
            <a:off x="3132138" y="1989138"/>
            <a:ext cx="1471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protected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995936" y="401178"/>
            <a:ext cx="4680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错误声明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: public Student;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正确声明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确定</a:t>
            </a:r>
            <a:r>
              <a:rPr lang="en-US" altLang="zh-CN" sz="2000">
                <a:latin typeface="宋体" panose="02010600030101010101" pitchFamily="2" charset="-122"/>
              </a:rPr>
              <a:t>public inheritance,</a:t>
            </a:r>
            <a:r>
              <a:rPr lang="zh-CN" altLang="en-US" sz="2000">
                <a:latin typeface="宋体" panose="02010600030101010101" pitchFamily="2" charset="-122"/>
              </a:rPr>
              <a:t>是真正意义的</a:t>
            </a:r>
            <a:r>
              <a:rPr lang="zh-CN" altLang="en-US" sz="2000"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latin typeface="宋体" panose="02010600030101010101" pitchFamily="2" charset="-122"/>
              </a:rPr>
              <a:t>is_a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关系</a:t>
            </a:r>
          </a:p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不要定义与继承而来的非虚成员函数同名的成员函数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429375" y="2786063"/>
            <a:ext cx="22098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B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…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D: public B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B* </a:t>
            </a: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D* </a:t>
            </a: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572250" y="4000500"/>
            <a:ext cx="1666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CC0000"/>
                </a:solidFill>
              </a:rPr>
              <a:t> </a:t>
            </a:r>
            <a:r>
              <a:rPr lang="en-US" altLang="zh-CN" sz="1600" i="1">
                <a:solidFill>
                  <a:srgbClr val="CC00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         void mf();</a:t>
            </a:r>
            <a:endParaRPr lang="zh-CN" altLang="en-US" sz="1600">
              <a:solidFill>
                <a:srgbClr val="CC0000"/>
              </a:solidFill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7637463" y="542925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B:mf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7572375" y="5929313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D:mf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395288" y="3030538"/>
            <a:ext cx="3233737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Rectangle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setHeight</a:t>
            </a:r>
            <a:r>
              <a:rPr lang="en-US" altLang="zh-CN" sz="1600" i="1" dirty="0">
                <a:solidFill>
                  <a:schemeClr val="tx2"/>
                </a:solidFill>
              </a:rPr>
              <a:t>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setWidth</a:t>
            </a:r>
            <a:r>
              <a:rPr lang="en-US" altLang="zh-CN" sz="1600" i="1" dirty="0">
                <a:solidFill>
                  <a:schemeClr val="tx2"/>
                </a:solidFill>
              </a:rPr>
              <a:t>(int); </a:t>
            </a:r>
            <a:br>
              <a:rPr lang="en-US" altLang="zh-CN" sz="1600" dirty="0"/>
            </a:br>
            <a:r>
              <a:rPr lang="en-US" altLang="zh-CN" sz="1600" dirty="0"/>
              <a:t>              </a:t>
            </a:r>
            <a:r>
              <a:rPr lang="en-US" altLang="zh-CN" sz="1600" i="1" dirty="0">
                <a:solidFill>
                  <a:schemeClr val="tx2"/>
                </a:solidFill>
              </a:rPr>
              <a:t>int height()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    int width() const;};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Square: public Rectangle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setLength</a:t>
            </a:r>
            <a:r>
              <a:rPr lang="en-US" altLang="zh-CN" sz="1600" i="1" dirty="0">
                <a:solidFill>
                  <a:schemeClr val="tx2"/>
                </a:solidFill>
              </a:rPr>
              <a:t> 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9925" y="4000500"/>
            <a:ext cx="74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9925" y="3786188"/>
            <a:ext cx="744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0088" y="5741988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29500" y="642938"/>
            <a:ext cx="1265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6600"/>
                </a:solidFill>
              </a:rPr>
              <a:t>Penguin</a:t>
            </a:r>
            <a:endParaRPr lang="zh-CN" altLang="en-US" sz="2400" i="1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57563" y="642938"/>
            <a:ext cx="2446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6600"/>
                </a:solidFill>
              </a:rPr>
              <a:t>class  FlyingBird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6600"/>
                </a:solidFill>
              </a:rPr>
              <a:t>class  NonFlyingBird</a:t>
            </a:r>
            <a:endParaRPr lang="zh-CN" altLang="en-US" sz="2000" i="1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57563" y="1357313"/>
            <a:ext cx="557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B0F0"/>
                </a:solidFill>
              </a:rPr>
              <a:t>virtual void fly() { error("Penguins can't fly!"); }</a:t>
            </a:r>
            <a:endParaRPr lang="zh-CN" altLang="en-US" sz="2000" i="1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48038" y="3357563"/>
            <a:ext cx="2936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void Widen(Rectangle&amp; 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w)</a:t>
            </a:r>
            <a:endParaRPr lang="zh-CN" altLang="en-US" sz="1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int </a:t>
            </a:r>
            <a:r>
              <a:rPr lang="en-US" altLang="zh-CN" sz="1400" dirty="0" err="1"/>
              <a:t>oldHeight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r.height</a:t>
            </a:r>
            <a:r>
              <a:rPr lang="en-US" altLang="zh-CN" sz="1400" dirty="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r.setWidth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r.width</a:t>
            </a:r>
            <a:r>
              <a:rPr lang="en-US" altLang="zh-CN" sz="1400" dirty="0"/>
              <a:t>() + w);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assert(</a:t>
            </a:r>
            <a:r>
              <a:rPr lang="en-US" altLang="zh-CN" sz="1400" dirty="0" err="1">
                <a:solidFill>
                  <a:srgbClr val="FF0000"/>
                </a:solidFill>
              </a:rPr>
              <a:t>r.height</a:t>
            </a:r>
            <a:r>
              <a:rPr lang="en-US" altLang="zh-CN" sz="1400" dirty="0">
                <a:solidFill>
                  <a:srgbClr val="FF0000"/>
                </a:solidFill>
              </a:rPr>
              <a:t>() == </a:t>
            </a:r>
            <a:r>
              <a:rPr lang="en-US" altLang="zh-CN" sz="1400" dirty="0" err="1">
                <a:solidFill>
                  <a:srgbClr val="FF0000"/>
                </a:solidFill>
              </a:rPr>
              <a:t>oldHeight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16238" y="4746625"/>
            <a:ext cx="3500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assert(s.width() == s.height());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19475" y="5589588"/>
            <a:ext cx="1936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Square s(1,1);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Rectangle *p = &amp;s;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p-&gt;</a:t>
            </a:r>
            <a:r>
              <a:rPr lang="en-US" altLang="zh-CN" sz="1600" i="1" dirty="0" err="1"/>
              <a:t>setHeight</a:t>
            </a:r>
            <a:r>
              <a:rPr lang="en-US" altLang="zh-CN" sz="1600" i="1" dirty="0"/>
              <a:t>(10);</a:t>
            </a:r>
            <a:endParaRPr lang="zh-CN" altLang="en-US" sz="1600" i="1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void setWidth(int );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 autoUpdateAnimBg="0"/>
      <p:bldP spid="190470" grpId="0" autoUpdateAnimBg="0"/>
      <p:bldP spid="190471" grpId="0" autoUpdateAnimBg="0"/>
      <p:bldP spid="190472" grpId="0" autoUpdateAnimBg="0"/>
      <p:bldP spid="9" grpId="0" build="allAtOnce"/>
      <p:bldP spid="11" grpId="0" build="allAtOnce"/>
      <p:bldP spid="11" grpId="1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7" grpId="1" build="allAtOnce"/>
      <p:bldP spid="18" grpId="0" build="allAtOnce"/>
      <p:bldP spid="20" grpId="0" build="allAtOnce"/>
      <p:bldP spid="20" grpI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明智地运用</a:t>
            </a:r>
            <a:r>
              <a:rPr lang="en-US" altLang="zh-CN" sz="2400" dirty="0"/>
              <a:t>private Inheritance</a:t>
            </a:r>
          </a:p>
          <a:p>
            <a:pPr lvl="1" eaLnBrk="1" hangingPunct="1"/>
            <a:r>
              <a:rPr lang="en-US" altLang="zh-CN" sz="2000" dirty="0">
                <a:solidFill>
                  <a:srgbClr val="C00000"/>
                </a:solidFill>
              </a:rPr>
              <a:t>Implemented-in-term-of</a:t>
            </a:r>
          </a:p>
          <a:p>
            <a:pPr lvl="2" eaLnBrk="1" hangingPunct="1"/>
            <a:r>
              <a:rPr lang="zh-CN" altLang="en-US" sz="1600" dirty="0"/>
              <a:t>需要使用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中的</a:t>
            </a:r>
            <a:r>
              <a:rPr lang="en-US" altLang="zh-CN" sz="1600" dirty="0"/>
              <a:t>protected</a:t>
            </a:r>
            <a:r>
              <a:rPr lang="zh-CN" altLang="en-US" sz="1600" dirty="0"/>
              <a:t>成员，或重载</a:t>
            </a:r>
            <a:r>
              <a:rPr lang="en-US" altLang="zh-CN" sz="1600" dirty="0"/>
              <a:t>virtual function</a:t>
            </a:r>
          </a:p>
          <a:p>
            <a:pPr lvl="2" eaLnBrk="1" hangingPunct="1"/>
            <a:r>
              <a:rPr lang="zh-CN" altLang="en-US" sz="1600" dirty="0"/>
              <a:t>不希望一个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被</a:t>
            </a:r>
            <a:r>
              <a:rPr lang="en-US" altLang="zh-CN" sz="1600" dirty="0"/>
              <a:t>client</a:t>
            </a:r>
            <a:r>
              <a:rPr lang="zh-CN" altLang="en-US" sz="1600" dirty="0"/>
              <a:t>使用</a:t>
            </a:r>
            <a:endParaRPr lang="en-US" altLang="zh-CN" sz="1600" dirty="0"/>
          </a:p>
          <a:p>
            <a:pPr lvl="1" eaLnBrk="1" hangingPunct="1"/>
            <a:r>
              <a:rPr lang="zh-CN" altLang="en-US" sz="2000" dirty="0"/>
              <a:t>在设计层面无意义，只用于</a:t>
            </a:r>
            <a:r>
              <a:rPr lang="zh-CN" altLang="en-US" sz="2000" dirty="0">
                <a:solidFill>
                  <a:srgbClr val="CC0000"/>
                </a:solidFill>
              </a:rPr>
              <a:t>实现</a:t>
            </a:r>
            <a:r>
              <a:rPr lang="zh-CN" altLang="en-US" sz="2000" dirty="0"/>
              <a:t>层面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857375" y="3852863"/>
            <a:ext cx="42243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: private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void eat(const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&amp; 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/>
              <a:t>CHumanBeing</a:t>
            </a:r>
            <a:r>
              <a:rPr lang="en-US" altLang="zh-CN" sz="1600" i="1" dirty="0"/>
              <a:t> a; 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eat(b);	</a:t>
            </a:r>
            <a:endParaRPr lang="zh-CN" altLang="en-US" sz="1600" i="1" dirty="0">
              <a:solidFill>
                <a:srgbClr val="CC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F4203B-1702-5640-9853-F6716E389FFF}"/>
              </a:ext>
            </a:extLst>
          </p:cNvPr>
          <p:cNvSpPr txBox="1"/>
          <p:nvPr/>
        </p:nvSpPr>
        <p:spPr>
          <a:xfrm>
            <a:off x="2627784" y="6068596"/>
            <a:ext cx="78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rgbClr val="CC0000"/>
                </a:solidFill>
              </a:rPr>
              <a:t>//Error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纯虚函数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只有函数接口会被继承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子类</a:t>
            </a: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（必须）提供实现代码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一般虚函数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函数的接口及缺省实现代码都会被继承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子类</a:t>
            </a: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CC0000"/>
                </a:solidFill>
              </a:rPr>
              <a:t>可以</a:t>
            </a:r>
            <a:r>
              <a:rPr lang="zh-CN" altLang="en-US" sz="2000"/>
              <a:t>继承缺省实现代码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非虚函数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函数的接口和其实现代码都会被继承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CC0000"/>
                </a:solidFill>
              </a:rPr>
              <a:t>必须</a:t>
            </a:r>
            <a:r>
              <a:rPr lang="zh-CN" altLang="en-US" sz="2000"/>
              <a:t>同时继承接口和实现代码</a:t>
            </a:r>
            <a:endParaRPr lang="zh-CN" altLang="en-US" sz="2400"/>
          </a:p>
        </p:txBody>
      </p:sp>
      <p:sp>
        <p:nvSpPr>
          <p:cNvPr id="92164" name="TextBox 3"/>
          <p:cNvSpPr txBox="1">
            <a:spLocks noChangeArrowheads="1"/>
          </p:cNvSpPr>
          <p:nvPr/>
        </p:nvSpPr>
        <p:spPr bwMode="auto">
          <a:xfrm>
            <a:off x="4714875" y="571500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class Shape {</a:t>
            </a: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public:</a:t>
            </a: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 virtual void draw() const = 0;</a:t>
            </a:r>
            <a:br>
              <a:rPr lang="en-US" altLang="zh-CN" sz="1600">
                <a:solidFill>
                  <a:srgbClr val="0070C0"/>
                </a:solidFill>
              </a:rPr>
            </a:b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virtual void error(const string&amp; msg);</a:t>
            </a:r>
            <a:br>
              <a:rPr lang="en-US" altLang="zh-CN" sz="1600">
                <a:solidFill>
                  <a:srgbClr val="0070C0"/>
                </a:solidFill>
              </a:rPr>
            </a:br>
            <a:br>
              <a:rPr lang="en-US" altLang="zh-CN" sz="1600">
                <a:solidFill>
                  <a:srgbClr val="0070C0"/>
                </a:solidFill>
              </a:rPr>
            </a:br>
            <a:r>
              <a:rPr lang="en-US" altLang="zh-CN" sz="1600">
                <a:solidFill>
                  <a:srgbClr val="0070C0"/>
                </a:solidFill>
              </a:rPr>
              <a:t>    int objectID()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};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绝对不要重新定义继承而来的缺省参数值</a:t>
            </a:r>
          </a:p>
          <a:p>
            <a:pPr lvl="1" eaLnBrk="1" hangingPunct="1"/>
            <a:r>
              <a:rPr lang="zh-CN" altLang="en-US" sz="2000"/>
              <a:t>静态绑定</a:t>
            </a:r>
          </a:p>
          <a:p>
            <a:pPr lvl="1" eaLnBrk="1" hangingPunct="1"/>
            <a:r>
              <a:rPr lang="zh-CN" altLang="en-US" sz="2000"/>
              <a:t>效率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42988" y="3141663"/>
            <a:ext cx="31797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x=0) =0;</a:t>
            </a:r>
            <a:endParaRPr lang="en-US" altLang="zh-CN" sz="18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x=1)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216400" y="2971800"/>
            <a:ext cx="3746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C: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x)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&lt;&lt; x;</a:t>
            </a:r>
            <a:r>
              <a:rPr lang="en-US" altLang="zh-CN" sz="1800" i="1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211638" y="4706938"/>
            <a:ext cx="13001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</a:t>
            </a: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 = &amp;b;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5807075" y="4706938"/>
            <a:ext cx="130016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*p_a1;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 = &amp;c;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0438" y="6286500"/>
            <a:ext cx="341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对象中只记录虚函数的入口地址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457950" y="963613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466013" y="641350"/>
            <a:ext cx="7620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099175" y="9636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551613" y="922338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535738" y="1249363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42213" y="6826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B::f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456488" y="2524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457950" y="604838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780213" y="7858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5508625" y="260350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</a:t>
            </a:r>
            <a:endParaRPr lang="zh-CN" altLang="en-US" sz="2000" i="1"/>
          </a:p>
        </p:txBody>
      </p:sp>
      <p:cxnSp>
        <p:nvCxnSpPr>
          <p:cNvPr id="21" name="直接箭头连接符 33"/>
          <p:cNvCxnSpPr>
            <a:cxnSpLocks noChangeShapeType="1"/>
          </p:cNvCxnSpPr>
          <p:nvPr/>
        </p:nvCxnSpPr>
        <p:spPr bwMode="auto">
          <a:xfrm>
            <a:off x="5954713" y="660400"/>
            <a:ext cx="503237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8243888" y="641350"/>
            <a:ext cx="4318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1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889750" y="2987675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97813" y="2665413"/>
            <a:ext cx="762000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530975" y="2987675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endParaRPr lang="en-US" altLang="zh-CN" sz="180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83413" y="2946400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967538" y="3273425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974013" y="27066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C::f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889875" y="22764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6889750" y="2628900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212013" y="2809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940425" y="2284413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p_a1</a:t>
            </a:r>
            <a:endParaRPr lang="zh-CN" altLang="en-US" sz="2000" i="1"/>
          </a:p>
        </p:txBody>
      </p:sp>
      <p:cxnSp>
        <p:nvCxnSpPr>
          <p:cNvPr id="33" name="直接箭头连接符 33"/>
          <p:cNvCxnSpPr>
            <a:cxnSpLocks noChangeShapeType="1"/>
          </p:cNvCxnSpPr>
          <p:nvPr/>
        </p:nvCxnSpPr>
        <p:spPr bwMode="auto">
          <a:xfrm>
            <a:off x="6386513" y="2684463"/>
            <a:ext cx="503237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8675688" y="2665413"/>
            <a:ext cx="433387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0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684213" y="115888"/>
            <a:ext cx="3962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(**((char *)p_a1 - 4))(p_a1)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55650" y="476250"/>
            <a:ext cx="3240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char *q = *((char *)p_a1 - 4);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(*q)(p_a1, *q+4);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3" grpId="0" autoUpdateAnimBg="0"/>
      <p:bldP spid="193544" grpId="0" autoUpdateAnimBg="0"/>
      <p:bldP spid="8" grpId="0" build="allAtOnce"/>
      <p:bldP spid="9" grpId="0" animBg="1"/>
      <p:bldP spid="10" grpId="0" animBg="1"/>
      <p:bldP spid="12" grpId="0"/>
      <p:bldP spid="13" grpId="0"/>
      <p:bldP spid="14" grpId="0"/>
      <p:bldP spid="15" grpId="0"/>
      <p:bldP spid="17" grpId="0"/>
      <p:bldP spid="18" grpId="0" animBg="1"/>
      <p:bldP spid="20" grpId="0"/>
      <p:bldP spid="22" grpId="0" build="allAtOnce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2" grpId="0"/>
      <p:bldP spid="34" grpId="0" build="allAtOnce" animBg="1"/>
      <p:bldP spid="35" grpId="0" build="allAtOnce"/>
      <p:bldP spid="3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多继承</a:t>
            </a:r>
          </a:p>
          <a:p>
            <a:pPr lvl="1" algn="just" eaLnBrk="1" hangingPunct="1"/>
            <a:r>
              <a:rPr lang="zh-CN" altLang="en-GB" sz="2400">
                <a:latin typeface="宋体" panose="02010600030101010101" pitchFamily="2" charset="-122"/>
              </a:rPr>
              <a:t>定义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class</a:t>
            </a:r>
            <a:r>
              <a:rPr lang="en-GB" altLang="zh-CN" sz="2000">
                <a:latin typeface="宋体" panose="02010600030101010101" pitchFamily="2" charset="-122"/>
              </a:rPr>
              <a:t> &lt;</a:t>
            </a:r>
            <a:r>
              <a:rPr lang="en-GB" altLang="en-US" sz="2000">
                <a:latin typeface="宋体" panose="02010600030101010101" pitchFamily="2" charset="-122"/>
              </a:rPr>
              <a:t>派生类名&gt;：[&lt;继承方式&gt;] &lt;基类名1&gt;，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>
                <a:latin typeface="宋体" panose="02010600030101010101" pitchFamily="2" charset="-122"/>
              </a:rPr>
              <a:t>			   [&lt;继承方式&gt;] &lt;基类名2&gt;，</a:t>
            </a:r>
            <a:r>
              <a:rPr lang="en-GB" altLang="en-US" sz="2000">
                <a:latin typeface="Times New Roman" panose="02020603050405020304" pitchFamily="18" charset="0"/>
              </a:rPr>
              <a:t>…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GB" altLang="en-US" sz="2000" i="1"/>
              <a:t>{</a:t>
            </a:r>
            <a:r>
              <a:rPr lang="en-GB" altLang="en-US" sz="2000">
                <a:latin typeface="宋体" panose="02010600030101010101" pitchFamily="2" charset="-122"/>
              </a:rPr>
              <a:t> 〈成员表〉</a:t>
            </a:r>
            <a:r>
              <a:rPr lang="en-GB" altLang="en-US" sz="2000" i="1"/>
              <a:t>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20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</a:t>
            </a:r>
          </a:p>
          <a:p>
            <a:pPr lvl="3" algn="just" eaLnBrk="1" hangingPunct="1"/>
            <a:r>
              <a:rPr lang="en-GB" altLang="zh-CN" sz="1800" i="1"/>
              <a:t>public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private 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protected</a:t>
            </a:r>
            <a:endParaRPr lang="en-GB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继承方式及访问控制的规定同单继承</a:t>
            </a:r>
            <a:endParaRPr lang="en-GB" altLang="en-US" sz="2000"/>
          </a:p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派生类拥有所有基类的所有成员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9906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3810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Sleep()</a:t>
            </a:r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3810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42672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36576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WatchTV()</a:t>
            </a:r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36576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8" name="Rectangle 10"/>
          <p:cNvSpPr>
            <a:spLocks noChangeArrowheads="1"/>
          </p:cNvSpPr>
          <p:nvPr/>
        </p:nvSpPr>
        <p:spPr bwMode="auto">
          <a:xfrm>
            <a:off x="2590800" y="51054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/>
          </a:p>
        </p:txBody>
      </p:sp>
      <p:sp>
        <p:nvSpPr>
          <p:cNvPr id="97289" name="Rectangle 12"/>
          <p:cNvSpPr>
            <a:spLocks noChangeArrowheads="1"/>
          </p:cNvSpPr>
          <p:nvPr/>
        </p:nvSpPr>
        <p:spPr bwMode="auto">
          <a:xfrm>
            <a:off x="1981200" y="6019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foldOut()</a:t>
            </a:r>
          </a:p>
        </p:txBody>
      </p:sp>
      <p:sp>
        <p:nvSpPr>
          <p:cNvPr id="97290" name="Line 13"/>
          <p:cNvSpPr>
            <a:spLocks noChangeShapeType="1"/>
          </p:cNvSpPr>
          <p:nvPr/>
        </p:nvSpPr>
        <p:spPr bwMode="auto">
          <a:xfrm>
            <a:off x="18288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1" name="Line 14"/>
          <p:cNvSpPr>
            <a:spLocks noChangeShapeType="1"/>
          </p:cNvSpPr>
          <p:nvPr/>
        </p:nvSpPr>
        <p:spPr bwMode="auto">
          <a:xfrm flipH="1">
            <a:off x="39624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15240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7" name="Rectangle 6"/>
          <p:cNvSpPr>
            <a:spLocks noChangeArrowheads="1"/>
          </p:cNvSpPr>
          <p:nvPr/>
        </p:nvSpPr>
        <p:spPr bwMode="auto">
          <a:xfrm>
            <a:off x="9144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08" name="Rectangle 10"/>
          <p:cNvSpPr>
            <a:spLocks noChangeArrowheads="1"/>
          </p:cNvSpPr>
          <p:nvPr/>
        </p:nvSpPr>
        <p:spPr bwMode="auto">
          <a:xfrm>
            <a:off x="44196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9" name="Rectangle 11"/>
          <p:cNvSpPr>
            <a:spLocks noChangeArrowheads="1"/>
          </p:cNvSpPr>
          <p:nvPr/>
        </p:nvSpPr>
        <p:spPr bwMode="auto">
          <a:xfrm>
            <a:off x="38100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15240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1" name="Rectangle 13"/>
          <p:cNvSpPr>
            <a:spLocks noChangeArrowheads="1"/>
          </p:cNvSpPr>
          <p:nvPr/>
        </p:nvSpPr>
        <p:spPr bwMode="auto">
          <a:xfrm>
            <a:off x="9144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8312" name="Rectangle 14"/>
          <p:cNvSpPr>
            <a:spLocks noChangeArrowheads="1"/>
          </p:cNvSpPr>
          <p:nvPr/>
        </p:nvSpPr>
        <p:spPr bwMode="auto">
          <a:xfrm>
            <a:off x="44196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3" name="Rectangle 15"/>
          <p:cNvSpPr>
            <a:spLocks noChangeArrowheads="1"/>
          </p:cNvSpPr>
          <p:nvPr/>
        </p:nvSpPr>
        <p:spPr bwMode="auto">
          <a:xfrm>
            <a:off x="3810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8314" name="Rectangle 16"/>
          <p:cNvSpPr>
            <a:spLocks noChangeArrowheads="1"/>
          </p:cNvSpPr>
          <p:nvPr/>
        </p:nvSpPr>
        <p:spPr bwMode="auto">
          <a:xfrm>
            <a:off x="2971800" y="51816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5" name="Rectangle 17"/>
          <p:cNvSpPr>
            <a:spLocks noChangeArrowheads="1"/>
          </p:cNvSpPr>
          <p:nvPr/>
        </p:nvSpPr>
        <p:spPr bwMode="auto">
          <a:xfrm>
            <a:off x="2362200" y="5638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8316" name="Line 18"/>
          <p:cNvSpPr>
            <a:spLocks noChangeShapeType="1"/>
          </p:cNvSpPr>
          <p:nvPr/>
        </p:nvSpPr>
        <p:spPr bwMode="auto">
          <a:xfrm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7" name="Line 19"/>
          <p:cNvSpPr>
            <a:spLocks noChangeShapeType="1"/>
          </p:cNvSpPr>
          <p:nvPr/>
        </p:nvSpPr>
        <p:spPr bwMode="auto">
          <a:xfrm>
            <a:off x="2590800" y="4495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8" name="Line 20"/>
          <p:cNvSpPr>
            <a:spLocks noChangeShapeType="1"/>
          </p:cNvSpPr>
          <p:nvPr/>
        </p:nvSpPr>
        <p:spPr bwMode="auto">
          <a:xfrm flipH="1">
            <a:off x="4038600" y="4495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9" name="Line 21"/>
          <p:cNvSpPr>
            <a:spLocks noChangeShapeType="1"/>
          </p:cNvSpPr>
          <p:nvPr/>
        </p:nvSpPr>
        <p:spPr bwMode="auto">
          <a:xfrm>
            <a:off x="5181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6689725" y="2395538"/>
            <a:ext cx="215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Base-Class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048000" y="1905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2438400" y="2362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9332" name="Rectangle 8"/>
          <p:cNvSpPr>
            <a:spLocks noChangeArrowheads="1"/>
          </p:cNvSpPr>
          <p:nvPr/>
        </p:nvSpPr>
        <p:spPr bwMode="auto">
          <a:xfrm>
            <a:off x="18288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3" name="Rectangle 9"/>
          <p:cNvSpPr>
            <a:spLocks noChangeArrowheads="1"/>
          </p:cNvSpPr>
          <p:nvPr/>
        </p:nvSpPr>
        <p:spPr bwMode="auto">
          <a:xfrm>
            <a:off x="12192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9334" name="Rectangle 10"/>
          <p:cNvSpPr>
            <a:spLocks noChangeArrowheads="1"/>
          </p:cNvSpPr>
          <p:nvPr/>
        </p:nvSpPr>
        <p:spPr bwMode="auto">
          <a:xfrm>
            <a:off x="45720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5" name="Rectangle 11"/>
          <p:cNvSpPr>
            <a:spLocks noChangeArrowheads="1"/>
          </p:cNvSpPr>
          <p:nvPr/>
        </p:nvSpPr>
        <p:spPr bwMode="auto">
          <a:xfrm>
            <a:off x="39624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9336" name="Rectangle 12"/>
          <p:cNvSpPr>
            <a:spLocks noChangeArrowheads="1"/>
          </p:cNvSpPr>
          <p:nvPr/>
        </p:nvSpPr>
        <p:spPr bwMode="auto">
          <a:xfrm>
            <a:off x="3276600" y="5486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7" name="Rectangle 13"/>
          <p:cNvSpPr>
            <a:spLocks noChangeArrowheads="1"/>
          </p:cNvSpPr>
          <p:nvPr/>
        </p:nvSpPr>
        <p:spPr bwMode="auto">
          <a:xfrm>
            <a:off x="2667000" y="5943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9338" name="Line 15"/>
          <p:cNvSpPr>
            <a:spLocks noChangeShapeType="1"/>
          </p:cNvSpPr>
          <p:nvPr/>
        </p:nvSpPr>
        <p:spPr bwMode="auto">
          <a:xfrm>
            <a:off x="2895600" y="4800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9" name="Line 16"/>
          <p:cNvSpPr>
            <a:spLocks noChangeShapeType="1"/>
          </p:cNvSpPr>
          <p:nvPr/>
        </p:nvSpPr>
        <p:spPr bwMode="auto">
          <a:xfrm flipH="1">
            <a:off x="4343400" y="4800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0" name="Line 18"/>
          <p:cNvSpPr>
            <a:spLocks noChangeShapeType="1"/>
          </p:cNvSpPr>
          <p:nvPr/>
        </p:nvSpPr>
        <p:spPr bwMode="auto">
          <a:xfrm flipH="1">
            <a:off x="2743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1" name="Line 19"/>
          <p:cNvSpPr>
            <a:spLocks noChangeShapeType="1"/>
          </p:cNvSpPr>
          <p:nvPr/>
        </p:nvSpPr>
        <p:spPr bwMode="auto">
          <a:xfrm>
            <a:off x="4267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6019800" y="2319338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Virtual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基类的声明次序决定：</a:t>
            </a:r>
            <a:endParaRPr lang="en-GB" altLang="en-US" sz="2000"/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对基类构造函数/析构函数的调用次序</a:t>
            </a:r>
            <a:endParaRPr lang="en-GB" altLang="en-US"/>
          </a:p>
          <a:p>
            <a:pPr lvl="3" eaLnBrk="1" hangingPunct="1"/>
            <a:r>
              <a:rPr lang="en-GB" altLang="en-US">
                <a:latin typeface="宋体" panose="02010600030101010101" pitchFamily="2" charset="-122"/>
              </a:rPr>
              <a:t>对基类数据成员的存储安排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 b="1">
              <a:latin typeface="宋体" panose="02010600030101010101" pitchFamily="2" charset="-122"/>
            </a:endParaRP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名冲突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&lt;基类名&gt;::&lt;基类成员名&gt;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虚基类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如果直接基类有公共的基类，则该公共基类中的成员变量在多继承的派生类中有多个副本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0355" name="Oval 4"/>
          <p:cNvSpPr>
            <a:spLocks noChangeArrowheads="1"/>
          </p:cNvSpPr>
          <p:nvPr/>
        </p:nvSpPr>
        <p:spPr bwMode="auto">
          <a:xfrm>
            <a:off x="7696200" y="4572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0356" name="Line 9"/>
          <p:cNvSpPr>
            <a:spLocks noChangeShapeType="1"/>
          </p:cNvSpPr>
          <p:nvPr/>
        </p:nvSpPr>
        <p:spPr bwMode="auto">
          <a:xfrm>
            <a:off x="8229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Oval 13"/>
          <p:cNvSpPr>
            <a:spLocks noChangeArrowheads="1"/>
          </p:cNvSpPr>
          <p:nvPr/>
        </p:nvSpPr>
        <p:spPr bwMode="auto">
          <a:xfrm>
            <a:off x="7620000" y="3429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58" name="Oval 14"/>
          <p:cNvSpPr>
            <a:spLocks noChangeArrowheads="1"/>
          </p:cNvSpPr>
          <p:nvPr/>
        </p:nvSpPr>
        <p:spPr bwMode="auto">
          <a:xfrm>
            <a:off x="71628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0359" name="Oval 15"/>
          <p:cNvSpPr>
            <a:spLocks noChangeArrowheads="1"/>
          </p:cNvSpPr>
          <p:nvPr/>
        </p:nvSpPr>
        <p:spPr bwMode="auto">
          <a:xfrm>
            <a:off x="82296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0360" name="Line 16"/>
          <p:cNvSpPr>
            <a:spLocks noChangeShapeType="1"/>
          </p:cNvSpPr>
          <p:nvPr/>
        </p:nvSpPr>
        <p:spPr bwMode="auto">
          <a:xfrm flipH="1">
            <a:off x="7467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1" name="Line 17"/>
          <p:cNvSpPr>
            <a:spLocks noChangeShapeType="1"/>
          </p:cNvSpPr>
          <p:nvPr/>
        </p:nvSpPr>
        <p:spPr bwMode="auto">
          <a:xfrm>
            <a:off x="76200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2" name="Line 18"/>
          <p:cNvSpPr>
            <a:spLocks noChangeShapeType="1"/>
          </p:cNvSpPr>
          <p:nvPr/>
        </p:nvSpPr>
        <p:spPr bwMode="auto">
          <a:xfrm flipH="1">
            <a:off x="82296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3" name="Text Box 19"/>
          <p:cNvSpPr txBox="1">
            <a:spLocks noChangeArrowheads="1"/>
          </p:cNvSpPr>
          <p:nvPr/>
        </p:nvSpPr>
        <p:spPr bwMode="auto">
          <a:xfrm>
            <a:off x="6081713" y="3352800"/>
            <a:ext cx="13858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{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B: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C: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D: B, C;</a:t>
            </a:r>
            <a:endParaRPr lang="en-US" altLang="zh-CN" sz="1600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类</a:t>
            </a:r>
            <a:r>
              <a:rPr lang="en-GB" altLang="zh-CN" sz="2000" dirty="0" err="1">
                <a:latin typeface="宋体" panose="02010600030101010101" pitchFamily="2" charset="-122"/>
              </a:rPr>
              <a:t>D</a:t>
            </a:r>
            <a:r>
              <a:rPr lang="en-GB" altLang="en-US" sz="2000" dirty="0" err="1">
                <a:latin typeface="宋体" panose="02010600030101010101" pitchFamily="2" charset="-122"/>
              </a:rPr>
              <a:t>拥有两个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成员：</a:t>
            </a:r>
            <a:r>
              <a:rPr lang="en-GB" altLang="zh-CN" sz="2000" dirty="0" err="1">
                <a:latin typeface="宋体" panose="02010600030101010101" pitchFamily="2" charset="-122"/>
              </a:rPr>
              <a:t>B</a:t>
            </a:r>
            <a:r>
              <a:rPr lang="en-GB" altLang="zh-CN" sz="2000" dirty="0">
                <a:latin typeface="宋体" panose="02010600030101010101" pitchFamily="2" charset="-122"/>
              </a:rPr>
              <a:t>::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和</a:t>
            </a:r>
            <a:r>
              <a:rPr lang="en-GB" altLang="zh-CN" sz="2000" dirty="0" err="1">
                <a:latin typeface="宋体" panose="02010600030101010101" pitchFamily="2" charset="-122"/>
              </a:rPr>
              <a:t>C</a:t>
            </a:r>
            <a:r>
              <a:rPr lang="en-GB" altLang="zh-CN" sz="2000" dirty="0">
                <a:latin typeface="宋体" panose="02010600030101010101" pitchFamily="2" charset="-122"/>
              </a:rPr>
              <a:t>::x</a:t>
            </a:r>
          </a:p>
          <a:p>
            <a:pPr lvl="2" algn="just" eaLnBrk="1" hangingPunct="1"/>
            <a:endParaRPr lang="en-GB" altLang="zh-CN" sz="2000" dirty="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虚基类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 dirty="0" err="1">
                <a:latin typeface="宋体" panose="02010600030101010101" pitchFamily="2" charset="-122"/>
              </a:rPr>
              <a:t>合并</a:t>
            </a:r>
            <a:endParaRPr lang="en-GB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 sz="2800" dirty="0"/>
              <a:t>			</a:t>
            </a:r>
            <a:r>
              <a:rPr lang="en-GB" altLang="zh-CN" sz="1800" i="1" dirty="0"/>
              <a:t>class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B: virtual </a:t>
            </a:r>
            <a:r>
              <a:rPr lang="en-US" altLang="zh-CN" sz="1800" i="1" dirty="0"/>
              <a:t>public </a:t>
            </a:r>
            <a:r>
              <a:rPr lang="en-GB" altLang="zh-CN" sz="1800" i="1" dirty="0"/>
              <a:t>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C: public virtual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D: B, C;</a:t>
            </a:r>
            <a:endParaRPr lang="en-GB" altLang="zh-CN" sz="1800" dirty="0"/>
          </a:p>
          <a:p>
            <a:pPr lvl="1" algn="just" eaLnBrk="1" hangingPunct="1"/>
            <a:endParaRPr lang="en-GB" altLang="zh-CN" sz="1800" dirty="0"/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注意</a:t>
            </a:r>
            <a:endParaRPr lang="en-GB" altLang="en-US" sz="2000" dirty="0"/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虚基类的构造函数由最新派生出的类的构造函数调用</a:t>
            </a:r>
            <a:endParaRPr lang="en-GB" altLang="en-US" dirty="0">
              <a:solidFill>
                <a:srgbClr val="C00000"/>
              </a:solidFill>
            </a:endParaRPr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虚基类的构造函数优先非虚基类的构造函数执行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友元和</a:t>
            </a:r>
            <a:r>
              <a:rPr lang="en-US" altLang="zh-CN" dirty="0"/>
              <a:t>protected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3749352" cy="4114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class Base (</a:t>
            </a:r>
          </a:p>
          <a:p>
            <a:pPr marL="0" indent="0">
              <a:buNone/>
            </a:pPr>
            <a:r>
              <a:rPr lang="en-US" altLang="zh-CN" i="1" dirty="0"/>
              <a:t>protected :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</a:t>
            </a:r>
            <a:r>
              <a:rPr lang="en-US" altLang="zh-CN" i="1" dirty="0" err="1"/>
              <a:t>prot_mem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} ;</a:t>
            </a:r>
          </a:p>
          <a:p>
            <a:pPr marL="0" indent="0">
              <a:buNone/>
            </a:pPr>
            <a:r>
              <a:rPr lang="en-US" altLang="zh-CN" i="1" dirty="0"/>
              <a:t>class Sneaky : public Base {</a:t>
            </a:r>
          </a:p>
          <a:p>
            <a:pPr marL="0" indent="0">
              <a:buNone/>
            </a:pPr>
            <a:r>
              <a:rPr lang="en-US" altLang="zh-CN" i="1" dirty="0"/>
              <a:t>    friend void clobber(Sneaky&amp;) ;</a:t>
            </a:r>
          </a:p>
          <a:p>
            <a:pPr marL="0" indent="0">
              <a:buNone/>
            </a:pPr>
            <a:r>
              <a:rPr lang="en-US" altLang="zh-CN" i="1" dirty="0"/>
              <a:t>    friend void clobber(Base&amp;);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j;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clobber(Sneaky &amp;s) { </a:t>
            </a:r>
            <a:r>
              <a:rPr lang="en-US" altLang="zh-CN" i="1" dirty="0" err="1"/>
              <a:t>s.j</a:t>
            </a:r>
            <a:r>
              <a:rPr lang="en-US" altLang="zh-CN" i="1" dirty="0"/>
              <a:t> = </a:t>
            </a:r>
            <a:r>
              <a:rPr lang="en-US" altLang="zh-CN" i="1" dirty="0" err="1"/>
              <a:t>s.prot_mem</a:t>
            </a:r>
            <a:r>
              <a:rPr lang="en-US" altLang="zh-CN" i="1" dirty="0"/>
              <a:t> = 0; )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clobber(Base &amp;b) { </a:t>
            </a:r>
            <a:r>
              <a:rPr lang="en-US" altLang="zh-CN" i="1" dirty="0" err="1"/>
              <a:t>b.prot_mem</a:t>
            </a:r>
            <a:r>
              <a:rPr lang="en-US" altLang="zh-CN" i="1" dirty="0"/>
              <a:t> = 0; }</a:t>
            </a:r>
            <a:endParaRPr lang="zh-CN" altLang="en-US" i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32040" y="2564904"/>
            <a:ext cx="41044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protected </a:t>
            </a:r>
            <a:r>
              <a:rPr lang="zh-CN" altLang="en-US" kern="0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j </a:t>
            </a:r>
            <a:r>
              <a:rPr lang="zh-CN" altLang="en-US" kern="0" dirty="0"/>
              <a:t>默认是</a:t>
            </a:r>
            <a:r>
              <a:rPr lang="en-US" altLang="zh-CN" kern="0" dirty="0"/>
              <a:t>private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</a:t>
            </a:r>
            <a:r>
              <a:rPr lang="en-US" altLang="zh-CN" kern="0" dirty="0"/>
              <a:t>clobber 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</a:t>
            </a:r>
            <a:r>
              <a:rPr lang="zh-CN" altLang="en-US" kern="0" dirty="0"/>
              <a:t>对象的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private</a:t>
            </a:r>
            <a:r>
              <a:rPr lang="zh-CN" altLang="en-US" dirty="0"/>
              <a:t>和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clobber 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</a:t>
            </a:r>
            <a:r>
              <a:rPr lang="zh-CN" altLang="en-US" kern="0" dirty="0"/>
              <a:t>的</a:t>
            </a:r>
            <a:r>
              <a:rPr lang="en-US" altLang="zh-CN" dirty="0"/>
              <a:t>protected </a:t>
            </a:r>
            <a:r>
              <a:rPr lang="zh-CN" altLang="en-US" dirty="0"/>
              <a:t>成员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753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3895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4313"/>
            <a:ext cx="4543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14625"/>
            <a:ext cx="5524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派生类对象的初始化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由基类和派生类共同完成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构造函数的执行次序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基类的构造函数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>
                <a:latin typeface="宋体" panose="02010600030101010101" pitchFamily="2" charset="-122"/>
              </a:rPr>
              <a:t>派生类</a:t>
            </a:r>
            <a:r>
              <a:rPr lang="en-GB" altLang="en-US" sz="2000">
                <a:latin typeface="宋体" panose="02010600030101010101" pitchFamily="2" charset="-122"/>
              </a:rPr>
              <a:t>对象成员</a:t>
            </a:r>
            <a:r>
              <a:rPr lang="zh-CN" altLang="en-US" sz="2000">
                <a:latin typeface="宋体" panose="02010600030101010101" pitchFamily="2" charset="-122"/>
              </a:rPr>
              <a:t>类</a:t>
            </a:r>
            <a:r>
              <a:rPr lang="en-GB" altLang="en-US" sz="2000">
                <a:latin typeface="宋体" panose="02010600030101010101" pitchFamily="2" charset="-122"/>
              </a:rPr>
              <a:t>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派生类的构造函数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析构</a:t>
            </a:r>
            <a:r>
              <a:rPr lang="en-GB" altLang="en-US" sz="2400">
                <a:latin typeface="宋体" panose="02010600030101010101" pitchFamily="2" charset="-122"/>
              </a:rPr>
              <a:t>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与构造函数相反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宋体" panose="02010600030101010101" pitchFamily="2" charset="-122"/>
              </a:rPr>
              <a:t>基类构造函数</a:t>
            </a:r>
            <a:r>
              <a:rPr lang="en-GB" altLang="zh-CN" sz="2400">
                <a:latin typeface="宋体" panose="02010600030101010101" pitchFamily="2" charset="-122"/>
              </a:rPr>
              <a:t>的</a:t>
            </a:r>
            <a:r>
              <a:rPr lang="zh-CN" altLang="en-GB" sz="2400">
                <a:latin typeface="宋体" panose="02010600030101010101" pitchFamily="2" charset="-122"/>
              </a:rPr>
              <a:t>调用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缺省执行基类默认构造函数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如果要执行基类的</a:t>
            </a:r>
            <a:r>
              <a:rPr lang="en-US" altLang="en-GB" sz="2000" b="1">
                <a:solidFill>
                  <a:srgbClr val="002060"/>
                </a:solidFill>
                <a:latin typeface="宋体" panose="02010600030101010101" pitchFamily="2" charset="-122"/>
              </a:rPr>
              <a:t>非默认构造函数</a:t>
            </a:r>
            <a:r>
              <a:rPr lang="en-US" altLang="en-GB" sz="2000">
                <a:latin typeface="宋体" panose="02010600030101010101" pitchFamily="2" charset="-122"/>
              </a:rPr>
              <a:t>，则必须在派生类构造函数的</a:t>
            </a:r>
            <a:r>
              <a:rPr lang="en-US" altLang="en-GB" sz="2000" b="1">
                <a:solidFill>
                  <a:srgbClr val="0D0D0D"/>
                </a:solidFill>
                <a:latin typeface="宋体" panose="02010600030101010101" pitchFamily="2" charset="-122"/>
              </a:rPr>
              <a:t>成员初始化表</a:t>
            </a:r>
            <a:r>
              <a:rPr lang="en-US" altLang="en-GB" sz="2000">
                <a:latin typeface="宋体" panose="02010600030101010101" pitchFamily="2" charset="-122"/>
              </a:rPr>
              <a:t>中指出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351088" y="3624263"/>
            <a:ext cx="22209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{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A() 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A(int i) { x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321425" y="3505200"/>
            <a:ext cx="213677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  int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B() { y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{ y =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, int j):A(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{   y = j;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 dirty="0"/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273300" y="5500688"/>
            <a:ext cx="13244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b1; 	</a:t>
            </a:r>
            <a:endParaRPr lang="en-US" altLang="zh-CN" sz="1800" b="1" i="1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b2(1); 	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b3(0,1);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27801AB-620B-394A-A137-47F8FE56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347706"/>
            <a:ext cx="2586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B(</a:t>
            </a:r>
            <a:r>
              <a:rPr lang="en-GB" altLang="zh-CN" sz="1800" i="1" dirty="0" err="1"/>
              <a:t>const</a:t>
            </a:r>
            <a:r>
              <a:rPr lang="en-GB" altLang="zh-CN" sz="1800" i="1" dirty="0"/>
              <a:t> B&amp; b){…}  </a:t>
            </a:r>
            <a:r>
              <a:rPr lang="en-GB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??</a:t>
            </a:r>
            <a:endParaRPr lang="zh-CN" alt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4DDF975-3D44-9443-AEF9-CAB8C87E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158" y="5500688"/>
            <a:ext cx="35429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A::A(int)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</a:t>
            </a:r>
            <a:r>
              <a:rPr lang="en-US" altLang="zh-CN" sz="1800" b="1" i="1" dirty="0" err="1">
                <a:solidFill>
                  <a:srgbClr val="006600"/>
                </a:solidFill>
              </a:rPr>
              <a:t>int,int</a:t>
            </a:r>
            <a:r>
              <a:rPr lang="en-US" altLang="zh-CN" sz="1800" b="1" i="1" dirty="0">
                <a:solidFill>
                  <a:srgbClr val="006600"/>
                </a:solidFill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969E959-C5C0-4747-9AA5-08412DF7A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054122"/>
            <a:ext cx="365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  <a:r>
              <a:rPr lang="en-US" altLang="zh-CN" sz="1800" i="1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using A::A; //</a:t>
            </a:r>
            <a:r>
              <a:rPr lang="zh-CN" altLang="en-US" sz="1800" i="1" dirty="0"/>
              <a:t>继承</a:t>
            </a:r>
            <a:r>
              <a:rPr lang="en-US" altLang="zh-CN" sz="1800" i="1" dirty="0"/>
              <a:t>A</a:t>
            </a:r>
            <a:r>
              <a:rPr lang="zh-CN" altLang="en-US" sz="1800" i="1" dirty="0"/>
              <a:t>的构造函数</a:t>
            </a:r>
            <a:endParaRPr lang="en-GB" altLang="zh-CN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231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800" dirty="0" err="1">
                <a:latin typeface="宋体" panose="02010600030101010101" pitchFamily="2" charset="-122"/>
              </a:rPr>
              <a:t>类型相容</a:t>
            </a:r>
            <a:endParaRPr lang="en-GB" altLang="en-US" sz="28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 err="1">
                <a:latin typeface="宋体" panose="02010600030101010101" pitchFamily="2" charset="-122"/>
              </a:rPr>
              <a:t>类</a:t>
            </a:r>
            <a:r>
              <a:rPr lang="en-GB" altLang="zh-CN" sz="2400" dirty="0" err="1">
                <a:latin typeface="宋体" panose="02010600030101010101" pitchFamily="2" charset="-122"/>
              </a:rPr>
              <a:t>、</a:t>
            </a:r>
            <a:r>
              <a:rPr lang="en-GB" altLang="en-US" sz="2400" dirty="0" err="1">
                <a:latin typeface="宋体" panose="02010600030101010101" pitchFamily="2" charset="-122"/>
              </a:rPr>
              <a:t>类型</a:t>
            </a:r>
            <a:endParaRPr lang="en-GB" altLang="en-US" sz="24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 err="1">
                <a:latin typeface="宋体" panose="02010600030101010101" pitchFamily="2" charset="-122"/>
              </a:rPr>
              <a:t>类型相容</a:t>
            </a:r>
            <a:r>
              <a:rPr lang="en-GB" altLang="zh-CN" sz="2400" dirty="0" err="1">
                <a:latin typeface="宋体" panose="02010600030101010101" pitchFamily="2" charset="-122"/>
              </a:rPr>
              <a:t>、</a:t>
            </a:r>
            <a:r>
              <a:rPr lang="en-GB" altLang="en-US" sz="2400" dirty="0" err="1">
                <a:latin typeface="宋体" panose="02010600030101010101" pitchFamily="2" charset="-122"/>
              </a:rPr>
              <a:t>赋值相容</a:t>
            </a:r>
            <a:endParaRPr lang="en-GB" altLang="en-US" sz="24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问题：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是什么类型时，</a:t>
            </a:r>
            <a:r>
              <a:rPr lang="en-US" altLang="zh-CN" sz="2400" dirty="0">
                <a:latin typeface="宋体" panose="02010600030101010101" pitchFamily="2" charset="-122"/>
              </a:rPr>
              <a:t>a = b </a:t>
            </a:r>
            <a:r>
              <a:rPr lang="zh-CN" altLang="en-US" sz="2400" dirty="0">
                <a:latin typeface="宋体" panose="02010600030101010101" pitchFamily="2" charset="-122"/>
              </a:rPr>
              <a:t>合法？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 dirty="0"/>
              <a:t>A a; 	 B b; 		class B: public A</a:t>
            </a:r>
            <a:endParaRPr lang="zh-CN" altLang="en-GB" sz="2000" dirty="0"/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对象的身份发生变化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属于派生类的属性已不存在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 dirty="0"/>
              <a:t>B* pb;  A* pa = pb; 	   	class B: public A 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 dirty="0"/>
              <a:t>B  b; 	   A &amp;a=b; 	class B: public A</a:t>
            </a:r>
            <a:r>
              <a:rPr lang="en-GB" altLang="zh-CN" sz="2000" dirty="0">
                <a:latin typeface="宋体" panose="02010600030101010101" pitchFamily="2" charset="-12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对象身份没有发生变化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1981200" cy="3657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</a:t>
            </a:r>
            <a:r>
              <a:rPr lang="en-US" altLang="zh-CN" sz="1800" i="1" dirty="0" err="1"/>
              <a:t>x,y</a:t>
            </a:r>
            <a:r>
              <a:rPr lang="en-US" altLang="zh-CN" sz="1800" i="1" dirty="0"/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  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B: public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 z;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g();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3505200" y="2057400"/>
            <a:ext cx="18637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 </a:t>
            </a:r>
            <a:r>
              <a:rPr lang="en-US" altLang="zh-CN" sz="1800" i="1" dirty="0" err="1"/>
              <a:t>a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 </a:t>
            </a:r>
            <a:r>
              <a:rPr lang="en-US" altLang="zh-CN" sz="1800" i="1" dirty="0" err="1"/>
              <a:t>b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= b;     //OK,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= a;     //</a:t>
            </a:r>
            <a:r>
              <a:rPr lang="en-US" altLang="zh-CN" sz="1800" i="1" dirty="0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/>
              <a:t>a.f</a:t>
            </a:r>
            <a:r>
              <a:rPr lang="en-US" altLang="zh-CN" sz="1800" i="1" dirty="0"/>
              <a:t>();      //A::f()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3505200" y="3962400"/>
            <a:ext cx="2768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&amp;r_a=b;     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*p_a=&amp;b;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&amp;r_b=a; 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*p_b=&amp;a;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>
              <a:solidFill>
                <a:srgbClr val="CC0000"/>
              </a:solidFill>
            </a:endParaRP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5562600" y="974725"/>
            <a:ext cx="221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把派生类对象赋值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给基类对象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876800" y="5919788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基类的引用或指针可以引用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或指向派生类对象</a:t>
            </a:r>
            <a:endParaRPr lang="zh-CN" altLang="en-US" sz="2000" i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6456363" y="1968500"/>
            <a:ext cx="2306637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func1(A&amp; 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</a:t>
            </a:r>
            <a:r>
              <a:rPr lang="en-GB" altLang="zh-CN" sz="1800" i="1" dirty="0" err="1"/>
              <a:t>a.f</a:t>
            </a:r>
            <a:r>
              <a:rPr lang="en-GB" altLang="zh-CN" sz="1800" i="1" dirty="0"/>
              <a:t>(); 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func2(A *pa)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pa-&gt;f(); 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func2(&amp;b);</a:t>
            </a:r>
            <a:endParaRPr lang="en-US" altLang="zh-CN" sz="1800" dirty="0"/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7772400" y="4419600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A::f?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B::f</a:t>
            </a:r>
            <a:r>
              <a:rPr lang="en-GB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？</a:t>
            </a:r>
            <a:endParaRPr lang="en-US" altLang="zh-CN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 flipH="1" flipV="1">
            <a:off x="76200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 flipH="1">
            <a:off x="4114800" y="16764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 flipH="1" flipV="1">
            <a:off x="4800600" y="45720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utoUpdateAnimBg="0"/>
      <p:bldP spid="181256" grpId="0" autoUpdateAnimBg="0"/>
      <p:bldP spid="1812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前期绑定（</a:t>
            </a:r>
            <a:r>
              <a:rPr lang="en-US" altLang="zh-CN" sz="2400"/>
              <a:t>Early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编译时刻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依据对象的静态类型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效率高、灵活性差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动态绑定（</a:t>
            </a:r>
            <a:r>
              <a:rPr lang="en-US" altLang="zh-CN" sz="2400"/>
              <a:t>Late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运行时刻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依据对象的实际类型（动态）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灵活性高、效率低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注重效率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默认前期绑定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后期绑定需显式指出	</a:t>
            </a:r>
            <a:r>
              <a:rPr lang="en-US" altLang="zh-CN" sz="2000" i="1">
                <a:solidFill>
                  <a:schemeClr val="tx2"/>
                </a:solidFill>
              </a:rPr>
              <a:t>virtual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定义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/>
              <a:t>virtual</a:t>
            </a:r>
            <a:endParaRPr lang="en-US" altLang="zh-CN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800" i="1">
                <a:latin typeface="宋体" panose="02010600030101010101" pitchFamily="2" charset="-122"/>
              </a:rPr>
              <a:t>			</a:t>
            </a:r>
            <a:r>
              <a:rPr lang="en-GB" altLang="zh-CN" sz="20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{  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 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      </a:t>
            </a:r>
            <a:r>
              <a:rPr lang="en-US" altLang="zh-CN" sz="2000" i="1">
                <a:solidFill>
                  <a:srgbClr val="00B0F0"/>
                </a:solidFill>
              </a:rPr>
              <a:t>virtual </a:t>
            </a:r>
            <a:r>
              <a:rPr lang="en-US" altLang="zh-CN" sz="2000" i="1"/>
              <a:t>void</a:t>
            </a:r>
            <a:r>
              <a:rPr lang="en-US" altLang="zh-CN" sz="2000" i="1">
                <a:solidFill>
                  <a:srgbClr val="00B0F0"/>
                </a:solidFill>
              </a:rPr>
              <a:t> </a:t>
            </a:r>
            <a:r>
              <a:rPr lang="en-GB" altLang="zh-CN" sz="2000" i="1"/>
              <a:t>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400" i="1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>
                <a:latin typeface="宋体" panose="02010600030101010101" pitchFamily="2" charset="-122"/>
              </a:rPr>
              <a:t>动态绑定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 i="1">
                <a:latin typeface="宋体" panose="02010600030101010101" pitchFamily="2" charset="-122"/>
              </a:rPr>
              <a:t> </a:t>
            </a:r>
            <a:r>
              <a:rPr lang="zh-CN" altLang="en-US" sz="2000" i="1">
                <a:latin typeface="宋体" panose="02010600030101010101" pitchFamily="2" charset="-122"/>
              </a:rPr>
              <a:t>根据</a:t>
            </a:r>
            <a:r>
              <a:rPr lang="zh-CN" altLang="en-US" sz="2000">
                <a:latin typeface="宋体" panose="02010600030101010101" pitchFamily="2" charset="-122"/>
              </a:rPr>
              <a:t>实际引用和指向的对象类型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方法重定义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10299</TotalTime>
  <Words>2831</Words>
  <Application>Microsoft Macintosh PowerPoint</Application>
  <PresentationFormat>全屏显示(4:3)</PresentationFormat>
  <Paragraphs>676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Calibri</vt:lpstr>
      <vt:lpstr>Tahoma</vt:lpstr>
      <vt:lpstr>Times New Roman</vt:lpstr>
      <vt:lpstr>Wingdings</vt:lpstr>
      <vt:lpstr>Blends</vt:lpstr>
      <vt:lpstr>继承</vt:lpstr>
      <vt:lpstr>单继承</vt:lpstr>
      <vt:lpstr>友元和protected</vt:lpstr>
      <vt:lpstr>继承</vt:lpstr>
      <vt:lpstr>继承</vt:lpstr>
      <vt:lpstr>虚函数</vt:lpstr>
      <vt:lpstr>虚函数</vt:lpstr>
      <vt:lpstr>虚函数</vt:lpstr>
      <vt:lpstr>虚函数</vt:lpstr>
      <vt:lpstr>虚函数</vt:lpstr>
      <vt:lpstr>虚函数</vt:lpstr>
      <vt:lpstr>虚函数</vt:lpstr>
      <vt:lpstr>final, override</vt:lpstr>
      <vt:lpstr>虚函数</vt:lpstr>
      <vt:lpstr>虚函数</vt:lpstr>
      <vt:lpstr>PowerPoint 演示文稿</vt:lpstr>
      <vt:lpstr>PowerPoint 演示文稿</vt:lpstr>
      <vt:lpstr>PowerPoint 演示文稿</vt:lpstr>
      <vt:lpstr>虚函数</vt:lpstr>
      <vt:lpstr>虚函数</vt:lpstr>
      <vt:lpstr>虚函数</vt:lpstr>
      <vt:lpstr>虚函数</vt:lpstr>
      <vt:lpstr>虚函数</vt:lpstr>
      <vt:lpstr>多继承</vt:lpstr>
      <vt:lpstr>多继承</vt:lpstr>
      <vt:lpstr>多继承</vt:lpstr>
      <vt:lpstr>多继承</vt:lpstr>
      <vt:lpstr>多继承</vt:lpstr>
      <vt:lpstr>多继承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Pan Minxue</cp:lastModifiedBy>
  <cp:revision>512</cp:revision>
  <cp:lastPrinted>1601-01-01T00:00:00Z</cp:lastPrinted>
  <dcterms:created xsi:type="dcterms:W3CDTF">2007-03-08T08:43:17Z</dcterms:created>
  <dcterms:modified xsi:type="dcterms:W3CDTF">2024-11-27T02:13:03Z</dcterms:modified>
</cp:coreProperties>
</file>