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05" r:id="rId3"/>
    <p:sldId id="306" r:id="rId4"/>
    <p:sldId id="308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25" r:id="rId16"/>
    <p:sldId id="318" r:id="rId17"/>
    <p:sldId id="319" r:id="rId18"/>
    <p:sldId id="321" r:id="rId19"/>
    <p:sldId id="32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/>
    <p:restoredTop sz="61235" autoAdjust="0"/>
  </p:normalViewPr>
  <p:slideViewPr>
    <p:cSldViewPr>
      <p:cViewPr varScale="1">
        <p:scale>
          <a:sx n="47" d="100"/>
          <a:sy n="47" d="100"/>
        </p:scale>
        <p:origin x="1752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F2EA8-FE04-4F8E-B1FC-66E186981D9A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8C5E2-5D8B-4C81-B9D8-D611DEE474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9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60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64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5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88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01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77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54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9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79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71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71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9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2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1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8C5E2-5D8B-4C81-B9D8-D611DEE4747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37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9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3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2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7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5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1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宋体" pitchFamily="2" charset="-122"/>
              </a:defRPr>
            </a:lvl1pPr>
          </a:lstStyle>
          <a:p>
            <a:fld id="{D0149DE7-7D07-43DB-A43A-8B4970B3C32B}" type="datetimeFigureOut">
              <a:rPr lang="zh-CN" altLang="en-US" smtClean="0"/>
              <a:pPr/>
              <a:t>2024/12/27</a:t>
            </a:fld>
            <a:endParaRPr lang="zh-CN" altLang="en-US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fld id="{A0D6E6F0-559D-4920-8B8E-D4D5D30FDE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oustrup.com/C++11FAQ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cppreference.com/w/cpp/languag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1556792"/>
            <a:ext cx="6190456" cy="1470025"/>
          </a:xfrm>
        </p:spPr>
        <p:txBody>
          <a:bodyPr/>
          <a:lstStyle/>
          <a:p>
            <a:r>
              <a:rPr lang="en-US" altLang="zh-CN" b="1"/>
              <a:t>New Features </a:t>
            </a:r>
            <a:r>
              <a:rPr lang="en-US" altLang="zh-CN" b="1" dirty="0"/>
              <a:t>in C++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8" y="3284984"/>
            <a:ext cx="4784576" cy="1752600"/>
          </a:xfrm>
        </p:spPr>
        <p:txBody>
          <a:bodyPr/>
          <a:lstStyle/>
          <a:p>
            <a:pPr algn="r"/>
            <a:r>
              <a:rPr lang="en-US" altLang="zh-CN" dirty="0"/>
              <a:t>C++</a:t>
            </a:r>
            <a:r>
              <a:rPr lang="zh-CN" altLang="en-US" dirty="0"/>
              <a:t>的新特性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5350484"/>
            <a:ext cx="4898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>
                <a:hlinkClick r:id="rId3"/>
              </a:rPr>
              <a:t>http://www.stroustrup.com/C++11FAQ.html</a:t>
            </a:r>
            <a:endParaRPr lang="en-US" altLang="zh-CN" dirty="0"/>
          </a:p>
          <a:p>
            <a:pPr algn="r"/>
            <a:r>
              <a:rPr lang="en-US" altLang="zh-CN" dirty="0">
                <a:hlinkClick r:id="rId4"/>
              </a:rPr>
              <a:t>http://en.cppreference.com/w/cpp/language</a:t>
            </a:r>
            <a:endParaRPr lang="en-US" altLang="zh-CN" dirty="0"/>
          </a:p>
          <a:p>
            <a:pPr algn="r"/>
            <a:r>
              <a:rPr lang="en-US" altLang="zh-CN" dirty="0"/>
              <a:t>C++ Primer Plus, sixth edition, Stephen </a:t>
            </a:r>
            <a:r>
              <a:rPr lang="en-US" altLang="zh-CN" dirty="0" err="1"/>
              <a:t>Prata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42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136904" cy="42484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 err="1"/>
              <a:t>enum</a:t>
            </a:r>
            <a:r>
              <a:rPr lang="en-US" altLang="zh-CN" sz="1800" dirty="0"/>
              <a:t> Flags { GOOD=0, FAIL=1, BAD=2, EOF=3</a:t>
            </a:r>
            <a:r>
              <a:rPr lang="zh-CN" altLang="en-US" sz="1800" dirty="0"/>
              <a:t> </a:t>
            </a:r>
            <a:r>
              <a:rPr lang="en-US" altLang="zh-CN" sz="1800" dirty="0"/>
              <a:t>};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86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Example 1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519684" y="1412776"/>
            <a:ext cx="679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operator| (Flags f1, Flags f2)  { return Flags(</a:t>
            </a:r>
            <a:r>
              <a:rPr lang="en-US" altLang="zh-CN" dirty="0" err="1"/>
              <a:t>int</a:t>
            </a:r>
            <a:r>
              <a:rPr lang="en-US" altLang="zh-CN" dirty="0"/>
              <a:t>(f1)|</a:t>
            </a:r>
            <a:r>
              <a:rPr lang="en-US" altLang="zh-CN" dirty="0" err="1"/>
              <a:t>int</a:t>
            </a:r>
            <a:r>
              <a:rPr lang="en-US" altLang="zh-CN" dirty="0"/>
              <a:t>(f2));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constexpr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1" y="3432048"/>
            <a:ext cx="343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//error. return value is not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0647" y="343204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//OK now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4437112"/>
            <a:ext cx="3735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</a:rPr>
              <a:t>void f(Flags x) {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switch (x) {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    case </a:t>
            </a:r>
            <a:r>
              <a:rPr lang="en-US" altLang="zh-CN" i="1" dirty="0" err="1">
                <a:solidFill>
                  <a:srgbClr val="0070C0"/>
                </a:solidFill>
              </a:rPr>
              <a:t>bad_c</a:t>
            </a:r>
            <a:r>
              <a:rPr lang="en-US" altLang="zh-CN" i="1" dirty="0">
                <a:solidFill>
                  <a:srgbClr val="0070C0"/>
                </a:solidFill>
              </a:rPr>
              <a:t>(): /* ... */break;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    case </a:t>
            </a:r>
            <a:r>
              <a:rPr lang="en-US" altLang="zh-CN" i="1" dirty="0" err="1">
                <a:solidFill>
                  <a:srgbClr val="0070C0"/>
                </a:solidFill>
              </a:rPr>
              <a:t>eof_c</a:t>
            </a:r>
            <a:r>
              <a:rPr lang="en-US" altLang="zh-CN" i="1" dirty="0">
                <a:solidFill>
                  <a:srgbClr val="0070C0"/>
                </a:solidFill>
              </a:rPr>
              <a:t>(): /* ... */ break;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    case </a:t>
            </a:r>
            <a:r>
              <a:rPr lang="en-US" altLang="zh-CN" i="1" dirty="0" err="1">
                <a:solidFill>
                  <a:srgbClr val="0070C0"/>
                </a:solidFill>
              </a:rPr>
              <a:t>be_c</a:t>
            </a:r>
            <a:r>
              <a:rPr lang="en-US" altLang="zh-CN" i="1" dirty="0">
                <a:solidFill>
                  <a:srgbClr val="0070C0"/>
                </a:solidFill>
              </a:rPr>
              <a:t>(): /* ... */ break;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    default: /* ... */ break;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CN" i="1" dirty="0">
                <a:solidFill>
                  <a:srgbClr val="0070C0"/>
                </a:solidFill>
              </a:rPr>
              <a:t>}</a:t>
            </a:r>
            <a:endParaRPr lang="zh-CN" altLang="en-US" i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08104" y="4869160"/>
            <a:ext cx="2441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constexpr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bad_c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constexpr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eof_c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r>
              <a:rPr lang="en-US" altLang="zh-CN" dirty="0" err="1">
                <a:solidFill>
                  <a:srgbClr val="0070C0"/>
                </a:solidFill>
              </a:rPr>
              <a:t>constexpr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be_c</a:t>
            </a:r>
            <a:r>
              <a:rPr lang="en-US" altLang="zh-CN" dirty="0">
                <a:solidFill>
                  <a:srgbClr val="0070C0"/>
                </a:solidFill>
              </a:rPr>
              <a:t>();</a:t>
            </a:r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2344812"/>
            <a:ext cx="38754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void f(Flags x) {</a:t>
            </a:r>
          </a:p>
          <a:p>
            <a:r>
              <a:rPr lang="en-US" altLang="zh-CN" dirty="0"/>
              <a:t>    switch (x) {</a:t>
            </a:r>
          </a:p>
          <a:p>
            <a:r>
              <a:rPr lang="en-US" altLang="zh-CN" dirty="0"/>
              <a:t>        case BAD: /* ... */break;</a:t>
            </a:r>
          </a:p>
          <a:p>
            <a:r>
              <a:rPr lang="en-US" altLang="zh-CN" dirty="0"/>
              <a:t>        case EOF: /* ... */ break;</a:t>
            </a:r>
          </a:p>
          <a:p>
            <a:r>
              <a:rPr lang="en-US" altLang="zh-CN" dirty="0"/>
              <a:t>        case BAD|EOF: /* ... */ break;</a:t>
            </a:r>
          </a:p>
          <a:p>
            <a:r>
              <a:rPr lang="en-US" altLang="zh-CN" dirty="0"/>
              <a:t>        default: /* ... */ break;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4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8" grpId="1"/>
      <p:bldP spid="9" grpId="0"/>
      <p:bldP spid="9" grpId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091" y="671784"/>
            <a:ext cx="8136904" cy="1677096"/>
          </a:xfrm>
        </p:spPr>
        <p:txBody>
          <a:bodyPr/>
          <a:lstStyle/>
          <a:p>
            <a:pPr marL="0" indent="0">
              <a:buNone/>
            </a:pPr>
            <a:r>
              <a:rPr lang="fr-FR" altLang="zh-CN" sz="1800" dirty="0"/>
              <a:t>struct Point {</a:t>
            </a:r>
          </a:p>
          <a:p>
            <a:pPr marL="0" indent="0">
              <a:buNone/>
            </a:pPr>
            <a:r>
              <a:rPr lang="fr-FR" altLang="zh-CN" sz="1800" dirty="0"/>
              <a:t>    int x,y;</a:t>
            </a:r>
          </a:p>
          <a:p>
            <a:pPr marL="0" indent="0">
              <a:buNone/>
            </a:pPr>
            <a:r>
              <a:rPr lang="fr-FR" altLang="zh-CN" sz="1800" dirty="0"/>
              <a:t>    constexpr Point(int xx, int yy) : x(xx), y(yy) { }</a:t>
            </a:r>
          </a:p>
          <a:p>
            <a:pPr marL="0" indent="0">
              <a:buNone/>
            </a:pPr>
            <a:r>
              <a:rPr lang="fr-FR" altLang="zh-CN" sz="1800" dirty="0"/>
              <a:t>};</a:t>
            </a:r>
            <a:endParaRPr lang="zh-CN" alt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63926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constexpr</a:t>
            </a:r>
            <a:r>
              <a:rPr lang="en-US" altLang="zh-CN" dirty="0"/>
              <a:t> Point </a:t>
            </a:r>
            <a:r>
              <a:rPr lang="en-US" altLang="zh-CN" dirty="0" err="1"/>
              <a:t>origo</a:t>
            </a:r>
            <a:r>
              <a:rPr lang="en-US" altLang="zh-CN" dirty="0"/>
              <a:t>(0,0);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z = </a:t>
            </a:r>
            <a:r>
              <a:rPr lang="en-US" altLang="zh-CN" dirty="0" err="1"/>
              <a:t>origo.x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constexpr</a:t>
            </a:r>
            <a:r>
              <a:rPr lang="en-US" altLang="zh-CN" dirty="0"/>
              <a:t> Point a[] = {Point(0,0), Point(1,1), Point(2,2) 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constexpr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x = a[1].x; // x becomes 1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86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Example 2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5013176"/>
            <a:ext cx="807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All evaluation can be done at compile time. Hence runtime efficiency is raised.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40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Lambda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060848"/>
            <a:ext cx="7211144" cy="1986806"/>
          </a:xfrm>
        </p:spPr>
        <p:txBody>
          <a:bodyPr/>
          <a:lstStyle/>
          <a:p>
            <a:r>
              <a:rPr lang="en-US" altLang="zh-CN" dirty="0"/>
              <a:t>Also names as Lambda Expression.</a:t>
            </a:r>
          </a:p>
          <a:p>
            <a:r>
              <a:rPr lang="en-US" altLang="zh-CN" dirty="0"/>
              <a:t>A mechanism for specifying a function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35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886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Example 1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67744" y="188640"/>
            <a:ext cx="426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bool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cmpInt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a, 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b) {return a &lt; b;}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320" y="764704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class </a:t>
            </a:r>
            <a:r>
              <a:rPr lang="en-US" altLang="zh-CN" dirty="0" err="1">
                <a:solidFill>
                  <a:srgbClr val="00B050"/>
                </a:solidFill>
              </a:rPr>
              <a:t>CmpInt</a:t>
            </a:r>
            <a:r>
              <a:rPr lang="en-US" altLang="zh-CN" dirty="0">
                <a:solidFill>
                  <a:srgbClr val="00B050"/>
                </a:solidFill>
              </a:rPr>
              <a:t> {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</a:t>
            </a:r>
            <a:r>
              <a:rPr lang="en-US" altLang="zh-CN" dirty="0" err="1">
                <a:solidFill>
                  <a:srgbClr val="00B050"/>
                </a:solidFill>
              </a:rPr>
              <a:t>bool</a:t>
            </a:r>
            <a:r>
              <a:rPr lang="en-US" altLang="zh-CN" dirty="0">
                <a:solidFill>
                  <a:srgbClr val="00B050"/>
                </a:solidFill>
              </a:rPr>
              <a:t> operator()(</a:t>
            </a:r>
            <a:r>
              <a:rPr lang="en-US" altLang="zh-CN" dirty="0" err="1">
                <a:solidFill>
                  <a:srgbClr val="00B050"/>
                </a:solidFill>
              </a:rPr>
              <a:t>const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a, </a:t>
            </a:r>
            <a:r>
              <a:rPr lang="en-US" altLang="zh-CN" dirty="0" err="1">
                <a:solidFill>
                  <a:srgbClr val="00B050"/>
                </a:solidFill>
              </a:rPr>
              <a:t>const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int</a:t>
            </a:r>
            <a:r>
              <a:rPr lang="en-US" altLang="zh-CN" dirty="0">
                <a:solidFill>
                  <a:srgbClr val="00B050"/>
                </a:solidFill>
              </a:rPr>
              <a:t> b) </a:t>
            </a:r>
            <a:r>
              <a:rPr lang="en-US" altLang="zh-CN" dirty="0" err="1">
                <a:solidFill>
                  <a:srgbClr val="00B050"/>
                </a:solidFill>
              </a:rPr>
              <a:t>const</a:t>
            </a:r>
            <a:r>
              <a:rPr lang="en-US" altLang="zh-CN" dirty="0">
                <a:solidFill>
                  <a:srgbClr val="00B050"/>
                </a:solidFill>
              </a:rPr>
              <a:t> {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    return a &lt; b;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};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238604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::vector&lt;</a:t>
            </a:r>
            <a:r>
              <a:rPr lang="en-US" altLang="zh-CN" dirty="0" err="1"/>
              <a:t>int</a:t>
            </a:r>
            <a:r>
              <a:rPr lang="en-US" altLang="zh-CN" dirty="0"/>
              <a:t>&gt; items { 4, 3, 1, 2 };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::sort(</a:t>
            </a:r>
            <a:r>
              <a:rPr lang="en-US" altLang="zh-CN" dirty="0" err="1"/>
              <a:t>items.begin</a:t>
            </a:r>
            <a:r>
              <a:rPr lang="en-US" altLang="zh-CN" dirty="0"/>
              <a:t>(), </a:t>
            </a:r>
            <a:r>
              <a:rPr lang="en-US" altLang="zh-CN" dirty="0" err="1"/>
              <a:t>items.end</a:t>
            </a:r>
            <a:r>
              <a:rPr lang="en-US" altLang="zh-CN" dirty="0"/>
              <a:t>(),            );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::sort(</a:t>
            </a:r>
            <a:r>
              <a:rPr lang="en-US" altLang="zh-CN" dirty="0" err="1"/>
              <a:t>items.begin</a:t>
            </a:r>
            <a:r>
              <a:rPr lang="en-US" altLang="zh-CN" dirty="0"/>
              <a:t>(), </a:t>
            </a:r>
            <a:r>
              <a:rPr lang="en-US" altLang="zh-CN" dirty="0" err="1"/>
              <a:t>items.end</a:t>
            </a:r>
            <a:r>
              <a:rPr lang="en-US" altLang="zh-CN" dirty="0"/>
              <a:t>(),               );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::sort(</a:t>
            </a:r>
            <a:r>
              <a:rPr lang="en-US" altLang="zh-CN" dirty="0" err="1"/>
              <a:t>items.begin</a:t>
            </a:r>
            <a:r>
              <a:rPr lang="en-US" altLang="zh-CN" dirty="0"/>
              <a:t>(), </a:t>
            </a:r>
            <a:r>
              <a:rPr lang="en-US" altLang="zh-CN" dirty="0" err="1"/>
              <a:t>items.end</a:t>
            </a:r>
            <a:r>
              <a:rPr lang="en-US" altLang="zh-CN" dirty="0"/>
              <a:t>(), </a:t>
            </a:r>
          </a:p>
          <a:p>
            <a:r>
              <a:rPr lang="en-US" altLang="zh-CN" dirty="0"/>
              <a:t>       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 );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9273" y="5103674"/>
            <a:ext cx="89206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template &lt;class </a:t>
            </a:r>
            <a:r>
              <a:rPr lang="en-US" altLang="zh-CN" dirty="0" err="1"/>
              <a:t>RandomAccessIterator</a:t>
            </a:r>
            <a:r>
              <a:rPr lang="en-US" altLang="zh-CN" dirty="0"/>
              <a:t>, class Compare&gt;</a:t>
            </a:r>
          </a:p>
          <a:p>
            <a:r>
              <a:rPr lang="en-US" altLang="zh-CN" dirty="0"/>
              <a:t>  void sort (</a:t>
            </a:r>
            <a:r>
              <a:rPr lang="en-US" altLang="zh-CN" dirty="0" err="1"/>
              <a:t>RandomAccessIterator</a:t>
            </a:r>
            <a:r>
              <a:rPr lang="en-US" altLang="zh-CN" dirty="0"/>
              <a:t> first, </a:t>
            </a:r>
            <a:r>
              <a:rPr lang="en-US" altLang="zh-CN" dirty="0" err="1"/>
              <a:t>RandomAccessIterator</a:t>
            </a:r>
            <a:r>
              <a:rPr lang="en-US" altLang="zh-CN" dirty="0"/>
              <a:t> last, Compare comp) {</a:t>
            </a:r>
          </a:p>
          <a:p>
            <a:r>
              <a:rPr lang="en-US" altLang="zh-CN" dirty="0"/>
              <a:t>    //…</a:t>
            </a:r>
          </a:p>
          <a:p>
            <a:r>
              <a:rPr lang="en-US" altLang="zh-CN" dirty="0"/>
              <a:t>    if ( comp(*it1, *it2) )</a:t>
            </a:r>
          </a:p>
          <a:p>
            <a:r>
              <a:rPr lang="en-US" altLang="zh-CN" dirty="0"/>
              <a:t>    //…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3779748"/>
            <a:ext cx="536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[](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b) { return a &lt; b; } //Lambda Function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2924944"/>
            <a:ext cx="301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cmpInt</a:t>
            </a:r>
            <a:r>
              <a:rPr lang="en-US" altLang="zh-CN" dirty="0">
                <a:solidFill>
                  <a:srgbClr val="0070C0"/>
                </a:solidFill>
              </a:rPr>
              <a:t>    //Function Pointer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7723" y="3203684"/>
            <a:ext cx="426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</a:rPr>
              <a:t>CmpInt</a:t>
            </a:r>
            <a:r>
              <a:rPr lang="en-US" altLang="zh-CN" dirty="0">
                <a:solidFill>
                  <a:srgbClr val="00B050"/>
                </a:solidFill>
              </a:rPr>
              <a:t>()     //Function Object (</a:t>
            </a:r>
            <a:r>
              <a:rPr lang="en-US" altLang="zh-CN" dirty="0" err="1">
                <a:solidFill>
                  <a:srgbClr val="00B050"/>
                </a:solidFill>
              </a:rPr>
              <a:t>Functor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399" y="5301208"/>
            <a:ext cx="6787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std::function&lt;</a:t>
            </a:r>
            <a:r>
              <a:rPr lang="en-US" altLang="zh-CN" dirty="0" err="1"/>
              <a:t>bool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)&gt; f1(</a:t>
            </a:r>
            <a:r>
              <a:rPr lang="en-US" altLang="zh-CN" dirty="0" err="1"/>
              <a:t>cmpInt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std::function&lt;</a:t>
            </a:r>
            <a:r>
              <a:rPr lang="en-US" altLang="zh-CN" dirty="0" err="1"/>
              <a:t>bool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)&gt; f2(</a:t>
            </a:r>
            <a:r>
              <a:rPr lang="en-US" altLang="zh-CN" dirty="0" err="1"/>
              <a:t>CmpInt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std::function&lt;</a:t>
            </a:r>
            <a:r>
              <a:rPr lang="en-US" altLang="zh-CN" dirty="0" err="1"/>
              <a:t>bool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)&gt; f3(</a:t>
            </a:r>
            <a:r>
              <a:rPr lang="en-US" altLang="zh-CN" dirty="0">
                <a:solidFill>
                  <a:srgbClr val="FF0000"/>
                </a:solidFill>
              </a:rPr>
              <a:t>[](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a,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b) { return a &lt; b;} 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007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3" grpId="0"/>
      <p:bldP spid="5" grpId="0"/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8864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Example 2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2084" y="1268760"/>
            <a:ext cx="887191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vector&lt;string&gt; </a:t>
            </a:r>
            <a:r>
              <a:rPr lang="en-US" altLang="zh-CN" dirty="0" err="1"/>
              <a:t>str_filter</a:t>
            </a:r>
            <a:r>
              <a:rPr lang="en-US" altLang="zh-CN" dirty="0"/>
              <a:t>(vector&lt;string&gt; &amp;</a:t>
            </a:r>
            <a:r>
              <a:rPr lang="en-US" altLang="zh-CN" dirty="0" err="1"/>
              <a:t>vec</a:t>
            </a:r>
            <a:r>
              <a:rPr lang="en-US" altLang="zh-CN" dirty="0"/>
              <a:t>, function&lt;</a:t>
            </a:r>
            <a:r>
              <a:rPr lang="en-US" altLang="zh-CN" dirty="0" err="1"/>
              <a:t>bool</a:t>
            </a:r>
            <a:r>
              <a:rPr lang="en-US" altLang="zh-CN" dirty="0"/>
              <a:t>(string &amp;)&gt; matched){</a:t>
            </a:r>
          </a:p>
          <a:p>
            <a:r>
              <a:rPr lang="en-US" altLang="zh-CN" dirty="0"/>
              <a:t>    vector&lt;string&gt; result;</a:t>
            </a:r>
          </a:p>
          <a:p>
            <a:r>
              <a:rPr lang="en-US" altLang="zh-CN" dirty="0"/>
              <a:t>    for (string </a:t>
            </a:r>
            <a:r>
              <a:rPr lang="en-US" altLang="zh-CN" dirty="0" err="1"/>
              <a:t>tmp</a:t>
            </a:r>
            <a:r>
              <a:rPr lang="en-US" altLang="zh-CN" dirty="0"/>
              <a:t> : </a:t>
            </a:r>
            <a:r>
              <a:rPr lang="en-US" altLang="zh-CN" dirty="0" err="1"/>
              <a:t>vec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if (matched(</a:t>
            </a:r>
            <a:r>
              <a:rPr lang="en-US" altLang="zh-CN" dirty="0" err="1"/>
              <a:t>tmp</a:t>
            </a:r>
            <a:r>
              <a:rPr lang="en-US" altLang="zh-CN" dirty="0"/>
              <a:t>))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result.push_back</a:t>
            </a:r>
            <a:r>
              <a:rPr lang="en-US" altLang="zh-CN" dirty="0"/>
              <a:t>(</a:t>
            </a:r>
            <a:r>
              <a:rPr lang="en-US" altLang="zh-CN" dirty="0" err="1"/>
              <a:t>tmp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result;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r>
              <a:rPr lang="en-US" altLang="zh-CN" dirty="0"/>
              <a:t>    vector&lt;string&gt; </a:t>
            </a:r>
            <a:r>
              <a:rPr lang="en-US" altLang="zh-CN" dirty="0" err="1"/>
              <a:t>vec</a:t>
            </a:r>
            <a:r>
              <a:rPr lang="en-US" altLang="zh-CN" dirty="0"/>
              <a:t> = {"www.baidu.com", "www.kernel.org", "www.google.com"};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C00000"/>
                </a:solidFill>
              </a:rPr>
              <a:t>string pattern</a:t>
            </a:r>
            <a:r>
              <a:rPr lang="en-US" altLang="zh-CN" dirty="0"/>
              <a:t> = ".com";</a:t>
            </a:r>
          </a:p>
          <a:p>
            <a:r>
              <a:rPr lang="en-US" altLang="zh-CN" dirty="0"/>
              <a:t>    vector&lt;string&gt; </a:t>
            </a:r>
            <a:r>
              <a:rPr lang="en-US" altLang="zh-CN" dirty="0" err="1"/>
              <a:t>filterd</a:t>
            </a:r>
            <a:r>
              <a:rPr lang="en-US" altLang="zh-CN" dirty="0"/>
              <a:t> = </a:t>
            </a:r>
            <a:r>
              <a:rPr lang="en-US" altLang="zh-CN" dirty="0" err="1"/>
              <a:t>str_filter</a:t>
            </a:r>
            <a:r>
              <a:rPr lang="en-US" altLang="zh-CN" dirty="0"/>
              <a:t>(</a:t>
            </a:r>
            <a:r>
              <a:rPr lang="en-US" altLang="zh-CN" dirty="0" err="1"/>
              <a:t>vec</a:t>
            </a:r>
            <a:r>
              <a:rPr lang="en-US" altLang="zh-CN" dirty="0"/>
              <a:t>,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>
                <a:solidFill>
                  <a:srgbClr val="0070C0"/>
                </a:solidFill>
              </a:rPr>
              <a:t>[&amp;](string &amp;</a:t>
            </a:r>
            <a:r>
              <a:rPr lang="en-US" altLang="zh-CN" dirty="0" err="1">
                <a:solidFill>
                  <a:srgbClr val="0070C0"/>
                </a:solidFill>
              </a:rPr>
              <a:t>str</a:t>
            </a:r>
            <a:r>
              <a:rPr lang="en-US" altLang="zh-CN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if (</a:t>
            </a:r>
            <a:r>
              <a:rPr lang="en-US" altLang="zh-CN" dirty="0" err="1">
                <a:solidFill>
                  <a:srgbClr val="0070C0"/>
                </a:solidFill>
              </a:rPr>
              <a:t>str.find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pattern</a:t>
            </a:r>
            <a:r>
              <a:rPr lang="en-US" altLang="zh-CN" dirty="0">
                <a:solidFill>
                  <a:srgbClr val="0070C0"/>
                </a:solidFill>
              </a:rPr>
              <a:t>) != string::</a:t>
            </a:r>
            <a:r>
              <a:rPr lang="en-US" altLang="zh-CN" dirty="0" err="1">
                <a:solidFill>
                  <a:srgbClr val="0070C0"/>
                </a:solidFill>
              </a:rPr>
              <a:t>npos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    return true;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return false;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}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67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Lambda capture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654722"/>
              </p:ext>
            </p:extLst>
          </p:nvPr>
        </p:nvGraphicFramePr>
        <p:xfrm>
          <a:off x="683568" y="2348880"/>
          <a:ext cx="8064896" cy="2377440"/>
        </p:xfrm>
        <a:graphic>
          <a:graphicData uri="http://schemas.openxmlformats.org/drawingml/2006/table">
            <a:tbl>
              <a:tblPr/>
              <a:tblGrid>
                <a:gridCol w="1424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  <a:latin typeface="verdana"/>
                        </a:rPr>
                        <a:t>[]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verdana"/>
                        </a:rPr>
                        <a:t>Capture nothing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verdana"/>
                        </a:rPr>
                        <a:t>[&amp;]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verdana"/>
                        </a:rPr>
                        <a:t>Capture any referenced variable by 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  <a:latin typeface="verdana"/>
                        </a:rPr>
                        <a:t>[=]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verdana"/>
                        </a:rPr>
                        <a:t>Capture any referenced variable by making a copy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verdana"/>
                        </a:rPr>
                        <a:t>[=, &amp;</a:t>
                      </a:r>
                      <a:r>
                        <a:rPr lang="en-US" dirty="0" err="1">
                          <a:effectLst/>
                          <a:latin typeface="verdana"/>
                        </a:rPr>
                        <a:t>foo</a:t>
                      </a:r>
                      <a:r>
                        <a:rPr lang="en-US" dirty="0">
                          <a:effectLst/>
                          <a:latin typeface="verdana"/>
                        </a:rPr>
                        <a:t>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/>
                        </a:rPr>
                        <a:t>Capture any referenced variable by making a copy, but capture variable foo by reference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/>
                        </a:rPr>
                        <a:t>[bar]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verdana"/>
                        </a:rPr>
                        <a:t>Capture bar by making a copy; don't copy anything else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7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0"/>
            <a:ext cx="7211144" cy="1143000"/>
          </a:xfrm>
        </p:spPr>
        <p:txBody>
          <a:bodyPr/>
          <a:lstStyle/>
          <a:p>
            <a:r>
              <a:rPr lang="en-US" altLang="zh-CN" b="1" dirty="0"/>
              <a:t>Delegating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3" y="1268760"/>
            <a:ext cx="77201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#define MAX 256</a:t>
            </a:r>
          </a:p>
          <a:p>
            <a:r>
              <a:rPr lang="en-US" altLang="zh-CN" dirty="0"/>
              <a:t>class X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r>
              <a:rPr lang="en-US" altLang="zh-CN" dirty="0"/>
              <a:t>    void validate(</a:t>
            </a:r>
            <a:r>
              <a:rPr lang="en-US" altLang="zh-CN" dirty="0" err="1"/>
              <a:t>int</a:t>
            </a:r>
            <a:r>
              <a:rPr lang="en-US" altLang="zh-CN" dirty="0"/>
              <a:t> x) { if (0&lt;x &amp;&amp; x&lt;=MAX) a=x; else throw </a:t>
            </a:r>
            <a:r>
              <a:rPr lang="en-US" altLang="zh-CN" dirty="0" err="1"/>
              <a:t>bad_X</a:t>
            </a:r>
            <a:r>
              <a:rPr lang="en-US" altLang="zh-CN" dirty="0"/>
              <a:t>(x); }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X(</a:t>
            </a:r>
            <a:r>
              <a:rPr lang="en-US" altLang="zh-CN" dirty="0" err="1"/>
              <a:t>int</a:t>
            </a:r>
            <a:r>
              <a:rPr lang="en-US" altLang="zh-CN" dirty="0"/>
              <a:t> x) { validate(x); }</a:t>
            </a:r>
          </a:p>
          <a:p>
            <a:r>
              <a:rPr lang="en-US" altLang="zh-CN" dirty="0"/>
              <a:t>    X() { validate(42); }</a:t>
            </a:r>
          </a:p>
          <a:p>
            <a:r>
              <a:rPr lang="en-US" altLang="zh-CN" dirty="0"/>
              <a:t>    // ...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0008" y="3906650"/>
            <a:ext cx="6554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X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X(</a:t>
            </a:r>
            <a:r>
              <a:rPr lang="en-US" altLang="zh-CN" dirty="0" err="1"/>
              <a:t>int</a:t>
            </a:r>
            <a:r>
              <a:rPr lang="en-US" altLang="zh-CN" dirty="0"/>
              <a:t> x) { if (0&lt;x &amp;&amp; x&lt;=max) a=x; else throw </a:t>
            </a:r>
            <a:r>
              <a:rPr lang="en-US" altLang="zh-CN" dirty="0" err="1"/>
              <a:t>bad_X</a:t>
            </a:r>
            <a:r>
              <a:rPr lang="en-US" altLang="zh-CN" dirty="0"/>
              <a:t>(x); }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X() :X(42) { }</a:t>
            </a:r>
          </a:p>
          <a:p>
            <a:r>
              <a:rPr lang="en-US" altLang="zh-CN" dirty="0"/>
              <a:t>    // ...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614926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X(</a:t>
            </a:r>
            <a:r>
              <a:rPr lang="en-US" altLang="zh-CN" dirty="0" err="1">
                <a:solidFill>
                  <a:srgbClr val="00B0F0"/>
                </a:solidFill>
              </a:rPr>
              <a:t>int</a:t>
            </a:r>
            <a:r>
              <a:rPr lang="en-US" altLang="zh-CN" dirty="0">
                <a:solidFill>
                  <a:srgbClr val="00B0F0"/>
                </a:solidFill>
              </a:rPr>
              <a:t> x = 42) ?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4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848872" cy="954360"/>
          </a:xfrm>
        </p:spPr>
        <p:txBody>
          <a:bodyPr/>
          <a:lstStyle/>
          <a:p>
            <a:r>
              <a:rPr lang="en-US" altLang="zh-CN" b="1" dirty="0"/>
              <a:t>Uniform Initialization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1412776"/>
            <a:ext cx="2592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//Old style initialization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int</a:t>
            </a:r>
            <a:r>
              <a:rPr lang="en-US" altLang="zh-CN" dirty="0"/>
              <a:t>&gt; </a:t>
            </a:r>
            <a:r>
              <a:rPr lang="en-US" altLang="zh-CN" dirty="0" err="1"/>
              <a:t>vec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vec.push_back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//…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911616"/>
            <a:ext cx="5553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//New style initialization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vector&lt;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&gt; </a:t>
            </a:r>
            <a:r>
              <a:rPr lang="en-US" altLang="zh-CN" dirty="0" err="1">
                <a:solidFill>
                  <a:srgbClr val="FF0000"/>
                </a:solidFill>
              </a:rPr>
              <a:t>vec</a:t>
            </a:r>
            <a:r>
              <a:rPr lang="en-US" altLang="zh-CN" dirty="0">
                <a:solidFill>
                  <a:srgbClr val="FF0000"/>
                </a:solidFill>
              </a:rPr>
              <a:t> = {1, 2, 3};</a:t>
            </a:r>
          </a:p>
          <a:p>
            <a:r>
              <a:rPr lang="en-US" altLang="zh-CN" dirty="0"/>
              <a:t>//Compiler will translate {} as </a:t>
            </a:r>
            <a:r>
              <a:rPr lang="en-US" altLang="zh-CN" b="1" dirty="0" err="1"/>
              <a:t>initializer_list</a:t>
            </a:r>
            <a:r>
              <a:rPr lang="en-US" altLang="zh-CN" b="1" dirty="0"/>
              <a:t>&lt;</a:t>
            </a:r>
            <a:r>
              <a:rPr lang="en-US" altLang="zh-CN" b="1" dirty="0" err="1"/>
              <a:t>int</a:t>
            </a:r>
            <a:r>
              <a:rPr lang="en-US" altLang="zh-CN" b="1" dirty="0"/>
              <a:t>&gt;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4365104"/>
            <a:ext cx="5554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template class vector&lt;T&gt; {</a:t>
            </a:r>
          </a:p>
          <a:p>
            <a:r>
              <a:rPr lang="en-US" altLang="zh-CN" dirty="0"/>
              <a:t>    //..</a:t>
            </a:r>
          </a:p>
          <a:p>
            <a:r>
              <a:rPr lang="en-US" altLang="zh-CN" dirty="0"/>
              <a:t>    vector(</a:t>
            </a:r>
            <a:r>
              <a:rPr lang="en-US" altLang="zh-CN" dirty="0" err="1"/>
              <a:t>initializer_list</a:t>
            </a:r>
            <a:r>
              <a:rPr lang="en-US" altLang="zh-CN" dirty="0"/>
              <a:t>&lt;T&gt; list) {</a:t>
            </a:r>
          </a:p>
          <a:p>
            <a:r>
              <a:rPr lang="en-US" altLang="zh-CN" dirty="0"/>
              <a:t>        for (auto it = </a:t>
            </a:r>
            <a:r>
              <a:rPr lang="en-US" altLang="zh-CN" dirty="0" err="1"/>
              <a:t>list.begin</a:t>
            </a:r>
            <a:r>
              <a:rPr lang="en-US" altLang="zh-CN" dirty="0"/>
              <a:t>(); it != </a:t>
            </a:r>
            <a:r>
              <a:rPr lang="en-US" altLang="zh-CN" dirty="0" err="1"/>
              <a:t>list.end</a:t>
            </a:r>
            <a:r>
              <a:rPr lang="en-US" altLang="zh-CN" dirty="0"/>
              <a:t>(); ++it)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push_back</a:t>
            </a:r>
            <a:r>
              <a:rPr lang="en-US" altLang="zh-CN" dirty="0"/>
              <a:t>(*it);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27984" y="1412774"/>
            <a:ext cx="3353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 = {1, 2, 3}; //OK</a:t>
            </a:r>
          </a:p>
          <a:p>
            <a:r>
              <a:rPr lang="en-US" altLang="zh-CN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vector&lt;</a:t>
            </a:r>
            <a:r>
              <a:rPr lang="en-US" altLang="zh-CN" dirty="0" err="1">
                <a:solidFill>
                  <a:schemeClr val="accent4">
                    <a:lumMod val="85000"/>
                    <a:lumOff val="15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&gt; </a:t>
            </a:r>
            <a:r>
              <a:rPr lang="en-US" altLang="zh-CN" dirty="0" err="1">
                <a:solidFill>
                  <a:schemeClr val="accent4">
                    <a:lumMod val="85000"/>
                    <a:lumOff val="15000"/>
                  </a:schemeClr>
                </a:solidFill>
              </a:rPr>
              <a:t>vec</a:t>
            </a:r>
            <a:r>
              <a:rPr lang="en-US" altLang="zh-CN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 = {1, 2, 3};  </a:t>
            </a:r>
          </a:p>
          <a:p>
            <a:r>
              <a:rPr lang="en-US" altLang="zh-CN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A </a:t>
            </a:r>
            <a:r>
              <a:rPr lang="en-US" altLang="zh-CN" dirty="0" err="1">
                <a:solidFill>
                  <a:schemeClr val="accent4">
                    <a:lumMod val="85000"/>
                    <a:lumOff val="15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= {1, 2, 3}; </a:t>
            </a:r>
            <a:endParaRPr lang="zh-CN" altLang="en-US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2320" y="1691516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6" y="197954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?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2766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 build="allAtOnce"/>
      <p:bldP spid="10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11760" y="1052736"/>
            <a:ext cx="37319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A{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x, y, z;</a:t>
            </a:r>
          </a:p>
          <a:p>
            <a:r>
              <a:rPr lang="en-US" altLang="zh-CN" dirty="0"/>
              <a:t>    //Default generated by compiler</a:t>
            </a:r>
          </a:p>
          <a:p>
            <a:r>
              <a:rPr lang="en-US" altLang="zh-CN" dirty="0"/>
              <a:t>    A(</a:t>
            </a:r>
            <a:r>
              <a:rPr lang="en-US" altLang="zh-CN" dirty="0" err="1"/>
              <a:t>initializer_list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 list) {</a:t>
            </a:r>
          </a:p>
          <a:p>
            <a:r>
              <a:rPr lang="en-US" altLang="zh-CN" dirty="0"/>
              <a:t>        auto it = </a:t>
            </a:r>
            <a:r>
              <a:rPr lang="en-US" altLang="zh-CN" dirty="0" err="1"/>
              <a:t>list.begin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x = *it++;</a:t>
            </a:r>
          </a:p>
          <a:p>
            <a:r>
              <a:rPr lang="en-US" altLang="zh-CN" dirty="0"/>
              <a:t>        y = *it++;</a:t>
            </a:r>
          </a:p>
          <a:p>
            <a:r>
              <a:rPr lang="en-US" altLang="zh-CN" dirty="0"/>
              <a:t>        z = *it;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2411760" y="4210281"/>
            <a:ext cx="3514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//Uniform Initialization achieved!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 = {1, 2, 3};</a:t>
            </a:r>
          </a:p>
          <a:p>
            <a:r>
              <a:rPr lang="en-US" altLang="zh-CN" dirty="0"/>
              <a:t>vector&lt;</a:t>
            </a:r>
            <a:r>
              <a:rPr lang="en-US" altLang="zh-CN" dirty="0" err="1"/>
              <a:t>int</a:t>
            </a:r>
            <a:r>
              <a:rPr lang="en-US" altLang="zh-CN" dirty="0"/>
              <a:t>&gt; </a:t>
            </a:r>
            <a:r>
              <a:rPr lang="en-US" altLang="zh-CN" dirty="0" err="1"/>
              <a:t>vec</a:t>
            </a:r>
            <a:r>
              <a:rPr lang="en-US" altLang="zh-CN" dirty="0"/>
              <a:t> = {1, 2, 3};</a:t>
            </a:r>
          </a:p>
          <a:p>
            <a:r>
              <a:rPr lang="en-US" altLang="zh-CN" dirty="0"/>
              <a:t>A  </a:t>
            </a:r>
            <a:r>
              <a:rPr lang="en-US" altLang="zh-CN" dirty="0" err="1"/>
              <a:t>a</a:t>
            </a:r>
            <a:r>
              <a:rPr lang="en-US" altLang="zh-CN" dirty="0"/>
              <a:t> = {1, 2, 3};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91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530424"/>
            <a:ext cx="7848872" cy="954360"/>
          </a:xfrm>
        </p:spPr>
        <p:txBody>
          <a:bodyPr/>
          <a:lstStyle/>
          <a:p>
            <a:r>
              <a:rPr lang="en-US" altLang="zh-CN" b="1" dirty="0" err="1"/>
              <a:t>nullptr</a:t>
            </a:r>
            <a:endParaRPr lang="en-US" altLang="zh-CN" b="1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99592" y="2108265"/>
            <a:ext cx="7211144" cy="1194717"/>
          </a:xfrm>
        </p:spPr>
        <p:txBody>
          <a:bodyPr/>
          <a:lstStyle/>
          <a:p>
            <a:r>
              <a:rPr lang="en-US" altLang="zh-CN" b="1" dirty="0" err="1"/>
              <a:t>nullptr</a:t>
            </a:r>
            <a:r>
              <a:rPr lang="en-US" altLang="zh-CN" dirty="0"/>
              <a:t> is a literal denoting the null pointer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3302982"/>
            <a:ext cx="24976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void f(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void f(char*);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364502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4">
                    <a:lumMod val="85000"/>
                    <a:lumOff val="15000"/>
                  </a:schemeClr>
                </a:solidFill>
              </a:rPr>
              <a:t>f(0);    ?     </a:t>
            </a:r>
            <a:endParaRPr lang="zh-CN" altLang="en-US" i="1" dirty="0">
              <a:solidFill>
                <a:schemeClr val="accent4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4437112"/>
            <a:ext cx="3501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f(0);         	// call f(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f(</a:t>
            </a:r>
            <a:r>
              <a:rPr lang="en-US" altLang="zh-CN" dirty="0" err="1"/>
              <a:t>nullptr</a:t>
            </a:r>
            <a:r>
              <a:rPr lang="en-US" altLang="zh-CN" dirty="0"/>
              <a:t>);   	// call f(char*)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58052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f(NULL);         	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5856" y="5805264"/>
            <a:ext cx="134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 call f(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29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 build="allAtOnce"/>
      <p:bldP spid="10" grpId="0" build="allAtOnce"/>
      <p:bldP spid="12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Content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46250"/>
            <a:ext cx="7211144" cy="4723110"/>
          </a:xfrm>
        </p:spPr>
        <p:txBody>
          <a:bodyPr/>
          <a:lstStyle/>
          <a:p>
            <a:r>
              <a:rPr lang="en-US" altLang="zh-CN" dirty="0"/>
              <a:t>R-value Reference and Move Constructor</a:t>
            </a:r>
          </a:p>
          <a:p>
            <a:r>
              <a:rPr lang="en-US" altLang="zh-CN" dirty="0"/>
              <a:t>Extern Templates</a:t>
            </a:r>
          </a:p>
          <a:p>
            <a:r>
              <a:rPr lang="en-US" altLang="zh-CN" dirty="0"/>
              <a:t>Constant Expressions</a:t>
            </a:r>
          </a:p>
          <a:p>
            <a:r>
              <a:rPr lang="en-US" altLang="zh-CN" dirty="0"/>
              <a:t>Lambda Function</a:t>
            </a:r>
          </a:p>
          <a:p>
            <a:r>
              <a:rPr lang="en-US" altLang="zh-CN" dirty="0"/>
              <a:t>Delegating Constructor</a:t>
            </a:r>
          </a:p>
          <a:p>
            <a:r>
              <a:rPr lang="en-US" altLang="zh-CN" dirty="0"/>
              <a:t>Uniform Initialization</a:t>
            </a:r>
          </a:p>
          <a:p>
            <a:r>
              <a:rPr lang="en-US" altLang="zh-CN" dirty="0" err="1"/>
              <a:t>nullptr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35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R-value Reference - 1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92418"/>
            <a:ext cx="7211144" cy="2922910"/>
          </a:xfrm>
        </p:spPr>
        <p:txBody>
          <a:bodyPr/>
          <a:lstStyle/>
          <a:p>
            <a:r>
              <a:rPr lang="en-US" altLang="zh-CN" dirty="0"/>
              <a:t>L-values: have storage addresses that are programmatically accessible to the running program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190267" y="4427719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 = </a:t>
            </a:r>
            <a:r>
              <a:rPr lang="en-US" altLang="zh-CN" sz="2800" u="sng" dirty="0"/>
              <a:t>1 + 2</a:t>
            </a:r>
            <a:endParaRPr lang="zh-CN" alt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902235" y="5186203"/>
            <a:ext cx="85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l-value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0347" y="5186203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r-value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4170540"/>
            <a:ext cx="15135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A{};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A </a:t>
            </a:r>
            <a:r>
              <a:rPr lang="en-US" altLang="zh-CN" dirty="0" err="1"/>
              <a:t>a</a:t>
            </a:r>
            <a:r>
              <a:rPr lang="en-US" altLang="zh-CN" dirty="0"/>
              <a:t> = </a:t>
            </a:r>
            <a:r>
              <a:rPr lang="en-US" altLang="zh-CN" u="sng" dirty="0"/>
              <a:t>A()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2754" y="5651956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r-value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0"/>
          </p:cNvCxnSpPr>
          <p:nvPr/>
        </p:nvCxnSpPr>
        <p:spPr bwMode="auto">
          <a:xfrm flipH="1" flipV="1">
            <a:off x="2328377" y="4950939"/>
            <a:ext cx="1" cy="2352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0"/>
          </p:cNvCxnSpPr>
          <p:nvPr/>
        </p:nvCxnSpPr>
        <p:spPr bwMode="auto">
          <a:xfrm flipH="1" flipV="1">
            <a:off x="3350307" y="4950939"/>
            <a:ext cx="1" cy="2352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0"/>
          </p:cNvCxnSpPr>
          <p:nvPr/>
        </p:nvCxnSpPr>
        <p:spPr bwMode="auto">
          <a:xfrm flipV="1">
            <a:off x="6222715" y="5068572"/>
            <a:ext cx="1" cy="58338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9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R-value Reference - 2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32275"/>
            <a:ext cx="7211144" cy="2922910"/>
          </a:xfrm>
        </p:spPr>
        <p:txBody>
          <a:bodyPr/>
          <a:lstStyle/>
          <a:p>
            <a:r>
              <a:rPr lang="en-US" altLang="zh-CN" dirty="0"/>
              <a:t>In C++, non-const references can bind to l-values and const references can bind to l-values or r-values, but there is nothing that can bind to a non-const r-value.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4639160"/>
            <a:ext cx="1562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A{};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getA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return A();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3928" y="4482986"/>
            <a:ext cx="3308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 = 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&amp;</a:t>
            </a:r>
            <a:r>
              <a:rPr lang="en-US" altLang="zh-CN" dirty="0" err="1"/>
              <a:t>ra</a:t>
            </a:r>
            <a:r>
              <a:rPr lang="en-US" altLang="zh-CN" dirty="0"/>
              <a:t> = a; //OK</a:t>
            </a:r>
          </a:p>
          <a:p>
            <a:r>
              <a:rPr lang="en-US" altLang="zh-CN" dirty="0"/>
              <a:t>    const A &amp;ca = </a:t>
            </a:r>
            <a:r>
              <a:rPr lang="en-US" altLang="zh-CN" dirty="0" err="1"/>
              <a:t>getA</a:t>
            </a:r>
            <a:r>
              <a:rPr lang="en-US" altLang="zh-CN" dirty="0"/>
              <a:t>();//OK</a:t>
            </a:r>
          </a:p>
          <a:p>
            <a:r>
              <a:rPr lang="en-US" altLang="zh-CN" dirty="0"/>
              <a:t>    A &amp;</a:t>
            </a:r>
            <a:r>
              <a:rPr lang="en-US" altLang="zh-CN" dirty="0" err="1"/>
              <a:t>aa</a:t>
            </a:r>
            <a:r>
              <a:rPr lang="en-US" altLang="zh-CN" dirty="0"/>
              <a:t> = </a:t>
            </a:r>
            <a:r>
              <a:rPr lang="en-US" altLang="zh-CN" dirty="0" err="1"/>
              <a:t>getA</a:t>
            </a:r>
            <a:r>
              <a:rPr lang="en-US" altLang="zh-CN" dirty="0"/>
              <a:t>();//</a:t>
            </a:r>
            <a:r>
              <a:rPr lang="en-US" altLang="zh-CN" dirty="0">
                <a:solidFill>
                  <a:srgbClr val="FF0000"/>
                </a:solidFill>
              </a:rPr>
              <a:t>ERROR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85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R-value Reference - 3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881208"/>
            <a:ext cx="7211144" cy="2922910"/>
          </a:xfrm>
        </p:spPr>
        <p:txBody>
          <a:bodyPr/>
          <a:lstStyle/>
          <a:p>
            <a:r>
              <a:rPr lang="en-US" altLang="zh-CN" dirty="0"/>
              <a:t>An r-value reference can bind to an r-value.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435965"/>
            <a:ext cx="23732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 A{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setVal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v)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val</a:t>
            </a:r>
            <a:r>
              <a:rPr lang="en-US" altLang="zh-CN" dirty="0"/>
              <a:t> = v;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getA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return A();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498" y="3574464"/>
            <a:ext cx="33883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 = 1;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&amp;</a:t>
            </a:r>
            <a:r>
              <a:rPr lang="en-US" altLang="zh-CN" dirty="0" err="1"/>
              <a:t>ra</a:t>
            </a:r>
            <a:r>
              <a:rPr lang="en-US" altLang="zh-CN" dirty="0"/>
              <a:t> = a; //OK</a:t>
            </a:r>
          </a:p>
          <a:p>
            <a:r>
              <a:rPr lang="en-US" altLang="zh-CN" dirty="0"/>
              <a:t>    const A &amp;</a:t>
            </a:r>
            <a:r>
              <a:rPr lang="en-US" altLang="zh-CN" dirty="0" err="1"/>
              <a:t>cra</a:t>
            </a:r>
            <a:r>
              <a:rPr lang="en-US" altLang="zh-CN" dirty="0"/>
              <a:t> = </a:t>
            </a:r>
            <a:r>
              <a:rPr lang="en-US" altLang="zh-CN" dirty="0" err="1"/>
              <a:t>getA</a:t>
            </a:r>
            <a:r>
              <a:rPr lang="en-US" altLang="zh-CN" dirty="0"/>
              <a:t>();//OK</a:t>
            </a:r>
          </a:p>
          <a:p>
            <a:r>
              <a:rPr lang="en-US" altLang="zh-CN" dirty="0"/>
              <a:t>    </a:t>
            </a:r>
            <a:r>
              <a:rPr lang="en-US" altLang="zh-CN" dirty="0">
                <a:solidFill>
                  <a:srgbClr val="FF0000"/>
                </a:solidFill>
              </a:rPr>
              <a:t>A &amp;&amp;</a:t>
            </a:r>
            <a:r>
              <a:rPr lang="en-US" altLang="zh-CN" dirty="0" err="1">
                <a:solidFill>
                  <a:srgbClr val="FF0000"/>
                </a:solidFill>
              </a:rPr>
              <a:t>aa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getA</a:t>
            </a:r>
            <a:r>
              <a:rPr lang="en-US" altLang="zh-CN" dirty="0">
                <a:solidFill>
                  <a:srgbClr val="FF0000"/>
                </a:solidFill>
              </a:rPr>
              <a:t>();//OK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aa.setVal</a:t>
            </a:r>
            <a:r>
              <a:rPr lang="en-US" altLang="zh-CN" dirty="0">
                <a:solidFill>
                  <a:srgbClr val="FF0000"/>
                </a:solidFill>
              </a:rPr>
              <a:t>(2);//OK</a:t>
            </a:r>
          </a:p>
          <a:p>
            <a:r>
              <a:rPr lang="en-US" altLang="zh-CN" dirty="0"/>
              <a:t>    //…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43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6449" y="0"/>
            <a:ext cx="4248472" cy="656120"/>
          </a:xfrm>
        </p:spPr>
        <p:txBody>
          <a:bodyPr/>
          <a:lstStyle/>
          <a:p>
            <a:r>
              <a:rPr lang="en-US" altLang="zh-CN" dirty="0"/>
              <a:t>Move constructor.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60" y="83892"/>
            <a:ext cx="40324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MyArray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size;	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*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():size(0),</a:t>
            </a:r>
            <a:r>
              <a:rPr lang="en-US" altLang="zh-CN" dirty="0" err="1"/>
              <a:t>arr</a:t>
            </a:r>
            <a:r>
              <a:rPr lang="en-US" altLang="zh-CN" dirty="0"/>
              <a:t>(NULL){}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sz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    size(</a:t>
            </a:r>
            <a:r>
              <a:rPr lang="en-US" altLang="zh-CN" dirty="0" err="1"/>
              <a:t>sz</a:t>
            </a:r>
            <a:r>
              <a:rPr lang="en-US" altLang="zh-CN" dirty="0"/>
              <a:t>),</a:t>
            </a:r>
            <a:r>
              <a:rPr lang="en-US" altLang="zh-CN" dirty="0" err="1"/>
              <a:t>arr</a:t>
            </a:r>
            <a:r>
              <a:rPr lang="en-US" altLang="zh-CN" dirty="0"/>
              <a:t>(new </a:t>
            </a:r>
            <a:r>
              <a:rPr lang="en-US" altLang="zh-CN" dirty="0" err="1"/>
              <a:t>int</a:t>
            </a:r>
            <a:r>
              <a:rPr lang="en-US" altLang="zh-CN" dirty="0"/>
              <a:t>[</a:t>
            </a:r>
            <a:r>
              <a:rPr lang="en-US" altLang="zh-CN" dirty="0" err="1"/>
              <a:t>sz</a:t>
            </a:r>
            <a:r>
              <a:rPr lang="en-US" altLang="zh-CN" dirty="0"/>
              <a:t>]) {</a:t>
            </a:r>
          </a:p>
          <a:p>
            <a:r>
              <a:rPr lang="en-US" altLang="zh-CN" dirty="0"/>
              <a:t>        //</a:t>
            </a:r>
            <a:r>
              <a:rPr lang="en-US" altLang="zh-CN" dirty="0" err="1"/>
              <a:t>init</a:t>
            </a:r>
            <a:r>
              <a:rPr lang="en-US" altLang="zh-CN" dirty="0"/>
              <a:t> array here…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MyArray</a:t>
            </a:r>
            <a:r>
              <a:rPr lang="en-US" altLang="zh-CN" dirty="0"/>
              <a:t> &amp;other):</a:t>
            </a:r>
          </a:p>
          <a:p>
            <a:r>
              <a:rPr lang="en-US" altLang="zh-CN" dirty="0"/>
              <a:t>        size(</a:t>
            </a:r>
            <a:r>
              <a:rPr lang="en-US" altLang="zh-CN" dirty="0" err="1"/>
              <a:t>other.size</a:t>
            </a:r>
            <a:r>
              <a:rPr lang="en-US" altLang="zh-CN" dirty="0"/>
              <a:t>),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arr</a:t>
            </a:r>
            <a:r>
              <a:rPr lang="en-US" altLang="zh-CN" dirty="0"/>
              <a:t>(new </a:t>
            </a:r>
            <a:r>
              <a:rPr lang="en-US" altLang="zh-CN" dirty="0" err="1"/>
              <a:t>int</a:t>
            </a:r>
            <a:r>
              <a:rPr lang="en-US" altLang="zh-CN" dirty="0"/>
              <a:t>[</a:t>
            </a:r>
            <a:r>
              <a:rPr lang="en-US" altLang="zh-CN" dirty="0" err="1"/>
              <a:t>other.size</a:t>
            </a:r>
            <a:r>
              <a:rPr lang="en-US" altLang="zh-CN" dirty="0"/>
              <a:t>]) {</a:t>
            </a:r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i = 0; i &lt; size; i++) {		</a:t>
            </a:r>
            <a:r>
              <a:rPr lang="en-US" altLang="zh-CN" dirty="0" err="1"/>
              <a:t>arr</a:t>
            </a:r>
            <a:r>
              <a:rPr lang="en-US" altLang="zh-CN" dirty="0"/>
              <a:t>[i] = </a:t>
            </a:r>
            <a:r>
              <a:rPr lang="en-US" altLang="zh-CN" dirty="0" err="1"/>
              <a:t>other.arr</a:t>
            </a:r>
            <a:r>
              <a:rPr lang="en-US" altLang="zh-CN" dirty="0"/>
              <a:t>[i];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~ </a:t>
            </a:r>
            <a:r>
              <a:rPr lang="en-US" altLang="zh-CN" dirty="0" err="1"/>
              <a:t>MyArray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delete[] </a:t>
            </a:r>
            <a:r>
              <a:rPr lang="en-US" altLang="zh-CN" dirty="0" err="1"/>
              <a:t>arr</a:t>
            </a:r>
            <a:r>
              <a:rPr lang="en-US" altLang="zh-CN" dirty="0"/>
              <a:t>;	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3008" y="973903"/>
            <a:ext cx="46190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MyArray</a:t>
            </a:r>
            <a:r>
              <a:rPr lang="en-US" altLang="zh-CN" dirty="0"/>
              <a:t> </a:t>
            </a:r>
            <a:r>
              <a:rPr lang="en-US" altLang="zh-CN" dirty="0" err="1"/>
              <a:t>change_aw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MyArray</a:t>
            </a:r>
            <a:r>
              <a:rPr lang="en-US" altLang="zh-CN" dirty="0"/>
              <a:t> &amp;other)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 aw(</a:t>
            </a:r>
            <a:r>
              <a:rPr lang="en-US" altLang="zh-CN" dirty="0" err="1"/>
              <a:t>other.get_size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//Do some change to aw.</a:t>
            </a:r>
          </a:p>
          <a:p>
            <a:r>
              <a:rPr lang="en-US" altLang="zh-CN" dirty="0"/>
              <a:t>    //….</a:t>
            </a:r>
          </a:p>
          <a:p>
            <a:r>
              <a:rPr lang="en-US" altLang="zh-CN" dirty="0"/>
              <a:t>    return aw;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 </a:t>
            </a:r>
            <a:r>
              <a:rPr lang="en-US" altLang="zh-CN" dirty="0" err="1"/>
              <a:t>myArr</a:t>
            </a:r>
            <a:r>
              <a:rPr lang="en-US" altLang="zh-CN" dirty="0"/>
              <a:t>(5);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312988" y="980727"/>
            <a:ext cx="36004" cy="540060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3920" y="4509120"/>
            <a:ext cx="3924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MyArray</a:t>
            </a:r>
            <a:r>
              <a:rPr lang="en-US" altLang="zh-CN" dirty="0">
                <a:solidFill>
                  <a:srgbClr val="0070C0"/>
                </a:solidFill>
              </a:rPr>
              <a:t> (</a:t>
            </a:r>
            <a:r>
              <a:rPr lang="en-US" altLang="zh-CN" dirty="0" err="1">
                <a:solidFill>
                  <a:srgbClr val="0070C0"/>
                </a:solidFill>
              </a:rPr>
              <a:t>MyArray</a:t>
            </a:r>
            <a:r>
              <a:rPr lang="en-US" altLang="zh-CN" dirty="0">
                <a:solidFill>
                  <a:srgbClr val="0070C0"/>
                </a:solidFill>
              </a:rPr>
              <a:t> &amp;&amp;other):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size(</a:t>
            </a:r>
            <a:r>
              <a:rPr lang="en-US" altLang="zh-CN" dirty="0" err="1">
                <a:solidFill>
                  <a:srgbClr val="0070C0"/>
                </a:solidFill>
              </a:rPr>
              <a:t>other.size</a:t>
            </a:r>
            <a:r>
              <a:rPr lang="en-US" altLang="zh-CN" dirty="0">
                <a:solidFill>
                  <a:srgbClr val="0070C0"/>
                </a:solidFill>
              </a:rPr>
              <a:t>), </a:t>
            </a:r>
            <a:r>
              <a:rPr lang="en-US" altLang="zh-CN" dirty="0" err="1">
                <a:solidFill>
                  <a:srgbClr val="0070C0"/>
                </a:solidFill>
              </a:rPr>
              <a:t>arr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other.arr</a:t>
            </a:r>
            <a:r>
              <a:rPr lang="en-US" altLang="zh-CN" dirty="0">
                <a:solidFill>
                  <a:srgbClr val="0070C0"/>
                </a:solidFill>
              </a:rPr>
              <a:t>)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</a:rPr>
              <a:t>other.arr</a:t>
            </a:r>
            <a:r>
              <a:rPr lang="en-US" altLang="zh-CN" dirty="0">
                <a:solidFill>
                  <a:srgbClr val="FF0000"/>
                </a:solidFill>
              </a:rPr>
              <a:t> = NULL;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2780928"/>
            <a:ext cx="201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copy constructor</a:t>
            </a:r>
          </a:p>
          <a:p>
            <a:r>
              <a:rPr lang="en-US" altLang="zh-CN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copy constructor</a:t>
            </a:r>
            <a:endParaRPr lang="zh-CN" altLang="en-US" i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1040" y="3707740"/>
            <a:ext cx="416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MyArray</a:t>
            </a:r>
            <a:r>
              <a:rPr lang="en-US" altLang="zh-CN" dirty="0"/>
              <a:t> myArr2 = </a:t>
            </a:r>
            <a:r>
              <a:rPr lang="en-US" altLang="zh-CN" dirty="0" err="1"/>
              <a:t>change_aw</a:t>
            </a:r>
            <a:r>
              <a:rPr lang="en-US" altLang="zh-CN" dirty="0"/>
              <a:t>(</a:t>
            </a:r>
            <a:r>
              <a:rPr lang="en-US" altLang="zh-CN" dirty="0" err="1"/>
              <a:t>myArr</a:t>
            </a:r>
            <a:r>
              <a:rPr lang="en-US" altLang="zh-CN" dirty="0"/>
              <a:t>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81040" y="3707740"/>
            <a:ext cx="447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MyArray</a:t>
            </a:r>
            <a:r>
              <a:rPr lang="en-US" altLang="zh-CN" dirty="0">
                <a:solidFill>
                  <a:srgbClr val="FF0000"/>
                </a:solidFill>
              </a:rPr>
              <a:t> &amp;&amp;myArr2 </a:t>
            </a:r>
            <a:r>
              <a:rPr lang="en-US" altLang="zh-CN" dirty="0"/>
              <a:t>= </a:t>
            </a:r>
            <a:r>
              <a:rPr lang="en-US" altLang="zh-CN" dirty="0" err="1"/>
              <a:t>change_aw</a:t>
            </a:r>
            <a:r>
              <a:rPr lang="en-US" altLang="zh-CN" dirty="0"/>
              <a:t>(</a:t>
            </a:r>
            <a:r>
              <a:rPr lang="en-US" altLang="zh-CN" dirty="0" err="1"/>
              <a:t>myArr</a:t>
            </a:r>
            <a:r>
              <a:rPr lang="en-US" altLang="zh-CN" dirty="0"/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4048" y="4869160"/>
            <a:ext cx="18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copy constructor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32502" y="3707740"/>
            <a:ext cx="416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MyArray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myArr2</a:t>
            </a:r>
            <a:r>
              <a:rPr lang="en-US" altLang="zh-CN" dirty="0"/>
              <a:t> = </a:t>
            </a:r>
            <a:r>
              <a:rPr lang="en-US" altLang="zh-CN" dirty="0" err="1"/>
              <a:t>change_aw</a:t>
            </a:r>
            <a:r>
              <a:rPr lang="en-US" altLang="zh-CN" dirty="0"/>
              <a:t>(</a:t>
            </a:r>
            <a:r>
              <a:rPr lang="en-US" altLang="zh-CN" dirty="0" err="1"/>
              <a:t>myArr</a:t>
            </a:r>
            <a:r>
              <a:rPr lang="en-US" altLang="zh-CN" dirty="0"/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2240" y="4149080"/>
            <a:ext cx="1951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copy constructor</a:t>
            </a:r>
          </a:p>
          <a:p>
            <a:r>
              <a:rPr lang="en-US" altLang="zh-CN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move constructor</a:t>
            </a:r>
            <a:endParaRPr lang="zh-CN" altLang="en-US" i="1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9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  <p:bldP spid="11" grpId="1"/>
      <p:bldP spid="12" grpId="0"/>
      <p:bldP spid="12" grpId="1"/>
      <p:bldP spid="13" grpId="0"/>
      <p:bldP spid="1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6449" y="0"/>
            <a:ext cx="4248472" cy="656120"/>
          </a:xfrm>
        </p:spPr>
        <p:txBody>
          <a:bodyPr/>
          <a:lstStyle/>
          <a:p>
            <a:r>
              <a:rPr lang="en-US" altLang="zh-CN" dirty="0"/>
              <a:t>Move assignment.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60" y="15664"/>
            <a:ext cx="40324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MyArray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//…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 &amp;operator=(</a:t>
            </a:r>
            <a:r>
              <a:rPr lang="en-US" altLang="zh-CN" dirty="0" err="1"/>
              <a:t>const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MyArray</a:t>
            </a:r>
            <a:r>
              <a:rPr lang="en-US" altLang="zh-CN" dirty="0"/>
              <a:t> &amp;other) {</a:t>
            </a:r>
          </a:p>
          <a:p>
            <a:r>
              <a:rPr lang="en-US" altLang="zh-CN" dirty="0"/>
              <a:t>        if (this == &amp;other)</a:t>
            </a:r>
          </a:p>
          <a:p>
            <a:r>
              <a:rPr lang="en-US" altLang="zh-CN" dirty="0"/>
              <a:t>            return *this;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arr</a:t>
            </a:r>
            <a:r>
              <a:rPr lang="en-US" altLang="zh-CN" dirty="0"/>
              <a:t>) {			delete[] </a:t>
            </a:r>
            <a:r>
              <a:rPr lang="en-US" altLang="zh-CN" dirty="0" err="1"/>
              <a:t>arr</a:t>
            </a:r>
            <a:r>
              <a:rPr lang="en-US" altLang="zh-CN" dirty="0"/>
              <a:t>;			</a:t>
            </a:r>
            <a:r>
              <a:rPr lang="en-US" altLang="zh-CN" dirty="0" err="1"/>
              <a:t>arr</a:t>
            </a:r>
            <a:r>
              <a:rPr lang="en-US" altLang="zh-CN" dirty="0"/>
              <a:t> = NULL;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size = </a:t>
            </a:r>
            <a:r>
              <a:rPr lang="en-US" altLang="zh-CN" dirty="0" err="1"/>
              <a:t>other.size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memcpy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other.arr</a:t>
            </a:r>
            <a:r>
              <a:rPr lang="en-US" altLang="zh-CN" dirty="0"/>
              <a:t>, size * 	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    return *this;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</a:rPr>
              <a:t>MyArray</a:t>
            </a:r>
            <a:r>
              <a:rPr lang="en-US" altLang="zh-CN" dirty="0">
                <a:solidFill>
                  <a:srgbClr val="0070C0"/>
                </a:solidFill>
              </a:rPr>
              <a:t> &amp;operator=(</a:t>
            </a:r>
            <a:r>
              <a:rPr lang="en-US" altLang="zh-CN" dirty="0" err="1">
                <a:solidFill>
                  <a:srgbClr val="0070C0"/>
                </a:solidFill>
              </a:rPr>
              <a:t>ArrayWrapper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       &amp;&amp;other) 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size = </a:t>
            </a:r>
            <a:r>
              <a:rPr lang="en-US" altLang="zh-CN" dirty="0" err="1">
                <a:solidFill>
                  <a:srgbClr val="0070C0"/>
                </a:solidFill>
              </a:rPr>
              <a:t>other.size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arr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 err="1">
                <a:solidFill>
                  <a:srgbClr val="0070C0"/>
                </a:solidFill>
              </a:rPr>
              <a:t>other.arr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</a:rPr>
              <a:t>other.arr</a:t>
            </a:r>
            <a:r>
              <a:rPr lang="en-US" altLang="zh-CN" dirty="0">
                <a:solidFill>
                  <a:srgbClr val="C00000"/>
                </a:solidFill>
              </a:rPr>
              <a:t> = NULL;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  return *this;	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}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4008" y="973903"/>
            <a:ext cx="23803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MyArray</a:t>
            </a:r>
            <a:r>
              <a:rPr lang="en-US" altLang="zh-CN" dirty="0"/>
              <a:t> </a:t>
            </a:r>
            <a:r>
              <a:rPr lang="en-US" altLang="zh-CN" dirty="0" err="1"/>
              <a:t>myArr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myArr</a:t>
            </a:r>
            <a:r>
              <a:rPr lang="en-US" altLang="zh-CN" dirty="0"/>
              <a:t> = </a:t>
            </a:r>
            <a:r>
              <a:rPr lang="en-US" altLang="zh-CN" dirty="0" err="1"/>
              <a:t>MyArr</a:t>
            </a:r>
            <a:r>
              <a:rPr lang="en-US" altLang="zh-CN" dirty="0"/>
              <a:t>(5);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4463988" y="980727"/>
            <a:ext cx="36004" cy="540060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Extern Templates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07435"/>
            <a:ext cx="7211144" cy="834678"/>
          </a:xfrm>
        </p:spPr>
        <p:txBody>
          <a:bodyPr/>
          <a:lstStyle/>
          <a:p>
            <a:r>
              <a:rPr lang="en-US" altLang="zh-CN" dirty="0"/>
              <a:t>Avoid of unnecessary instantiation.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611" y="2742112"/>
            <a:ext cx="2628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dirty="0"/>
              <a:t>//myfunc.h</a:t>
            </a:r>
          </a:p>
          <a:p>
            <a:r>
              <a:rPr lang="fr-FR" altLang="zh-CN" dirty="0"/>
              <a:t>template&lt;typename T&gt;</a:t>
            </a:r>
          </a:p>
          <a:p>
            <a:r>
              <a:rPr lang="fr-FR" altLang="zh-CN" dirty="0"/>
              <a:t>    void myfunc(T t){}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373" y="4326288"/>
            <a:ext cx="2269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//test.cpp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/>
              <a:t>myfunc.h</a:t>
            </a:r>
            <a:r>
              <a:rPr lang="en-US" altLang="zh-CN" dirty="0"/>
              <a:t>“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foo(</a:t>
            </a:r>
            <a:r>
              <a:rPr lang="en-US" altLang="zh-CN" dirty="0" err="1"/>
              <a:t>int</a:t>
            </a:r>
            <a:r>
              <a:rPr lang="en-US" altLang="zh-CN" dirty="0"/>
              <a:t> a){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myfunc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 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2748984"/>
            <a:ext cx="2269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//main.cpp</a:t>
            </a:r>
          </a:p>
          <a:p>
            <a:r>
              <a:rPr lang="en-US" altLang="zh-CN" dirty="0"/>
              <a:t>#include "</a:t>
            </a:r>
            <a:r>
              <a:rPr lang="en-US" altLang="zh-CN" dirty="0" err="1"/>
              <a:t>myfunc.h</a:t>
            </a:r>
            <a:r>
              <a:rPr lang="en-US" altLang="zh-CN" dirty="0"/>
              <a:t>“</a:t>
            </a:r>
          </a:p>
          <a:p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myfunc</a:t>
            </a:r>
            <a:r>
              <a:rPr lang="en-US" altLang="zh-CN" dirty="0"/>
              <a:t>(1);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3665442"/>
            <a:ext cx="4213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</a:t>
            </a:r>
            <a:r>
              <a:rPr lang="en-US" altLang="zh-CN" dirty="0">
                <a:solidFill>
                  <a:srgbClr val="0070C0"/>
                </a:solidFill>
              </a:rPr>
              <a:t>Tell compiler: this instance has been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instantiated in another module!</a:t>
            </a:r>
            <a:r>
              <a:rPr lang="en-US" altLang="zh-CN" dirty="0"/>
              <a:t>*/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extern template void </a:t>
            </a:r>
            <a:r>
              <a:rPr lang="en-US" altLang="zh-CN" dirty="0" err="1">
                <a:solidFill>
                  <a:srgbClr val="FF0000"/>
                </a:solidFill>
              </a:rPr>
              <a:t>myfunc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&gt;(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3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11144" cy="1143000"/>
          </a:xfrm>
        </p:spPr>
        <p:txBody>
          <a:bodyPr/>
          <a:lstStyle/>
          <a:p>
            <a:r>
              <a:rPr lang="en-US" altLang="zh-CN" b="1" dirty="0"/>
              <a:t>Constant Expressions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802234"/>
            <a:ext cx="7211144" cy="3426966"/>
          </a:xfrm>
        </p:spPr>
        <p:txBody>
          <a:bodyPr/>
          <a:lstStyle/>
          <a:p>
            <a:r>
              <a:rPr lang="en-US" altLang="zh-CN" dirty="0"/>
              <a:t>provides more general constant expressions</a:t>
            </a:r>
          </a:p>
          <a:p>
            <a:r>
              <a:rPr lang="en-US" altLang="zh-CN" dirty="0"/>
              <a:t>allows constant expressions involving user-defined types</a:t>
            </a:r>
          </a:p>
          <a:p>
            <a:r>
              <a:rPr lang="en-US" altLang="zh-CN" dirty="0"/>
              <a:t>provides a way to guarantee that an initialization is done at compile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2196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C++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ThemC++</Template>
  <TotalTime>3450</TotalTime>
  <Words>1961</Words>
  <Application>Microsoft Office PowerPoint</Application>
  <PresentationFormat>全屏显示(4:3)</PresentationFormat>
  <Paragraphs>338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Calibri</vt:lpstr>
      <vt:lpstr>Tahoma</vt:lpstr>
      <vt:lpstr>Verdana</vt:lpstr>
      <vt:lpstr>Wingdings</vt:lpstr>
      <vt:lpstr>ThemC++</vt:lpstr>
      <vt:lpstr>New Features in C++</vt:lpstr>
      <vt:lpstr>Content</vt:lpstr>
      <vt:lpstr>R-value Reference - 1</vt:lpstr>
      <vt:lpstr>R-value Reference - 2</vt:lpstr>
      <vt:lpstr>R-value Reference - 3</vt:lpstr>
      <vt:lpstr>PowerPoint 演示文稿</vt:lpstr>
      <vt:lpstr>PowerPoint 演示文稿</vt:lpstr>
      <vt:lpstr>Extern Templates</vt:lpstr>
      <vt:lpstr>Constant Expressions</vt:lpstr>
      <vt:lpstr>PowerPoint 演示文稿</vt:lpstr>
      <vt:lpstr>PowerPoint 演示文稿</vt:lpstr>
      <vt:lpstr>Lambda Function</vt:lpstr>
      <vt:lpstr>PowerPoint 演示文稿</vt:lpstr>
      <vt:lpstr>PowerPoint 演示文稿</vt:lpstr>
      <vt:lpstr>Lambda capture</vt:lpstr>
      <vt:lpstr>Delegating Constructor</vt:lpstr>
      <vt:lpstr>Uniform Initialization</vt:lpstr>
      <vt:lpstr>PowerPoint 演示文稿</vt:lpstr>
      <vt:lpstr>nullptr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 of Function Call</dc:title>
  <dc:creator>Michael</dc:creator>
  <cp:lastModifiedBy>Minxue Pan</cp:lastModifiedBy>
  <cp:revision>355</cp:revision>
  <dcterms:created xsi:type="dcterms:W3CDTF">2013-09-15T14:00:21Z</dcterms:created>
  <dcterms:modified xsi:type="dcterms:W3CDTF">2024-12-27T02:36:11Z</dcterms:modified>
</cp:coreProperties>
</file>