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-scm.com/downloa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ruoyi.vip/ruoyi-cloud/" TargetMode="External"/><Relationship Id="rId2" Type="http://schemas.openxmlformats.org/officeDocument/2006/relationships/hyperlink" Target="https://gitee.com/y_project/RuoYi-Clou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rocesson.com/view/5ec290195653bb6f2a18504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570" y="4881784"/>
            <a:ext cx="8255000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建立开发环境，一个简单Spring</a:t>
            </a:r>
            <a:r>
              <a:rPr sz="2400" b="1" kern="0" spc="2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Boot应用程序的开发与运行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ts val="1853"/>
              </a:lnSpc>
              <a:spcBef>
                <a:spcPts val="4"/>
              </a:spcBef>
              <a:tabLst/>
            </a:pPr>
            <a:endParaRPr sz="15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e 146"/>
          <p:cNvGraphicFramePr>
            <a:graphicFrameLocks noGrp="1"/>
          </p:cNvGraphicFramePr>
          <p:nvPr/>
        </p:nvGraphicFramePr>
        <p:xfrm>
          <a:off x="2569781" y="1765109"/>
          <a:ext cx="7296150" cy="3836668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72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761614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Spring应用上下文</a:t>
                      </a:r>
                      <a:endParaRPr sz="18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1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67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8" name="table 148"/>
          <p:cNvGraphicFramePr>
            <a:graphicFrameLocks noGrp="1"/>
          </p:cNvGraphicFramePr>
          <p:nvPr/>
        </p:nvGraphicFramePr>
        <p:xfrm>
          <a:off x="2999549" y="3543617"/>
          <a:ext cx="6436359" cy="1743075"/>
        </p:xfrm>
        <a:graphic>
          <a:graphicData uri="http://schemas.openxmlformats.org/drawingml/2006/table">
            <a:tbl>
              <a:tblPr>
                <a:solidFill>
                  <a:srgbClr val="318B71"/>
                </a:solidFill>
              </a:tblPr>
              <a:tblGrid>
                <a:gridCol w="643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3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07160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其他应用组件也是由Spr</a:t>
                      </a: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ing来管理的</a:t>
                      </a:r>
                      <a:endParaRPr sz="18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0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353117" y="3734117"/>
            <a:ext cx="5555869" cy="1084453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677182" y="947375"/>
            <a:ext cx="727583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Spring的核心是提供了一个容器（container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56" name="path 15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8" name="path 15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0" name="path 16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62" name="table 162"/>
          <p:cNvGraphicFramePr>
            <a:graphicFrameLocks noGrp="1"/>
          </p:cNvGraphicFramePr>
          <p:nvPr/>
        </p:nvGraphicFramePr>
        <p:xfrm>
          <a:off x="7141781" y="2583497"/>
          <a:ext cx="1551940" cy="541020"/>
        </p:xfrm>
        <a:graphic>
          <a:graphicData uri="http://schemas.openxmlformats.org/drawingml/2006/table">
            <a:tbl>
              <a:tblPr>
                <a:solidFill>
                  <a:srgbClr val="7EC492"/>
                </a:solidFill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545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商品服务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>
            <a:graphicFrameLocks noGrp="1"/>
          </p:cNvGraphicFramePr>
          <p:nvPr/>
        </p:nvGraphicFramePr>
        <p:xfrm>
          <a:off x="3787457" y="2585021"/>
          <a:ext cx="1551940" cy="539115"/>
        </p:xfrm>
        <a:graphic>
          <a:graphicData uri="http://schemas.openxmlformats.org/drawingml/2006/table">
            <a:tbl>
              <a:tblPr>
                <a:solidFill>
                  <a:srgbClr val="7EC492"/>
                </a:solidFill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21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2909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库存服务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textbox 166"/>
          <p:cNvSpPr/>
          <p:nvPr/>
        </p:nvSpPr>
        <p:spPr>
          <a:xfrm>
            <a:off x="7536256" y="5892495"/>
            <a:ext cx="2236470" cy="185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图摘自《Spring 实战》（第6版）</a:t>
            </a:r>
            <a:endParaRPr sz="1200" dirty="0"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19902" y="2811652"/>
            <a:ext cx="1832228" cy="106934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5888735" y="2526792"/>
            <a:ext cx="751840" cy="24892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70179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1100" kern="0" spc="-10" dirty="0">
                <a:solidFill>
                  <a:srgbClr val="FFFFFF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注入到</a:t>
            </a:r>
            <a:endParaRPr sz="1100" dirty="0">
              <a:latin typeface="Microsoft YaHei Light"/>
              <a:ea typeface="Microsoft YaHei Light"/>
              <a:cs typeface="Microsoft YaHe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72"/>
          <p:cNvGraphicFramePr>
            <a:graphicFrameLocks noGrp="1"/>
          </p:cNvGraphicFramePr>
          <p:nvPr/>
        </p:nvGraphicFramePr>
        <p:xfrm>
          <a:off x="6956614" y="2218563"/>
          <a:ext cx="4112259" cy="3642359"/>
        </p:xfrm>
        <a:graphic>
          <a:graphicData uri="http://schemas.openxmlformats.org/drawingml/2006/table">
            <a:tbl>
              <a:tblPr/>
              <a:tblGrid>
                <a:gridCol w="411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23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" name="picture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66204" y="2228088"/>
            <a:ext cx="4093463" cy="3633215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676635" y="2299379"/>
            <a:ext cx="5025390" cy="1365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：是核心、基础框架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Boot：简化基于Spring的开发，自动配置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3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6070" indent="-294004" algn="l" rtl="0" eaLnBrk="0">
              <a:lnSpc>
                <a:spcPct val="99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Cloud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：基于云的、分布式系统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开发，相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关技术：容器、微服务、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DevOp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78" name="textbox 17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0" name="path 18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2" name="path 18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 18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6" name="textbox 186"/>
          <p:cNvSpPr/>
          <p:nvPr/>
        </p:nvSpPr>
        <p:spPr>
          <a:xfrm>
            <a:off x="682364" y="1051007"/>
            <a:ext cx="2176779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的衍生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16040" y="2473452"/>
            <a:ext cx="5195316" cy="3142487"/>
          </a:xfrm>
          <a:prstGeom prst="rect">
            <a:avLst/>
          </a:prstGeom>
        </p:spPr>
      </p:pic>
      <p:sp>
        <p:nvSpPr>
          <p:cNvPr id="190" name="textbox 190"/>
          <p:cNvSpPr/>
          <p:nvPr/>
        </p:nvSpPr>
        <p:spPr>
          <a:xfrm>
            <a:off x="676635" y="2299379"/>
            <a:ext cx="4997450" cy="278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22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0" indent="-292100" algn="l" rtl="0" eaLnBrk="0">
              <a:lnSpc>
                <a:spcPct val="103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书目1：《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实战》（第4版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），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作者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Craig  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Walls</a:t>
            </a:r>
            <a:r>
              <a:rPr sz="1700" kern="0" spc="-2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，人民邮电出版社，</a:t>
            </a:r>
            <a:r>
              <a:rPr sz="1700" kern="0" spc="-3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2016年，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ISB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 978-7-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115-41730-5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04800" indent="-292100" algn="l" rtl="0" eaLnBrk="0">
              <a:lnSpc>
                <a:spcPct val="103000"/>
              </a:lnSpc>
              <a:spcBef>
                <a:spcPts val="1439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书目2：《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实战》（第6版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），</a:t>
            </a:r>
            <a:r>
              <a:rPr sz="1700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作者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Craig   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Walls</a:t>
            </a:r>
            <a:r>
              <a:rPr sz="1700" kern="0" spc="-24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，人民邮电出版社，</a:t>
            </a:r>
            <a:r>
              <a:rPr sz="1700" kern="0" spc="-39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2022年，</a:t>
            </a:r>
            <a:r>
              <a:rPr sz="1700" kern="0" spc="-3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ISB</a:t>
            </a:r>
            <a:r>
              <a:rPr sz="1700" kern="0" spc="-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 978-7-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115-59869-1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书目3：《Spring微服务实战》</a:t>
            </a:r>
            <a:r>
              <a:rPr sz="1700" kern="0" spc="-2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，作者John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13054" indent="-635" algn="l" rtl="0" eaLnBrk="0">
              <a:lnSpc>
                <a:spcPct val="99000"/>
              </a:lnSpc>
              <a:spcBef>
                <a:spcPts val="449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Carnell，人民邮电出版社，</a:t>
            </a:r>
            <a:r>
              <a:rPr sz="1700" kern="0" spc="-4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2018年，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ISBN 978-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7-115-48118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-4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94" name="path 19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6" name="path 19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8" name="path 19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textbox 200"/>
          <p:cNvSpPr/>
          <p:nvPr/>
        </p:nvSpPr>
        <p:spPr>
          <a:xfrm>
            <a:off x="663189" y="1051007"/>
            <a:ext cx="1442719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参考书目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4"/>
          <p:cNvSpPr/>
          <p:nvPr/>
        </p:nvSpPr>
        <p:spPr>
          <a:xfrm>
            <a:off x="676635" y="1851577"/>
            <a:ext cx="10470515" cy="2915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Boot是由Pivotal团队提供的全新框架，其设计目的是用来简化Spring应用的初始搭建以及开发过程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-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</a:t>
            </a:r>
            <a:r>
              <a:rPr sz="1700" kern="0" spc="-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ot的特征有：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52755" algn="l" rtl="0" eaLnBrk="0">
              <a:lnSpc>
                <a:spcPct val="93000"/>
              </a:lnSpc>
              <a:spcBef>
                <a:spcPts val="1386"/>
              </a:spcBef>
              <a:tabLst/>
            </a:pP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（1）可以创建独立的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应用程序，</a:t>
            </a:r>
            <a:r>
              <a:rPr sz="1500" kern="0" spc="-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并且基于其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Maven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或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Gradle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插件，可以创建可执行的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JARs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和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WARs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452755" algn="l" rtl="0" eaLnBrk="0">
              <a:lnSpc>
                <a:spcPct val="93000"/>
              </a:lnSpc>
              <a:spcBef>
                <a:spcPts val="1233"/>
              </a:spcBef>
              <a:tabLst/>
            </a:pPr>
            <a:r>
              <a:rPr sz="15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（2）内嵌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Tomcat</a:t>
            </a:r>
            <a:r>
              <a:rPr sz="15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或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Jetty</a:t>
            </a:r>
            <a:r>
              <a:rPr sz="15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等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Servlet</a:t>
            </a:r>
            <a:r>
              <a:rPr sz="15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容器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452755" algn="l" rtl="0" eaLnBrk="0">
              <a:lnSpc>
                <a:spcPct val="100000"/>
              </a:lnSpc>
              <a:spcBef>
                <a:spcPts val="1228"/>
              </a:spcBef>
              <a:tabLst/>
            </a:pP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（3）提供自动配置的“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starter</a:t>
            </a: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”项目对象模型（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POMS</a:t>
            </a: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）以简化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Maven</a:t>
            </a: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配置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452755" algn="l" rtl="0" eaLnBrk="0">
              <a:lnSpc>
                <a:spcPct val="93000"/>
              </a:lnSpc>
              <a:spcBef>
                <a:spcPts val="1106"/>
              </a:spcBef>
              <a:tabLst/>
            </a:pPr>
            <a:r>
              <a:rPr sz="15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（4）尽可能自动配置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5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容</a:t>
            </a:r>
            <a:r>
              <a:rPr sz="15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器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marL="452755" algn="l" rtl="0" eaLnBrk="0">
              <a:lnSpc>
                <a:spcPct val="100000"/>
              </a:lnSpc>
              <a:spcBef>
                <a:spcPts val="1230"/>
              </a:spcBef>
              <a:tabLst/>
            </a:pPr>
            <a:r>
              <a:rPr sz="15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（5）提供准备好的特性</a:t>
            </a: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，如指标、健康检查和外部化配置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52755" algn="l" rtl="0" eaLnBrk="0">
              <a:lnSpc>
                <a:spcPct val="100000"/>
              </a:lnSpc>
              <a:spcBef>
                <a:spcPts val="3"/>
              </a:spcBef>
              <a:tabLst/>
            </a:pPr>
            <a:r>
              <a:rPr sz="15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（6）绝对没有代码生成，不需要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XML</a:t>
            </a:r>
            <a:r>
              <a:rPr sz="15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配置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16" name="picture 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14359" y="4247388"/>
            <a:ext cx="2869692" cy="1450847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682364" y="897464"/>
            <a:ext cx="344487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开发框架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22" name="path 22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4" name="path 22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6" name="path 22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8"/>
          <p:cNvSpPr/>
          <p:nvPr/>
        </p:nvSpPr>
        <p:spPr>
          <a:xfrm>
            <a:off x="665675" y="897464"/>
            <a:ext cx="10820692" cy="12071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一个简单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应用程序的开发与运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行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spcBef>
                <a:spcPts val="5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代码下载路径</a:t>
            </a:r>
            <a:r>
              <a:rPr lang="en-US"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lang="en-US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</a:rPr>
              <a:t>https://gitee.com/joejoe1/nju-springboot-project</a:t>
            </a:r>
            <a:endParaRPr kern="0" spc="110" dirty="0">
              <a:solidFill>
                <a:srgbClr val="404040">
                  <a:alpha val="100000"/>
                </a:srgbClr>
              </a:solidFill>
              <a:latin typeface="Microsoft YaHei UI"/>
              <a:ea typeface="Microsoft YaHei UI"/>
            </a:endParaRPr>
          </a:p>
        </p:txBody>
      </p:sp>
      <p:sp>
        <p:nvSpPr>
          <p:cNvPr id="230" name="textbox 2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32" name="path 23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path 23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6" name="path 23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table 238"/>
          <p:cNvGraphicFramePr>
            <a:graphicFrameLocks noGrp="1"/>
          </p:cNvGraphicFramePr>
          <p:nvPr/>
        </p:nvGraphicFramePr>
        <p:xfrm>
          <a:off x="2723324" y="2206625"/>
          <a:ext cx="7077075" cy="4216400"/>
        </p:xfrm>
        <a:graphic>
          <a:graphicData uri="http://schemas.openxmlformats.org/drawingml/2006/table">
            <a:tbl>
              <a:tblPr/>
              <a:tblGrid>
                <a:gridCol w="70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64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26436" y="2209800"/>
            <a:ext cx="7071359" cy="4213859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672421" y="885346"/>
            <a:ext cx="6214109" cy="9893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2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Spring</a:t>
            </a:r>
            <a:r>
              <a:rPr sz="2700" kern="0" spc="630" dirty="0">
                <a:solidFill>
                  <a:srgbClr val="40404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initializr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：生成初始框架代码</a:t>
            </a:r>
            <a:endParaRPr sz="27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8000"/>
              </a:lnSpc>
              <a:spcBef>
                <a:spcPts val="4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访问：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start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io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46" name="path 24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 24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0" name="path 25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252"/>
          <p:cNvSpPr/>
          <p:nvPr/>
        </p:nvSpPr>
        <p:spPr>
          <a:xfrm>
            <a:off x="676635" y="1851577"/>
            <a:ext cx="3418204" cy="1078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devtools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starter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starter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thymeleaf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4" name="textbox 2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6" name="rect 25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8" name="rect 25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0" name="rect 26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2" name="textbox 262"/>
          <p:cNvSpPr/>
          <p:nvPr/>
        </p:nvSpPr>
        <p:spPr>
          <a:xfrm>
            <a:off x="663899" y="897464"/>
            <a:ext cx="73215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依赖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th 264"/>
          <p:cNvSpPr/>
          <p:nvPr/>
        </p:nvSpPr>
        <p:spPr>
          <a:xfrm>
            <a:off x="6905053" y="3517201"/>
            <a:ext cx="3575684" cy="602360"/>
          </a:xfrm>
          <a:custGeom>
            <a:avLst/>
            <a:gdLst/>
            <a:ahLst/>
            <a:cxnLst/>
            <a:rect l="0" t="0" r="0" b="0"/>
            <a:pathLst>
              <a:path w="5630" h="948">
                <a:moveTo>
                  <a:pt x="7" y="638"/>
                </a:moveTo>
                <a:lnTo>
                  <a:pt x="2539" y="638"/>
                </a:lnTo>
                <a:lnTo>
                  <a:pt x="2539" y="173"/>
                </a:lnTo>
                <a:lnTo>
                  <a:pt x="7" y="173"/>
                </a:lnTo>
                <a:lnTo>
                  <a:pt x="7" y="638"/>
                </a:lnTo>
                <a:close/>
                <a:moveTo>
                  <a:pt x="5623" y="124"/>
                </a:moveTo>
                <a:cubicBezTo>
                  <a:pt x="5623" y="188"/>
                  <a:pt x="5303" y="240"/>
                  <a:pt x="4908" y="240"/>
                </a:cubicBezTo>
                <a:cubicBezTo>
                  <a:pt x="4513" y="240"/>
                  <a:pt x="4193" y="188"/>
                  <a:pt x="4193" y="124"/>
                </a:cubicBezTo>
                <a:cubicBezTo>
                  <a:pt x="4193" y="59"/>
                  <a:pt x="4513" y="7"/>
                  <a:pt x="4908" y="7"/>
                </a:cubicBezTo>
                <a:cubicBezTo>
                  <a:pt x="5303" y="7"/>
                  <a:pt x="5623" y="59"/>
                  <a:pt x="5623" y="124"/>
                </a:cubicBezTo>
                <a:lnTo>
                  <a:pt x="5623" y="824"/>
                </a:lnTo>
                <a:cubicBezTo>
                  <a:pt x="5623" y="888"/>
                  <a:pt x="5303" y="941"/>
                  <a:pt x="4908" y="941"/>
                </a:cubicBezTo>
                <a:cubicBezTo>
                  <a:pt x="4513" y="941"/>
                  <a:pt x="4193" y="888"/>
                  <a:pt x="4193" y="824"/>
                </a:cubicBezTo>
                <a:lnTo>
                  <a:pt x="4193" y="12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textbox 266"/>
          <p:cNvSpPr/>
          <p:nvPr/>
        </p:nvSpPr>
        <p:spPr>
          <a:xfrm>
            <a:off x="682364" y="897464"/>
            <a:ext cx="44843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开发框架的分层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8" name="textbox 2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70" name="path 2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2" name="path 2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4" name="path 2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76" name="textbox 276"/>
          <p:cNvSpPr/>
          <p:nvPr/>
        </p:nvSpPr>
        <p:spPr>
          <a:xfrm>
            <a:off x="7095431" y="3702329"/>
            <a:ext cx="3212464" cy="3003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161"/>
              </a:lnSpc>
              <a:tabLst/>
            </a:pPr>
            <a:r>
              <a:rPr sz="2100" kern="0" spc="-40" baseline="17281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ProductsMapper</a:t>
            </a:r>
            <a:r>
              <a:rPr sz="13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</a:t>
            </a:r>
            <a:r>
              <a:rPr sz="2700" kern="0" spc="-50" baseline="-1742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数据库</a:t>
            </a:r>
            <a:endParaRPr sz="2700" baseline="-17426" dirty="0">
              <a:latin typeface="SimSun"/>
              <a:ea typeface="SimSun"/>
              <a:cs typeface="SimSun"/>
            </a:endParaRPr>
          </a:p>
        </p:txBody>
      </p:sp>
      <p:pic>
        <p:nvPicPr>
          <p:cNvPr id="278" name="picture 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7724" y="3737229"/>
            <a:ext cx="1050035" cy="76200"/>
          </a:xfrm>
          <a:prstGeom prst="rect">
            <a:avLst/>
          </a:prstGeom>
        </p:spPr>
      </p:pic>
      <p:graphicFrame>
        <p:nvGraphicFramePr>
          <p:cNvPr id="280" name="table 280"/>
          <p:cNvGraphicFramePr>
            <a:graphicFrameLocks noGrp="1"/>
          </p:cNvGraphicFramePr>
          <p:nvPr/>
        </p:nvGraphicFramePr>
        <p:xfrm>
          <a:off x="2811589" y="3622357"/>
          <a:ext cx="1589405" cy="295275"/>
        </p:xfrm>
        <a:graphic>
          <a:graphicData uri="http://schemas.openxmlformats.org/drawingml/2006/table">
            <a:tbl>
              <a:tblPr/>
              <a:tblGrid>
                <a:gridCol w="158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366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ProductsController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2" name="table 282"/>
          <p:cNvGraphicFramePr>
            <a:graphicFrameLocks noGrp="1"/>
          </p:cNvGraphicFramePr>
          <p:nvPr/>
        </p:nvGraphicFramePr>
        <p:xfrm>
          <a:off x="4827841" y="3622357"/>
          <a:ext cx="1496695" cy="295275"/>
        </p:xfrm>
        <a:graphic>
          <a:graphicData uri="http://schemas.openxmlformats.org/drawingml/2006/table">
            <a:tbl>
              <a:tblPr/>
              <a:tblGrid>
                <a:gridCol w="149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621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ProductsService</a:t>
                      </a:r>
                      <a:endParaRPr sz="13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" name="textbox 284"/>
          <p:cNvSpPr/>
          <p:nvPr/>
        </p:nvSpPr>
        <p:spPr>
          <a:xfrm>
            <a:off x="7193737" y="2760954"/>
            <a:ext cx="1158239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数据访问层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286" name="textbox 286"/>
          <p:cNvSpPr/>
          <p:nvPr/>
        </p:nvSpPr>
        <p:spPr>
          <a:xfrm>
            <a:off x="3206369" y="2760954"/>
            <a:ext cx="932180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控制器层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288" name="textbox 288"/>
          <p:cNvSpPr/>
          <p:nvPr/>
        </p:nvSpPr>
        <p:spPr>
          <a:xfrm>
            <a:off x="5163820" y="2760954"/>
            <a:ext cx="703580" cy="28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业务层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290" name="textbox 290"/>
          <p:cNvSpPr/>
          <p:nvPr/>
        </p:nvSpPr>
        <p:spPr>
          <a:xfrm>
            <a:off x="1411477" y="3667505"/>
            <a:ext cx="476250" cy="269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TZhongsong"/>
                <a:ea typeface="STZhongsong"/>
                <a:cs typeface="STZhongsong"/>
              </a:rPr>
              <a:t>请求</a:t>
            </a:r>
            <a:endParaRPr sz="1800" dirty="0">
              <a:latin typeface="STZhongsong"/>
              <a:ea typeface="STZhongsong"/>
              <a:cs typeface="STZhongsong"/>
            </a:endParaRPr>
          </a:p>
        </p:txBody>
      </p:sp>
      <p:sp>
        <p:nvSpPr>
          <p:cNvPr id="292" name="path 292"/>
          <p:cNvSpPr/>
          <p:nvPr/>
        </p:nvSpPr>
        <p:spPr>
          <a:xfrm>
            <a:off x="2550985" y="2220465"/>
            <a:ext cx="11049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034539" y="3742817"/>
            <a:ext cx="781811" cy="76200"/>
          </a:xfrm>
          <a:prstGeom prst="rect">
            <a:avLst/>
          </a:prstGeom>
        </p:spPr>
      </p:pic>
      <p:sp>
        <p:nvSpPr>
          <p:cNvPr id="296" name="path 296"/>
          <p:cNvSpPr/>
          <p:nvPr/>
        </p:nvSpPr>
        <p:spPr>
          <a:xfrm>
            <a:off x="6706934" y="2186937"/>
            <a:ext cx="11048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8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320028" y="3736847"/>
            <a:ext cx="588264" cy="76200"/>
          </a:xfrm>
          <a:prstGeom prst="rect">
            <a:avLst/>
          </a:prstGeom>
        </p:spPr>
      </p:pic>
      <p:sp>
        <p:nvSpPr>
          <p:cNvPr id="300" name="path 300"/>
          <p:cNvSpPr/>
          <p:nvPr/>
        </p:nvSpPr>
        <p:spPr>
          <a:xfrm>
            <a:off x="4629721" y="2220465"/>
            <a:ext cx="11049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395215" y="3738117"/>
            <a:ext cx="435864" cy="76200"/>
          </a:xfrm>
          <a:prstGeom prst="rect">
            <a:avLst/>
          </a:prstGeom>
        </p:spPr>
      </p:pic>
      <p:sp>
        <p:nvSpPr>
          <p:cNvPr id="304" name="path 304"/>
          <p:cNvSpPr/>
          <p:nvPr/>
        </p:nvSpPr>
        <p:spPr>
          <a:xfrm>
            <a:off x="8784145" y="2220465"/>
            <a:ext cx="11048" cy="2654813"/>
          </a:xfrm>
          <a:custGeom>
            <a:avLst/>
            <a:gdLst/>
            <a:ahLst/>
            <a:cxnLst/>
            <a:rect l="0" t="0" r="0" b="0"/>
            <a:pathLst>
              <a:path w="17" h="4180">
                <a:moveTo>
                  <a:pt x="9" y="0"/>
                </a:moveTo>
                <a:lnTo>
                  <a:pt x="7" y="4180"/>
                </a:lnTo>
              </a:path>
            </a:pathLst>
          </a:custGeom>
          <a:noFill/>
          <a:ln w="9525" cap="flat">
            <a:solidFill>
              <a:srgbClr val="FF292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31791" y="1571244"/>
            <a:ext cx="2843784" cy="4556759"/>
          </a:xfrm>
          <a:prstGeom prst="rect">
            <a:avLst/>
          </a:prstGeom>
        </p:spPr>
      </p:pic>
      <p:sp>
        <p:nvSpPr>
          <p:cNvPr id="308" name="textbox 30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10" name="textbox 310"/>
          <p:cNvSpPr/>
          <p:nvPr/>
        </p:nvSpPr>
        <p:spPr>
          <a:xfrm>
            <a:off x="657297" y="947375"/>
            <a:ext cx="2508885" cy="4368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9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项目文件夹结构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4241291" y="454152"/>
            <a:ext cx="7504176" cy="97535"/>
            <a:chOff x="0" y="0"/>
            <a:chExt cx="7504176" cy="97535"/>
          </a:xfrm>
        </p:grpSpPr>
        <p:sp>
          <p:nvSpPr>
            <p:cNvPr id="312" name="path 312"/>
            <p:cNvSpPr/>
            <p:nvPr/>
          </p:nvSpPr>
          <p:spPr>
            <a:xfrm>
              <a:off x="3800855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4" name="path 314"/>
            <p:cNvSpPr/>
            <p:nvPr/>
          </p:nvSpPr>
          <p:spPr>
            <a:xfrm>
              <a:off x="0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rect 31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table 318"/>
          <p:cNvGraphicFramePr>
            <a:graphicFrameLocks noGrp="1"/>
          </p:cNvGraphicFramePr>
          <p:nvPr/>
        </p:nvGraphicFramePr>
        <p:xfrm>
          <a:off x="1058417" y="3068573"/>
          <a:ext cx="10074910" cy="2528570"/>
        </p:xfrm>
        <a:graphic>
          <a:graphicData uri="http://schemas.openxmlformats.org/drawingml/2006/table">
            <a:tbl>
              <a:tblPr/>
              <a:tblGrid>
                <a:gridCol w="1007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0" name="picture 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77468" y="3087623"/>
            <a:ext cx="10037064" cy="2510028"/>
          </a:xfrm>
          <a:prstGeom prst="rect">
            <a:avLst/>
          </a:prstGeom>
        </p:spPr>
      </p:pic>
      <p:sp>
        <p:nvSpPr>
          <p:cNvPr id="322" name="textbox 322"/>
          <p:cNvSpPr/>
          <p:nvPr/>
        </p:nvSpPr>
        <p:spPr>
          <a:xfrm>
            <a:off x="676635" y="897464"/>
            <a:ext cx="9808209" cy="1644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0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734" algn="l" rtl="0" eaLnBrk="0">
              <a:lnSpc>
                <a:spcPct val="100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自动化测试框架：</a:t>
            </a:r>
            <a:r>
              <a:rPr sz="2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51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JUnit是一个Java语言的自动化测试框架。它由Kent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Beck和Erich Gamma建立，xUnit家族中的一员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1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有它自己的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扩展生态圈。多数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的开发环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境都已经集成了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作为自动化测试的工具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4" name="textbox 32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26" name="path 32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8" name="path 32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0" name="path 33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70788" y="3429000"/>
            <a:ext cx="4602479" cy="2424683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676635" y="1851577"/>
            <a:ext cx="8341994" cy="1284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6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请在第一次上课前安装好开发环境，参见文件：建立基于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IntelliJ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的开发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环境.txt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23215" algn="l" rtl="0" eaLnBrk="0">
              <a:lnSpc>
                <a:spcPct val="98000"/>
              </a:lnSpc>
              <a:spcBef>
                <a:spcPts val="1096"/>
              </a:spcBef>
              <a:tabLst/>
            </a:pPr>
            <a:r>
              <a:rPr sz="1400" kern="0" spc="-1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一、Java开发环境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25754" algn="l" rtl="0" eaLnBrk="0">
              <a:lnSpc>
                <a:spcPct val="98000"/>
              </a:lnSpc>
              <a:spcBef>
                <a:spcPts val="970"/>
              </a:spcBef>
              <a:tabLst/>
            </a:pPr>
            <a:r>
              <a:rPr sz="1400" kern="0" spc="-2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二、</a:t>
            </a:r>
            <a:r>
              <a:rPr sz="1400" kern="0" spc="-28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IntellJ</a:t>
            </a:r>
            <a:r>
              <a:rPr sz="1400" kern="0" spc="13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</a:t>
            </a:r>
            <a:r>
              <a:rPr sz="1400" kern="0" spc="-3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A安装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325754" algn="l" rtl="0" eaLnBrk="0">
              <a:lnSpc>
                <a:spcPct val="95000"/>
              </a:lnSpc>
              <a:spcBef>
                <a:spcPts val="3"/>
              </a:spcBef>
              <a:tabLst/>
            </a:pPr>
            <a:r>
              <a:rPr sz="1400" kern="0" spc="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三、Git本地安装（</a:t>
            </a:r>
            <a:r>
              <a:rPr sz="1400" kern="0" spc="-1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Windows、</a:t>
            </a:r>
            <a:r>
              <a:rPr sz="1400" kern="0" spc="-31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80DEE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macOS）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0" name="textbox 20"/>
          <p:cNvSpPr/>
          <p:nvPr/>
        </p:nvSpPr>
        <p:spPr>
          <a:xfrm>
            <a:off x="667450" y="897464"/>
            <a:ext cx="2503804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准备好开发环境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" name="rect 2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 2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rect 2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69835" y="2226563"/>
            <a:ext cx="3887723" cy="3634740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676635" y="2299379"/>
            <a:ext cx="4938395" cy="21177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97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2895" indent="-290829" algn="l" rtl="0" eaLnBrk="0">
              <a:lnSpc>
                <a:spcPct val="106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测试用例（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Test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Case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）是为某个特殊目标而编制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的一组测试输入、执行条件以及预期结果，以便  测试某个程序路径或核实是否满足某个特定需求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259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通常把一组相关的测试称为一个测试套（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Test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05434" indent="9525" algn="l" rtl="0" eaLnBrk="0">
              <a:lnSpc>
                <a:spcPct val="106000"/>
              </a:lnSpc>
              <a:spcBef>
                <a:spcPts val="313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Suite</a:t>
            </a:r>
            <a:r>
              <a:rPr sz="1700" kern="0" spc="-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r>
              <a:rPr sz="1700" kern="0" spc="-2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通过测试套，将服务于同一个测试目的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或同一运行环境下的一系列测试用例有机的组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起来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36" name="textbox 33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38" name="path 33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0" name="path 34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2" name="path 34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44" name="textbox 344"/>
          <p:cNvSpPr/>
          <p:nvPr/>
        </p:nvSpPr>
        <p:spPr>
          <a:xfrm>
            <a:off x="662834" y="1051007"/>
            <a:ext cx="2863850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测试用例与测试套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346"/>
          <p:cNvSpPr/>
          <p:nvPr/>
        </p:nvSpPr>
        <p:spPr>
          <a:xfrm>
            <a:off x="676635" y="2299379"/>
            <a:ext cx="4977765" cy="2216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测试方法上必须使用@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Test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74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测试方法必须使用（</a:t>
            </a:r>
            <a:r>
              <a:rPr sz="1700" kern="0" spc="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可选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void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进行修饰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456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新建一个源代码目录来存放测试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代码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76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测试类的包应该和被测试类的包一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样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2895" indent="-290829" algn="l" rtl="0" eaLnBrk="0">
              <a:lnSpc>
                <a:spcPct val="104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测试单元中的每个方法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要能够独立测试，其方法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不能有依赖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348" name="picture 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36791" y="1868423"/>
            <a:ext cx="5193791" cy="1897380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36791" y="3960876"/>
            <a:ext cx="5146548" cy="1650491"/>
          </a:xfrm>
          <a:prstGeom prst="rect">
            <a:avLst/>
          </a:prstGeom>
        </p:spPr>
      </p:pic>
      <p:sp>
        <p:nvSpPr>
          <p:cNvPr id="352" name="textbox 35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54" name="textbox 354"/>
          <p:cNvSpPr/>
          <p:nvPr/>
        </p:nvSpPr>
        <p:spPr>
          <a:xfrm>
            <a:off x="665320" y="1051007"/>
            <a:ext cx="3358515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写测试用例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56" name="path 35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8" name="path 35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0" name="path 36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36791" y="1868423"/>
            <a:ext cx="5193791" cy="1897380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36791" y="3960876"/>
            <a:ext cx="5146548" cy="1650491"/>
          </a:xfrm>
          <a:prstGeom prst="rect">
            <a:avLst/>
          </a:prstGeom>
        </p:spPr>
      </p:pic>
      <p:sp>
        <p:nvSpPr>
          <p:cNvPr id="366" name="textbox 366"/>
          <p:cNvSpPr/>
          <p:nvPr/>
        </p:nvSpPr>
        <p:spPr>
          <a:xfrm>
            <a:off x="676635" y="2299379"/>
            <a:ext cx="4853940" cy="5626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1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0" indent="-292100" algn="l" rtl="0" eaLnBrk="0">
              <a:lnSpc>
                <a:spcPct val="104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将程序预期的结果与程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序运行的最终结果进行比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对，确保对结果的可预知性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68" name="textbox 3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70" name="path 3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72" name="path 3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74" name="path 3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76" name="textbox 376"/>
          <p:cNvSpPr/>
          <p:nvPr/>
        </p:nvSpPr>
        <p:spPr>
          <a:xfrm>
            <a:off x="680944" y="1051007"/>
            <a:ext cx="715009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断言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378"/>
          <p:cNvSpPr/>
          <p:nvPr/>
        </p:nvSpPr>
        <p:spPr>
          <a:xfrm>
            <a:off x="676635" y="1851577"/>
            <a:ext cx="4831715" cy="1517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处理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请求，控制器：</a:t>
            </a:r>
            <a:r>
              <a:rPr sz="1700" kern="0" spc="-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HomeController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466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定义视图，视图模板：</a:t>
            </a:r>
            <a:r>
              <a:rPr sz="1700" kern="0" spc="-3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home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html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29000"/>
              </a:lnSpc>
              <a:spcBef>
                <a:spcPts val="1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static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图片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80" name="textbox 3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82" name="rect 38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4" name="rect 38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6" name="rect 38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8" name="textbox 388"/>
          <p:cNvSpPr/>
          <p:nvPr/>
        </p:nvSpPr>
        <p:spPr>
          <a:xfrm>
            <a:off x="664609" y="897464"/>
            <a:ext cx="731519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添加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box 390"/>
          <p:cNvSpPr/>
          <p:nvPr/>
        </p:nvSpPr>
        <p:spPr>
          <a:xfrm>
            <a:off x="676635" y="1851577"/>
            <a:ext cx="3721734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插件：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maven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plugin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mvn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92" name="textbox 3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94" name="textbox 394"/>
          <p:cNvSpPr/>
          <p:nvPr/>
        </p:nvSpPr>
        <p:spPr>
          <a:xfrm>
            <a:off x="664609" y="897464"/>
            <a:ext cx="2506979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构建和运行应用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96" name="rect 3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8" name="rect 3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0" name="rect 4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40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04" name="textbox 404"/>
          <p:cNvSpPr/>
          <p:nvPr/>
        </p:nvSpPr>
        <p:spPr>
          <a:xfrm>
            <a:off x="676635" y="1851577"/>
            <a:ext cx="2569210" cy="254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http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localhost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:8080/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06" name="rect 40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rect 40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0" name="rect 41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2" name="textbox 412"/>
          <p:cNvSpPr/>
          <p:nvPr/>
        </p:nvSpPr>
        <p:spPr>
          <a:xfrm>
            <a:off x="667805" y="897464"/>
            <a:ext cx="728344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82139" y="1830323"/>
            <a:ext cx="8427719" cy="4163567"/>
          </a:xfrm>
          <a:prstGeom prst="rect">
            <a:avLst/>
          </a:prstGeom>
        </p:spPr>
      </p:pic>
      <p:sp>
        <p:nvSpPr>
          <p:cNvPr id="416" name="textbox 4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18" name="textbox 418"/>
          <p:cNvSpPr/>
          <p:nvPr/>
        </p:nvSpPr>
        <p:spPr>
          <a:xfrm>
            <a:off x="677182" y="947375"/>
            <a:ext cx="326961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Initializr</a:t>
            </a:r>
            <a:r>
              <a:rPr sz="2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插件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20" name="path 4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2" name="path 4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4" name="path 4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box 426"/>
          <p:cNvSpPr/>
          <p:nvPr/>
        </p:nvSpPr>
        <p:spPr>
          <a:xfrm>
            <a:off x="667095" y="897464"/>
            <a:ext cx="8687434" cy="37966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开发期工具： Spring</a:t>
            </a:r>
            <a:r>
              <a:rPr sz="2700" kern="0" spc="3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DevTools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5000"/>
              </a:lnSpc>
              <a:spcBef>
                <a:spcPts val="511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代码变更后应用会自动重启（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需要借助IDE的自动编译）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2225" algn="l" rtl="0" eaLnBrk="0">
              <a:lnSpc>
                <a:spcPct val="88000"/>
              </a:lnSpc>
              <a:spcBef>
                <a:spcPts val="132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当面向浏览器的资源（如模板、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JavaScript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、样式表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）等发生变化时，会自动刷新浏览器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1629" algn="l" rtl="0" eaLnBrk="0">
              <a:lnSpc>
                <a:spcPct val="88000"/>
              </a:lnSpc>
              <a:spcBef>
                <a:spcPts val="1285"/>
              </a:spcBef>
              <a:tabLst>
                <a:tab pos="45846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应用会暴露LiveReload端口，日志如：</a:t>
            </a:r>
            <a:r>
              <a:rPr sz="1400" kern="0" spc="-2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LiveReload server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running on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port 35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729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1629" algn="l" rtl="0" eaLnBrk="0">
              <a:lnSpc>
                <a:spcPct val="88000"/>
              </a:lnSpc>
              <a:spcBef>
                <a:spcPts val="1148"/>
              </a:spcBef>
              <a:tabLst>
                <a:tab pos="45783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IntelliJ</a:t>
            </a:r>
            <a:r>
              <a:rPr sz="14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IDEA要做的配置见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下页ppt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1629" algn="l" rtl="0" eaLnBrk="0">
              <a:lnSpc>
                <a:spcPct val="97000"/>
              </a:lnSpc>
              <a:spcBef>
                <a:spcPts val="1140"/>
              </a:spcBef>
              <a:tabLst>
                <a:tab pos="45783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需要安装浏览器插件：</a:t>
            </a:r>
            <a:r>
              <a:rPr sz="1400" kern="0" spc="-2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LiveReload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，并打开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2225" algn="l" rtl="0" eaLnBrk="0">
              <a:lnSpc>
                <a:spcPct val="97000"/>
              </a:lnSpc>
              <a:spcBef>
                <a:spcPts val="1148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自动禁用模板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缓存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2225" algn="l" rtl="0" eaLnBrk="0">
              <a:lnSpc>
                <a:spcPct val="97000"/>
              </a:lnSpc>
              <a:spcBef>
                <a:spcPts val="1269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如果使用H2数据库，则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内置了H2控制台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41629" algn="l" rtl="0" eaLnBrk="0">
              <a:lnSpc>
                <a:spcPct val="88000"/>
              </a:lnSpc>
              <a:spcBef>
                <a:spcPts val="4"/>
              </a:spcBef>
              <a:tabLst>
                <a:tab pos="457834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访问：</a:t>
            </a:r>
            <a:r>
              <a:rPr sz="1400" kern="0" spc="-2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http://localhost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:8080/h2-consle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428" name="picture 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4510828"/>
            <a:ext cx="116430" cy="106646"/>
          </a:xfrm>
          <a:prstGeom prst="rect">
            <a:avLst/>
          </a:prstGeom>
        </p:spPr>
      </p:pic>
      <p:pic>
        <p:nvPicPr>
          <p:cNvPr id="430" name="picture 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432" name="picture 4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9046" y="3020102"/>
            <a:ext cx="116430" cy="106646"/>
          </a:xfrm>
          <a:prstGeom prst="rect">
            <a:avLst/>
          </a:prstGeom>
        </p:spPr>
      </p:pic>
      <p:pic>
        <p:nvPicPr>
          <p:cNvPr id="434" name="picture 4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9068" y="2687252"/>
            <a:ext cx="116648" cy="106845"/>
          </a:xfrm>
          <a:prstGeom prst="rect">
            <a:avLst/>
          </a:prstGeom>
        </p:spPr>
      </p:pic>
      <p:sp>
        <p:nvSpPr>
          <p:cNvPr id="436" name="textbox 43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38" name="path 43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0" name="path 44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2" name="path 44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444"/>
          <p:cNvSpPr/>
          <p:nvPr/>
        </p:nvSpPr>
        <p:spPr>
          <a:xfrm>
            <a:off x="665320" y="897464"/>
            <a:ext cx="10952480" cy="23050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使用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Live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Reload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IntelliJ</a:t>
            </a:r>
            <a:r>
              <a:rPr sz="2700" kern="0" spc="3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IDEA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和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Chrome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实时编译部署和调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试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spcBef>
                <a:spcPts val="520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pom.xml加依赖：spring-boot-devtools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3495" algn="l" rtl="0" eaLnBrk="0">
              <a:lnSpc>
                <a:spcPct val="97000"/>
              </a:lnSpc>
              <a:spcBef>
                <a:spcPts val="1461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IntelliJ</a:t>
            </a:r>
            <a:r>
              <a:rPr sz="1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Idea项目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3534" algn="l" rtl="0" eaLnBrk="0">
              <a:lnSpc>
                <a:spcPct val="88000"/>
              </a:lnSpc>
              <a:spcBef>
                <a:spcPts val="1107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File-&gt;Settings-&gt;Build,</a:t>
            </a:r>
            <a:r>
              <a:rPr sz="14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Execution,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Deployment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400" kern="0" spc="-2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 Compiler，在自动构建项目的复选框上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Build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project automa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tically做勾选。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43534" algn="l" rtl="0" eaLnBrk="0">
              <a:lnSpc>
                <a:spcPct val="88000"/>
              </a:lnSpc>
              <a:spcBef>
                <a:spcPts val="6"/>
              </a:spcBef>
              <a:tabLst>
                <a:tab pos="45974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File-&gt;Settings-&gt;Advanced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Settings</a:t>
            </a:r>
            <a:r>
              <a:rPr sz="1400" kern="0" spc="1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中勾选： Allow auto-make to start even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if developed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application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is currently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running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446" name="picture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020102"/>
            <a:ext cx="116430" cy="106646"/>
          </a:xfrm>
          <a:prstGeom prst="rect">
            <a:avLst/>
          </a:prstGeom>
        </p:spPr>
      </p:pic>
      <p:pic>
        <p:nvPicPr>
          <p:cNvPr id="448" name="picture 4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2687252"/>
            <a:ext cx="116648" cy="106845"/>
          </a:xfrm>
          <a:prstGeom prst="rect">
            <a:avLst/>
          </a:prstGeom>
        </p:spPr>
      </p:pic>
      <p:sp>
        <p:nvSpPr>
          <p:cNvPr id="450" name="textbox 45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52" name="path 45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4" name="path 45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6" name="path 45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458"/>
          <p:cNvSpPr/>
          <p:nvPr/>
        </p:nvSpPr>
        <p:spPr>
          <a:xfrm>
            <a:off x="662590" y="897464"/>
            <a:ext cx="6431279" cy="26174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1000"/>
              </a:lnSpc>
              <a:tabLst/>
            </a:pP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boot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编译出支持不同版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本的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jdk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11"/>
              </a:spcBef>
              <a:tabLst/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在pom.xml文件添加以下属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性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60045" algn="l" rtl="0" eaLnBrk="0">
              <a:lnSpc>
                <a:spcPct val="88000"/>
              </a:lnSpc>
              <a:spcBef>
                <a:spcPts val="1292"/>
              </a:spcBef>
              <a:tabLst/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&lt;properties&gt;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780415" algn="l" rtl="0" eaLnBrk="0">
              <a:lnSpc>
                <a:spcPct val="88000"/>
              </a:lnSpc>
              <a:spcBef>
                <a:spcPts val="1130"/>
              </a:spcBef>
              <a:tabLst/>
            </a:pP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&lt;java.version&gt;11&lt;/java.version&gt;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411480" algn="l" rtl="0" eaLnBrk="0">
              <a:lnSpc>
                <a:spcPts val="2618"/>
              </a:lnSpc>
              <a:spcBef>
                <a:spcPts val="20"/>
              </a:spcBef>
              <a:tabLst/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&lt;/properties&gt;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0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如果当前安装的jdk是17，则编译出的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版本支持：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1.8、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11、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0" name="textbox 46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62" name="path 46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4" name="path 46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6" name="path 46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6939851" y="2218563"/>
          <a:ext cx="4147184" cy="3642359"/>
        </p:xfrm>
        <a:graphic>
          <a:graphicData uri="http://schemas.openxmlformats.org/drawingml/2006/table">
            <a:tbl>
              <a:tblPr/>
              <a:tblGrid>
                <a:gridCol w="414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23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49440" y="2228088"/>
            <a:ext cx="4128516" cy="3633215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672545" y="2299379"/>
            <a:ext cx="4115434" cy="2260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2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5000"/>
              </a:lnSpc>
              <a:tabLst/>
            </a:pP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1)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Git官网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2900" algn="l" rtl="0" eaLnBrk="0">
              <a:lnSpc>
                <a:spcPct val="88000"/>
              </a:lnSpc>
              <a:spcBef>
                <a:spcPts val="1269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https://git-scm.c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om/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298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2) Git下载和安装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2900" algn="l" rtl="0" eaLnBrk="0">
              <a:lnSpc>
                <a:spcPct val="88000"/>
              </a:lnSpc>
              <a:spcBef>
                <a:spcPts val="1269"/>
              </a:spcBef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https://git-scm.com/downloads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5240" algn="l" rtl="0" eaLnBrk="0">
              <a:lnSpc>
                <a:spcPct val="95000"/>
              </a:lnSpc>
              <a:spcBef>
                <a:spcPts val="1300"/>
              </a:spcBef>
              <a:tabLst/>
            </a:pPr>
            <a:r>
              <a:rPr sz="1700" kern="0" spc="-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3) GUI客户端（</a:t>
            </a:r>
            <a:r>
              <a:rPr sz="1700" kern="0" spc="-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可选）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3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tabLst/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5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https://git-scm.com/downloads/guis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4" name="textbox 34"/>
          <p:cNvSpPr/>
          <p:nvPr/>
        </p:nvSpPr>
        <p:spPr>
          <a:xfrm>
            <a:off x="677393" y="1051007"/>
            <a:ext cx="5703570" cy="427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2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8000"/>
              </a:lnSpc>
              <a:tabLst/>
            </a:pP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Git本地安装（Wind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ows、</a:t>
            </a:r>
            <a:r>
              <a:rPr sz="2700" kern="0" spc="-4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macOS）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8" name="path 3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" name="path 4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" name="path 4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86000" y="1767840"/>
            <a:ext cx="8602980" cy="4838700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663899" y="749001"/>
            <a:ext cx="5083175" cy="923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把老师今天课堂上演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示的例子重做一遍，截图提交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72" name="textbox 47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74" name="path 47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6" name="path 47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8" name="path 47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482" name="textbox 4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84" name="path 48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6" name="path 48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8" name="path 48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90" name="textbox 490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676635" y="1851577"/>
            <a:ext cx="10048875" cy="6908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2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也称为版本控制（version control）系统，常用工具有：GitLab、</a:t>
            </a:r>
            <a:r>
              <a:rPr sz="1700" kern="0" spc="-3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SVN（Subversion）、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Bit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bucket等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需纳入版本控制的有：功能代码、测试代码、测试脚本、构建脚本、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部署脚本、配置文件等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01438" y="3473450"/>
            <a:ext cx="1569720" cy="917702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01438" y="4891785"/>
            <a:ext cx="1569720" cy="827697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664964" y="897464"/>
            <a:ext cx="2506345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2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源代码仓库管理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766559" y="4098035"/>
            <a:ext cx="902207" cy="928116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31335" y="5131308"/>
            <a:ext cx="891540" cy="787907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31335" y="3063239"/>
            <a:ext cx="891540" cy="786384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31335" y="4098035"/>
            <a:ext cx="891540" cy="786383"/>
          </a:xfrm>
          <a:prstGeom prst="rect">
            <a:avLst/>
          </a:prstGeom>
        </p:spPr>
      </p:pic>
      <p:sp>
        <p:nvSpPr>
          <p:cNvPr id="62" name="rect 6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rect 6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 6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902834" y="4601717"/>
            <a:ext cx="1601216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724135" y="3030529"/>
            <a:ext cx="8396257" cy="2394093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1915112" y="5489911"/>
            <a:ext cx="8082915" cy="2927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2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远程仓库                                    本地仓库                   暂存区                工作区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4" name="textbox 74"/>
          <p:cNvSpPr/>
          <p:nvPr/>
        </p:nvSpPr>
        <p:spPr>
          <a:xfrm>
            <a:off x="669925" y="1850523"/>
            <a:ext cx="7838440" cy="2387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Git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常用命令使用：</a:t>
            </a:r>
            <a:r>
              <a:rPr sz="1500" kern="0" spc="3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://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blog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csdn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net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web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_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csdn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_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share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article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</a:t>
            </a: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details</a:t>
            </a:r>
            <a:r>
              <a:rPr sz="15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/792433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08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76" name="textbox 7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78" name="textbox 78"/>
          <p:cNvSpPr/>
          <p:nvPr/>
        </p:nvSpPr>
        <p:spPr>
          <a:xfrm>
            <a:off x="677393" y="897464"/>
            <a:ext cx="1919604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8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Git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关键概念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80" name="rect 8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" name="rect 8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 8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6"/>
          <p:cNvSpPr/>
          <p:nvPr/>
        </p:nvSpPr>
        <p:spPr>
          <a:xfrm>
            <a:off x="6512311" y="2299379"/>
            <a:ext cx="4958079" cy="2926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-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Maven常用的阶段：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10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compile     编</a:t>
            </a:r>
            <a:r>
              <a:rPr sz="1400" kern="0" spc="-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译项目的源代码。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88000"/>
              </a:lnSpc>
              <a:spcBef>
                <a:spcPts val="113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test-compile     编译测试源代码。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26744" indent="-294640" algn="l" rtl="0" eaLnBrk="0">
              <a:lnSpc>
                <a:spcPct val="99000"/>
              </a:lnSpc>
              <a:spcBef>
                <a:spcPts val="1121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test     使用合适的单元测试框架运行测试。这些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测试代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码不会被打包或部署。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627380" indent="-295275" algn="l" rtl="0" eaLnBrk="0">
              <a:lnSpc>
                <a:spcPct val="99000"/>
              </a:lnSpc>
              <a:spcBef>
                <a:spcPts val="988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package     接受编译好的代码，打包成可发布的格式，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如 JAR 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2104" algn="l" rtl="0" eaLnBrk="0">
              <a:lnSpc>
                <a:spcPct val="97000"/>
              </a:lnSpc>
              <a:spcBef>
                <a:spcPts val="966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install     将包安装至本地仓库，以让其它项目依赖。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626744" indent="-294640" algn="l" rtl="0" eaLnBrk="0">
              <a:lnSpc>
                <a:spcPct val="99000"/>
              </a:lnSpc>
              <a:spcBef>
                <a:spcPts val="1"/>
              </a:spcBef>
              <a:tabLst>
                <a:tab pos="448309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deploy     将最终的包复制到远程的仓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库，以让其它开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发人员与项目共享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44722" y="4810421"/>
            <a:ext cx="116430" cy="106646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44722" y="4478189"/>
            <a:ext cx="116430" cy="106646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44722" y="3932597"/>
            <a:ext cx="116430" cy="106646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844722" y="3386751"/>
            <a:ext cx="116430" cy="106646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844722" y="3054518"/>
            <a:ext cx="116430" cy="106646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44722" y="2722286"/>
            <a:ext cx="116430" cy="106646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668160" y="1051007"/>
            <a:ext cx="2574925" cy="2765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前置条件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98000"/>
              </a:lnSpc>
              <a:spcBef>
                <a:spcPts val="512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语法、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JDK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基础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0954" algn="l" rtl="0" eaLnBrk="0">
              <a:lnSpc>
                <a:spcPct val="97000"/>
              </a:lnSpc>
              <a:spcBef>
                <a:spcPts val="1260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Maven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，构建工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具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0954" algn="l" rtl="0" eaLnBrk="0">
              <a:lnSpc>
                <a:spcPct val="97000"/>
              </a:lnSpc>
              <a:spcBef>
                <a:spcPts val="1267"/>
              </a:spcBef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Git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常用命令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98000"/>
              </a:lnSpc>
              <a:spcBef>
                <a:spcPts val="2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自动化测试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框架：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JUnit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02" name="textbox 10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04" name="path 10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" name="path 10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8" name="path 10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10"/>
          <p:cNvSpPr/>
          <p:nvPr/>
        </p:nvSpPr>
        <p:spPr>
          <a:xfrm>
            <a:off x="676635" y="1851577"/>
            <a:ext cx="10677525" cy="2190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03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0" indent="-292100" algn="l" rtl="0" eaLnBrk="0">
              <a:lnSpc>
                <a:spcPct val="104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开发框架(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Framework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)是整个或部分系统的可重用设计，表现为一组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抽象构件及构件实例间交互的方法；另一 种定义认为，框架是可被应用开发者定制的应用骨架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74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前端常用开发框架：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Vue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常用开发框架：</a:t>
            </a:r>
            <a:r>
              <a:rPr sz="1700" kern="0" spc="-3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45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C++开发框架：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Qt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8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Python开发框架：</a:t>
            </a:r>
            <a:r>
              <a:rPr sz="1700" kern="0" spc="-2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Django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4" name="textbox 114"/>
          <p:cNvSpPr/>
          <p:nvPr/>
        </p:nvSpPr>
        <p:spPr>
          <a:xfrm>
            <a:off x="664964" y="897464"/>
            <a:ext cx="2672714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100000"/>
              </a:lnSpc>
              <a:tabLst/>
            </a:pP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什么是开发框架？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16" name="rect 11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rect 11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" name="rect 12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2"/>
          <p:cNvSpPr/>
          <p:nvPr/>
        </p:nvSpPr>
        <p:spPr>
          <a:xfrm>
            <a:off x="666740" y="897464"/>
            <a:ext cx="7751444" cy="2034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可被应用开发者定制的应用骨架：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RuoYi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Cloud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124000"/>
              </a:lnSpc>
              <a:spcBef>
                <a:spcPts val="520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源代码：</a:t>
            </a:r>
            <a:r>
              <a:rPr sz="1700" kern="0" spc="-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gitee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com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/y_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project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RuoYi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Cloud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</a:t>
            </a: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文档：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doc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ruoyi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vip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ruoyi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cloud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3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6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架构图：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www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4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processon.com/view/5ec290195653bb6f2a18504e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24" name="textbox 12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26" name="path 12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 12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 13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2"/>
          <p:cNvSpPr/>
          <p:nvPr/>
        </p:nvSpPr>
        <p:spPr>
          <a:xfrm>
            <a:off x="676635" y="2299379"/>
            <a:ext cx="5014595" cy="3169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轻量级（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Lightweight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45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非侵入性（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No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intrusive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314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容器（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Container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31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Dependency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Injection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oriented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programming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454"/>
              </a:spcBef>
              <a:tabLst/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持久层（JDBC封装、事务管理、ORM工具整合）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31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MVC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框架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其他企业服务的封装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16040" y="2915411"/>
            <a:ext cx="5195316" cy="2258567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682364" y="1051007"/>
            <a:ext cx="5728334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是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生态圈的主流开发框架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38" name="path 13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" name="path 14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2" name="path 14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textbox 144"/>
          <p:cNvSpPr/>
          <p:nvPr/>
        </p:nvSpPr>
        <p:spPr>
          <a:xfrm>
            <a:off x="6138938" y="6543700"/>
            <a:ext cx="5393690" cy="158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9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                                                                                                                        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宽屏</PresentationFormat>
  <Paragraphs>325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Microsoft YaHei Light</vt:lpstr>
      <vt:lpstr>Microsoft YaHei UI</vt:lpstr>
      <vt:lpstr>SimHei</vt:lpstr>
      <vt:lpstr>STZhongsong</vt:lpstr>
      <vt:lpstr>SimSun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wenzong zhou</cp:lastModifiedBy>
  <cp:revision>1</cp:revision>
  <dcterms:created xsi:type="dcterms:W3CDTF">2023-10-09T09:32:07Z</dcterms:created>
  <dcterms:modified xsi:type="dcterms:W3CDTF">2024-09-24T14:37:59Z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2024-09-02T09:16:01Z</vt:filetime>
  </property>
</Properties>
</file>