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US/java-faker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6804025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2400" b="1" kern="0" spc="-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服务端开发-依赖注入（Dependency</a:t>
            </a:r>
            <a:r>
              <a:rPr sz="2400" b="1" kern="0" spc="2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400" b="1" kern="0" spc="-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Injection）</a:t>
            </a:r>
            <a:endParaRPr sz="2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/>
          <p:cNvSpPr/>
          <p:nvPr/>
        </p:nvSpPr>
        <p:spPr>
          <a:xfrm>
            <a:off x="676635" y="1851577"/>
            <a:ext cx="5165725" cy="2390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Configuration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67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ComponentScan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285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等价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&lt;context:component-scan base-packa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ge=“…”/&gt;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4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基础包（baseP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ackages={“…”,”…”})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类型不安全（not type-s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afe）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basePackageCla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sses={.class,.class}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ts val="1816"/>
              </a:lnSpc>
              <a:spcBef>
                <a:spcPts val="5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Marker interfa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ce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68" y="4016561"/>
            <a:ext cx="116648" cy="106845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684566"/>
            <a:ext cx="116430" cy="106646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3020102"/>
            <a:ext cx="116430" cy="106646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9068" y="2687252"/>
            <a:ext cx="116648" cy="106845"/>
          </a:xfrm>
          <a:prstGeom prst="rect">
            <a:avLst/>
          </a:prstGeom>
        </p:spPr>
      </p:pic>
      <p:sp>
        <p:nvSpPr>
          <p:cNvPr id="170" name="textbox 17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72" name="textbox 172"/>
          <p:cNvSpPr/>
          <p:nvPr/>
        </p:nvSpPr>
        <p:spPr>
          <a:xfrm>
            <a:off x="667450" y="897464"/>
            <a:ext cx="1438910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3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组件扫描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74" name="rect 17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6" name="rect 17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8" name="rect 17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80"/>
          <p:cNvSpPr/>
          <p:nvPr/>
        </p:nvSpPr>
        <p:spPr>
          <a:xfrm>
            <a:off x="676635" y="1854391"/>
            <a:ext cx="2214879" cy="16002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Autowired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1302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用在构造器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987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用在属性Sette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r方法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5000"/>
              </a:lnSpc>
              <a:spcBef>
                <a:spcPts val="979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用在（私有）属性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ct val="88000"/>
              </a:lnSpc>
              <a:spcBef>
                <a:spcPts val="3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required=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false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271562"/>
            <a:ext cx="116430" cy="106646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2939330"/>
            <a:ext cx="116430" cy="106646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190" name="textbox 19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702959" y="897464"/>
            <a:ext cx="1403350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自动装配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4" name="rect 19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6" name="rect 19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200"/>
          <p:cNvSpPr/>
          <p:nvPr/>
        </p:nvSpPr>
        <p:spPr>
          <a:xfrm>
            <a:off x="676635" y="1851577"/>
            <a:ext cx="5482590" cy="25946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自动化配置有时会行不通，如：第三方库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6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Configuration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129000"/>
              </a:lnSpc>
              <a:spcBef>
                <a:spcPts val="1467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@Bean(na</a:t>
            </a: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me=“..”)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</a:t>
            </a: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5000"/>
              </a:lnSpc>
              <a:spcBef>
                <a:spcPts val="107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调用方法()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5000"/>
              </a:lnSpc>
              <a:spcBef>
                <a:spcPts val="102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通过方法参数自动装配（其它配置类、其它方式创建的B</a:t>
            </a:r>
            <a:r>
              <a:rPr sz="14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ean）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1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注意与业务逻辑和领域代码分开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846110"/>
            <a:ext cx="116430" cy="106646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513878"/>
            <a:ext cx="116430" cy="106646"/>
          </a:xfrm>
          <a:prstGeom prst="rect">
            <a:avLst/>
          </a:prstGeom>
        </p:spPr>
      </p:pic>
      <p:sp>
        <p:nvSpPr>
          <p:cNvPr id="206" name="textbox 20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08" name="textbox 208"/>
          <p:cNvSpPr/>
          <p:nvPr/>
        </p:nvSpPr>
        <p:spPr>
          <a:xfrm>
            <a:off x="664254" y="897464"/>
            <a:ext cx="1856104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JavaConfig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10" name="rect 21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2" name="rect 21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4" name="rect 21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6"/>
          <p:cNvSpPr/>
          <p:nvPr/>
        </p:nvSpPr>
        <p:spPr>
          <a:xfrm>
            <a:off x="664609" y="897464"/>
            <a:ext cx="3139439" cy="47193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XML</a:t>
            </a:r>
            <a:r>
              <a:rPr sz="2700" kern="0" spc="1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装配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ts val="2201"/>
              </a:lnSpc>
              <a:spcBef>
                <a:spcPts val="521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beans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&gt;&lt;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bean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7000"/>
              </a:lnSpc>
              <a:spcBef>
                <a:spcPts val="1057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不能类型检查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8000"/>
              </a:lnSpc>
              <a:spcBef>
                <a:spcPts val="1270"/>
              </a:spcBef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构造器注入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88000"/>
              </a:lnSpc>
              <a:spcBef>
                <a:spcPts val="1085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&lt;constructor-arg&gt;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97000"/>
              </a:lnSpc>
              <a:spcBef>
                <a:spcPts val="1149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c-命名空间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98000"/>
              </a:lnSpc>
              <a:spcBef>
                <a:spcPts val="985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注入字面量值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98000"/>
              </a:lnSpc>
              <a:spcBef>
                <a:spcPts val="957"/>
              </a:spcBef>
              <a:tabLst>
                <a:tab pos="4610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注入集合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8000"/>
              </a:lnSpc>
              <a:spcBef>
                <a:spcPts val="1134"/>
              </a:spcBef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属性注入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88000"/>
              </a:lnSpc>
              <a:spcBef>
                <a:spcPts val="1103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p-命名空间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97000"/>
              </a:lnSpc>
              <a:spcBef>
                <a:spcPts val="1141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util-命名空间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97000"/>
              </a:lnSpc>
              <a:spcBef>
                <a:spcPts val="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建议：强依赖使用构造器注入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18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5016541"/>
            <a:ext cx="116430" cy="106646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4684310"/>
            <a:ext cx="116430" cy="106646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3938456"/>
            <a:ext cx="116648" cy="106845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606461"/>
            <a:ext cx="116430" cy="106646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274228"/>
            <a:ext cx="116430" cy="106646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2941997"/>
            <a:ext cx="116430" cy="106646"/>
          </a:xfrm>
          <a:prstGeom prst="rect">
            <a:avLst/>
          </a:prstGeom>
        </p:spPr>
      </p:pic>
      <p:sp>
        <p:nvSpPr>
          <p:cNvPr id="230" name="textbox 23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32" name="path 23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4" name="path 23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6" name="path 23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8"/>
          <p:cNvSpPr/>
          <p:nvPr/>
        </p:nvSpPr>
        <p:spPr>
          <a:xfrm>
            <a:off x="676635" y="1851577"/>
            <a:ext cx="3268979" cy="2035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JavaConfig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中的导入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302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@Import(配置类.c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lass,…）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8"/>
              </a:spcBef>
              <a:tabLst>
                <a:tab pos="448944" algn="l"/>
              </a:tabLst>
            </a:pP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8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@ImportReso</a:t>
            </a:r>
            <a:r>
              <a:rPr sz="1400" kern="0" spc="-4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urce(xml文件）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293"/>
              </a:spcBef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XML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中的导入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0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&lt;import</a:t>
            </a:r>
            <a:r>
              <a:rPr sz="1400" kern="0" spc="1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resource=“x</a:t>
            </a:r>
            <a:r>
              <a:rPr sz="14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ml文件”/&gt;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32104" algn="l" rtl="0" eaLnBrk="0">
              <a:lnSpc>
                <a:spcPct val="97000"/>
              </a:lnSpc>
              <a:spcBef>
                <a:spcPts val="4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1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&lt;bean class=“配置类”/</a:t>
            </a:r>
            <a:r>
              <a:rPr sz="14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684566"/>
            <a:ext cx="116430" cy="106646"/>
          </a:xfrm>
          <a:prstGeom prst="rect">
            <a:avLst/>
          </a:prstGeom>
        </p:spPr>
      </p:pic>
      <p:pic>
        <p:nvPicPr>
          <p:cNvPr id="242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248" name="textbox 24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0" name="textbox 250"/>
          <p:cNvSpPr/>
          <p:nvPr/>
        </p:nvSpPr>
        <p:spPr>
          <a:xfrm>
            <a:off x="665675" y="897464"/>
            <a:ext cx="1440180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2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混合配置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2" name="rect 25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4" name="rect 25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6" name="rect 25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8"/>
          <p:cNvSpPr/>
          <p:nvPr/>
        </p:nvSpPr>
        <p:spPr>
          <a:xfrm>
            <a:off x="667795" y="1851577"/>
            <a:ext cx="3377565" cy="23361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8000"/>
              </a:lnSpc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@Configeratio</a:t>
            </a: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3495" algn="l" rtl="0" eaLnBrk="0">
              <a:lnSpc>
                <a:spcPts val="3252"/>
              </a:lnSpc>
              <a:spcBef>
                <a:spcPts val="25"/>
              </a:spcBef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@ComponetSc</a:t>
            </a: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3495" algn="l" rtl="0" eaLnBrk="0">
              <a:lnSpc>
                <a:spcPct val="88000"/>
              </a:lnSpc>
              <a:spcBef>
                <a:spcPts val="1443"/>
              </a:spcBef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@Import(其它配置类…)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5240" indent="8254" algn="l" rtl="0" eaLnBrk="0">
              <a:lnSpc>
                <a:spcPct val="144000"/>
              </a:lnSpc>
              <a:spcBef>
                <a:spcPts val="622"/>
              </a:spcBef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@ImportResou</a:t>
            </a: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rce(其它xml文件）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Class</a:t>
            </a:r>
            <a:r>
              <a:rPr sz="1700" kern="0" spc="1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BootCon</a:t>
            </a: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fig(){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}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0" name="textbox 26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2" name="textbox 262"/>
          <p:cNvSpPr/>
          <p:nvPr/>
        </p:nvSpPr>
        <p:spPr>
          <a:xfrm>
            <a:off x="664964" y="897464"/>
            <a:ext cx="1085850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0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根配置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4" name="rect 26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6" name="rect 26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8" name="rect 26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70"/>
          <p:cNvSpPr/>
          <p:nvPr/>
        </p:nvSpPr>
        <p:spPr>
          <a:xfrm>
            <a:off x="691241" y="897819"/>
            <a:ext cx="2463800" cy="49041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6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tabLst/>
            </a:pP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Profile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88009" algn="l" rtl="0" eaLnBrk="0">
              <a:lnSpc>
                <a:spcPct val="88000"/>
              </a:lnSpc>
              <a:spcBef>
                <a:spcPts val="423"/>
              </a:spcBef>
              <a:tabLst/>
            </a:pP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@Configuration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588009" algn="l" rtl="0" eaLnBrk="0">
              <a:lnSpc>
                <a:spcPts val="2785"/>
              </a:lnSpc>
              <a:spcBef>
                <a:spcPts val="20"/>
              </a:spcBef>
              <a:tabLst/>
            </a:pPr>
            <a:r>
              <a:rPr sz="14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@Profile(“dev”</a:t>
            </a:r>
            <a:r>
              <a:rPr sz="1400" kern="0" spc="-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575944" algn="l" rtl="0" eaLnBrk="0">
              <a:lnSpc>
                <a:spcPct val="97000"/>
              </a:lnSpc>
              <a:spcBef>
                <a:spcPts val="1294"/>
              </a:spcBef>
              <a:tabLst/>
            </a:pP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类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88009" algn="l" rtl="0" eaLnBrk="0">
              <a:lnSpc>
                <a:spcPct val="84000"/>
              </a:lnSpc>
              <a:spcBef>
                <a:spcPts val="421"/>
              </a:spcBef>
              <a:tabLst/>
            </a:pPr>
            <a:r>
              <a:rPr sz="1400" kern="0" spc="-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@Bean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588009" algn="l" rtl="0" eaLnBrk="0">
              <a:lnSpc>
                <a:spcPct val="88000"/>
              </a:lnSpc>
              <a:spcBef>
                <a:spcPts val="1310"/>
              </a:spcBef>
              <a:tabLst/>
            </a:pP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@Profile(</a:t>
            </a:r>
            <a:r>
              <a:rPr sz="14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“prov”)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574040" algn="l" rtl="0" eaLnBrk="0">
              <a:lnSpc>
                <a:spcPct val="98000"/>
              </a:lnSpc>
              <a:spcBef>
                <a:spcPts val="1302"/>
              </a:spcBef>
              <a:tabLst/>
            </a:pP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方法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73405" algn="l" rtl="0" eaLnBrk="0">
              <a:lnSpc>
                <a:spcPct val="98000"/>
              </a:lnSpc>
              <a:spcBef>
                <a:spcPts val="429"/>
              </a:spcBef>
              <a:tabLst/>
            </a:pP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激活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581659" algn="l" rtl="0" eaLnBrk="0">
              <a:lnSpc>
                <a:spcPct val="158000"/>
              </a:lnSpc>
              <a:spcBef>
                <a:spcPts val="342"/>
              </a:spcBef>
              <a:tabLst/>
            </a:pP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spring.profiles.default</a:t>
            </a:r>
            <a:r>
              <a:rPr sz="1400" kern="0" spc="3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spring.profiles.active</a:t>
            </a:r>
            <a:r>
              <a:rPr sz="1400" kern="0" spc="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@ActiveProfiles</a:t>
            </a:r>
            <a:r>
              <a:rPr sz="14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(“dev”)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72" name="textbox 27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74" name="path 27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6" name="path 27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8" name="path 27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280"/>
          <p:cNvSpPr/>
          <p:nvPr/>
        </p:nvSpPr>
        <p:spPr>
          <a:xfrm>
            <a:off x="1283368" y="1824526"/>
            <a:ext cx="2424429" cy="27495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ct val="88000"/>
              </a:lnSpc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@Bean或@Component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7940" algn="l" rtl="0" eaLnBrk="0">
              <a:lnSpc>
                <a:spcPts val="3252"/>
              </a:lnSpc>
              <a:spcBef>
                <a:spcPts val="15"/>
              </a:spcBef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@Conditional(**.class)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515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接口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9684" algn="l" rtl="0" eaLnBrk="0">
              <a:lnSpc>
                <a:spcPct val="95000"/>
              </a:lnSpc>
              <a:spcBef>
                <a:spcPts val="1245"/>
              </a:spcBef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Condition{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6509" indent="10160" algn="l" rtl="0" eaLnBrk="0">
              <a:lnSpc>
                <a:spcPct val="147000"/>
              </a:lnSpc>
              <a:spcBef>
                <a:spcPts val="509"/>
              </a:spcBef>
              <a:tabLst/>
            </a:pPr>
            <a:r>
              <a:rPr sz="17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boolean matches</a:t>
            </a: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(…)</a:t>
            </a:r>
            <a:r>
              <a:rPr sz="17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</a:t>
            </a:r>
            <a:r>
              <a:rPr sz="17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}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2" name="textbox 28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4" name="textbox 284"/>
          <p:cNvSpPr/>
          <p:nvPr/>
        </p:nvSpPr>
        <p:spPr>
          <a:xfrm>
            <a:off x="691241" y="902080"/>
            <a:ext cx="2326639" cy="392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50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700" kern="0" spc="3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Conditional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6" name="rect 28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8" name="rect 28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0" name="rect 29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2"/>
          <p:cNvSpPr/>
          <p:nvPr/>
        </p:nvSpPr>
        <p:spPr>
          <a:xfrm>
            <a:off x="661974" y="897464"/>
            <a:ext cx="4523104" cy="4984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ts val="3257"/>
              </a:lnSpc>
              <a:tabLst/>
            </a:pP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自动装配的歧义性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6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8000"/>
              </a:lnSpc>
              <a:spcBef>
                <a:spcPts val="364"/>
              </a:spcBef>
              <a:tabLst/>
            </a:pPr>
            <a:r>
              <a:rPr sz="12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@Component 或</a:t>
            </a:r>
            <a:r>
              <a:rPr sz="1200" kern="0" spc="18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2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@Bean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ts val="2472"/>
              </a:lnSpc>
              <a:spcBef>
                <a:spcPts val="10"/>
              </a:spcBef>
              <a:tabLst/>
            </a:pPr>
            <a:r>
              <a:rPr sz="12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@Primary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363"/>
              </a:spcBef>
              <a:tabLst/>
            </a:pPr>
            <a:r>
              <a:rPr sz="12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定义时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88000"/>
              </a:lnSpc>
              <a:spcBef>
                <a:spcPts val="1070"/>
              </a:spcBef>
              <a:tabLst/>
            </a:pPr>
            <a:r>
              <a:rPr sz="12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@Componet或@Bean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4000"/>
              </a:lnSpc>
              <a:spcBef>
                <a:spcPts val="1211"/>
              </a:spcBef>
              <a:tabLst/>
            </a:pPr>
            <a:r>
              <a:rPr sz="12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@Qualifier(</a:t>
            </a:r>
            <a:r>
              <a:rPr sz="12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“…”)自定义限定符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371"/>
              </a:spcBef>
              <a:tabLst/>
            </a:pPr>
            <a:r>
              <a:rPr sz="12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使用时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86000"/>
              </a:lnSpc>
              <a:spcBef>
                <a:spcPts val="1098"/>
              </a:spcBef>
              <a:tabLst/>
            </a:pPr>
            <a:r>
              <a:rPr sz="12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@Autowired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marL="24129" algn="l" rtl="0" eaLnBrk="0">
              <a:lnSpc>
                <a:spcPct val="94000"/>
              </a:lnSpc>
              <a:spcBef>
                <a:spcPts val="1217"/>
              </a:spcBef>
              <a:tabLst/>
            </a:pPr>
            <a:r>
              <a:rPr sz="12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@Qualifier</a:t>
            </a:r>
            <a:r>
              <a:rPr sz="12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(“…”)  bean名称或自定义限定符，默认Bean名是限定符</a:t>
            </a:r>
            <a:endParaRPr sz="12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294" name="textbox 2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96" name="path 29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8" name="path 29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0" name="path 30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2"/>
          <p:cNvSpPr/>
          <p:nvPr/>
        </p:nvSpPr>
        <p:spPr>
          <a:xfrm>
            <a:off x="662668" y="1845938"/>
            <a:ext cx="8785225" cy="3310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5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88000"/>
              </a:lnSpc>
              <a:tabLst/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@Scope可以与@Component和@Bean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一起使用，指定作用域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7979" algn="l" rtl="0" eaLnBrk="0">
              <a:lnSpc>
                <a:spcPct val="88000"/>
              </a:lnSpc>
              <a:spcBef>
                <a:spcPts val="1250"/>
              </a:spcBef>
              <a:tabLst/>
            </a:pPr>
            <a:r>
              <a:rPr sz="1200" kern="0" spc="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n</a:t>
            </a:r>
            <a:r>
              <a:rPr sz="1200" kern="0" spc="32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Singleton，单例，在整个应用中，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只创建bean的一个实例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7979" algn="l" rtl="0" eaLnBrk="0">
              <a:lnSpc>
                <a:spcPct val="88000"/>
              </a:lnSpc>
              <a:spcBef>
                <a:spcPts val="1138"/>
              </a:spcBef>
              <a:tabLst/>
            </a:pPr>
            <a:r>
              <a:rPr sz="1200" kern="0" spc="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n</a:t>
            </a:r>
            <a:r>
              <a:rPr sz="1200" kern="0" spc="38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Prototype，原型，每次注入或者通过Spring应用上下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文获取的时候，都会创建一个新bean实例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7979" algn="l" rtl="0" eaLnBrk="0">
              <a:lnSpc>
                <a:spcPct val="97000"/>
              </a:lnSpc>
              <a:spcBef>
                <a:spcPts val="1148"/>
              </a:spcBef>
              <a:tabLst/>
            </a:pPr>
            <a:r>
              <a:rPr sz="1200" kern="0" spc="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n</a:t>
            </a:r>
            <a:r>
              <a:rPr sz="1200" kern="0" spc="32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Session，会话，在Web应用中，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为每个会话创建一个bean实例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7979" algn="l" rtl="0" eaLnBrk="0">
              <a:lnSpc>
                <a:spcPct val="88000"/>
              </a:lnSpc>
              <a:spcBef>
                <a:spcPts val="987"/>
              </a:spcBef>
              <a:tabLst/>
            </a:pPr>
            <a:r>
              <a:rPr sz="1200" kern="0" spc="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n</a:t>
            </a:r>
            <a:r>
              <a:rPr sz="1200" kern="0" spc="370" dirty="0">
                <a:solidFill>
                  <a:srgbClr val="1CADE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Request，请求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，在Web应用中，为每个请求创建一个bean实例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429"/>
              </a:spcBef>
              <a:tabLst/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使用会话和请求作用域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25400" algn="l" rtl="0" eaLnBrk="0">
              <a:lnSpc>
                <a:spcPct val="88000"/>
              </a:lnSpc>
              <a:spcBef>
                <a:spcPts val="1157"/>
              </a:spcBef>
              <a:tabLst/>
            </a:pPr>
            <a:r>
              <a:rPr sz="1400" kern="0" spc="-2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@Component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ct val="150000"/>
              </a:lnSpc>
              <a:spcBef>
                <a:spcPts val="2"/>
              </a:spcBef>
              <a:tabLst/>
            </a:pP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@Scope(value=WebApp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licationContext.SCOPE_SESSION,</a:t>
            </a:r>
            <a:r>
              <a:rPr sz="1400" kern="0" spc="10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proxyMode=ScopedProxyMode.INTERFACES)</a:t>
            </a:r>
            <a:r>
              <a:rPr sz="1400" kern="0" spc="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public ShoppingCart cart()</a:t>
            </a:r>
            <a:r>
              <a:rPr sz="1400" kern="0" spc="-10" dirty="0">
                <a:solidFill>
                  <a:srgbClr val="00B0F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{....}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4" name="textbox 30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6" name="textbox 306"/>
          <p:cNvSpPr/>
          <p:nvPr/>
        </p:nvSpPr>
        <p:spPr>
          <a:xfrm>
            <a:off x="694792" y="897464"/>
            <a:ext cx="2251710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Bean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的作用域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8" name="rect 30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0" name="rect 31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2" name="rect 31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9900" y="1615440"/>
            <a:ext cx="5977128" cy="4704588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4"/>
          <p:cNvSpPr/>
          <p:nvPr/>
        </p:nvSpPr>
        <p:spPr>
          <a:xfrm>
            <a:off x="677182" y="947375"/>
            <a:ext cx="288671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的模块组成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29967" y="1638300"/>
            <a:ext cx="8528304" cy="4657344"/>
          </a:xfrm>
          <a:prstGeom prst="rect">
            <a:avLst/>
          </a:prstGeom>
        </p:spPr>
      </p:pic>
      <p:sp>
        <p:nvSpPr>
          <p:cNvPr id="316" name="textbox 316"/>
          <p:cNvSpPr/>
          <p:nvPr/>
        </p:nvSpPr>
        <p:spPr>
          <a:xfrm>
            <a:off x="659073" y="947375"/>
            <a:ext cx="392747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通过代理注入给单例对象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18" name="textbox 3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20" name="path 32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2" name="path 32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4" name="path 32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ath 360"/>
          <p:cNvSpPr/>
          <p:nvPr/>
        </p:nvSpPr>
        <p:spPr>
          <a:xfrm>
            <a:off x="6905053" y="3517201"/>
            <a:ext cx="3575684" cy="602360"/>
          </a:xfrm>
          <a:custGeom>
            <a:avLst/>
            <a:gdLst/>
            <a:ahLst/>
            <a:cxnLst/>
            <a:rect l="0" t="0" r="0" b="0"/>
            <a:pathLst>
              <a:path w="5630" h="948">
                <a:moveTo>
                  <a:pt x="7" y="638"/>
                </a:moveTo>
                <a:lnTo>
                  <a:pt x="2539" y="638"/>
                </a:lnTo>
                <a:lnTo>
                  <a:pt x="2539" y="173"/>
                </a:lnTo>
                <a:lnTo>
                  <a:pt x="7" y="173"/>
                </a:lnTo>
                <a:lnTo>
                  <a:pt x="7" y="638"/>
                </a:lnTo>
                <a:close/>
                <a:moveTo>
                  <a:pt x="5623" y="124"/>
                </a:moveTo>
                <a:cubicBezTo>
                  <a:pt x="5623" y="188"/>
                  <a:pt x="5303" y="240"/>
                  <a:pt x="4908" y="240"/>
                </a:cubicBezTo>
                <a:cubicBezTo>
                  <a:pt x="4513" y="240"/>
                  <a:pt x="4193" y="188"/>
                  <a:pt x="4193" y="124"/>
                </a:cubicBezTo>
                <a:cubicBezTo>
                  <a:pt x="4193" y="59"/>
                  <a:pt x="4513" y="7"/>
                  <a:pt x="4908" y="7"/>
                </a:cubicBezTo>
                <a:cubicBezTo>
                  <a:pt x="5303" y="7"/>
                  <a:pt x="5623" y="59"/>
                  <a:pt x="5623" y="124"/>
                </a:cubicBezTo>
                <a:lnTo>
                  <a:pt x="5623" y="824"/>
                </a:lnTo>
                <a:cubicBezTo>
                  <a:pt x="5623" y="888"/>
                  <a:pt x="5303" y="941"/>
                  <a:pt x="4908" y="941"/>
                </a:cubicBezTo>
                <a:cubicBezTo>
                  <a:pt x="4513" y="941"/>
                  <a:pt x="4193" y="888"/>
                  <a:pt x="4193" y="824"/>
                </a:cubicBezTo>
                <a:lnTo>
                  <a:pt x="4193" y="12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2" name="textbox 362"/>
          <p:cNvSpPr/>
          <p:nvPr/>
        </p:nvSpPr>
        <p:spPr>
          <a:xfrm>
            <a:off x="681088" y="947375"/>
            <a:ext cx="5547359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回顾：</a:t>
            </a:r>
            <a:r>
              <a:rPr sz="2700" kern="0" spc="-4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Web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开发框架的分层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64" name="textbox 36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66" name="path 36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8" name="path 36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70" name="path 37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72" name="textbox 372"/>
          <p:cNvSpPr/>
          <p:nvPr/>
        </p:nvSpPr>
        <p:spPr>
          <a:xfrm>
            <a:off x="7024112" y="3702329"/>
            <a:ext cx="3283584" cy="299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153"/>
              </a:lnSpc>
              <a:tabLst/>
            </a:pPr>
            <a:r>
              <a:rPr sz="2100" kern="0" spc="-70" baseline="148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ContactRepository</a:t>
            </a: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</a:t>
            </a: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</a:t>
            </a:r>
            <a:r>
              <a:rPr sz="2700" kern="0" spc="-70" baseline="-19293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数据库</a:t>
            </a:r>
            <a:endParaRPr sz="2700" baseline="-19293" dirty="0">
              <a:latin typeface="SimSun"/>
              <a:ea typeface="SimSun"/>
              <a:cs typeface="SimSun"/>
            </a:endParaRPr>
          </a:p>
        </p:txBody>
      </p:sp>
      <p:pic>
        <p:nvPicPr>
          <p:cNvPr id="374" name="picture 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543554" y="3737229"/>
            <a:ext cx="1050035" cy="76200"/>
          </a:xfrm>
          <a:prstGeom prst="rect">
            <a:avLst/>
          </a:prstGeom>
        </p:spPr>
      </p:pic>
      <p:graphicFrame>
        <p:nvGraphicFramePr>
          <p:cNvPr id="376" name="table 376"/>
          <p:cNvGraphicFramePr>
            <a:graphicFrameLocks noGrp="1"/>
          </p:cNvGraphicFramePr>
          <p:nvPr/>
        </p:nvGraphicFramePr>
        <p:xfrm>
          <a:off x="2811589" y="3622357"/>
          <a:ext cx="1589405" cy="295275"/>
        </p:xfrm>
        <a:graphic>
          <a:graphicData uri="http://schemas.openxmlformats.org/drawingml/2006/table">
            <a:tbl>
              <a:tblPr/>
              <a:tblGrid>
                <a:gridCol w="158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732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ContactController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8" name="table 378"/>
          <p:cNvGraphicFramePr>
            <a:graphicFrameLocks noGrp="1"/>
          </p:cNvGraphicFramePr>
          <p:nvPr/>
        </p:nvGraphicFramePr>
        <p:xfrm>
          <a:off x="4827841" y="3622357"/>
          <a:ext cx="1496695" cy="295275"/>
        </p:xfrm>
        <a:graphic>
          <a:graphicData uri="http://schemas.openxmlformats.org/drawingml/2006/table">
            <a:tbl>
              <a:tblPr/>
              <a:tblGrid>
                <a:gridCol w="149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986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ContactService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0" name="textbox 380"/>
          <p:cNvSpPr/>
          <p:nvPr/>
        </p:nvSpPr>
        <p:spPr>
          <a:xfrm>
            <a:off x="7193737" y="2760954"/>
            <a:ext cx="1158239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数据访问层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82" name="textbox 382"/>
          <p:cNvSpPr/>
          <p:nvPr/>
        </p:nvSpPr>
        <p:spPr>
          <a:xfrm>
            <a:off x="3206369" y="2760954"/>
            <a:ext cx="932180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控制器层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84" name="textbox 384"/>
          <p:cNvSpPr/>
          <p:nvPr/>
        </p:nvSpPr>
        <p:spPr>
          <a:xfrm>
            <a:off x="5163820" y="2760954"/>
            <a:ext cx="703580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业务层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86" name="textbox 386"/>
          <p:cNvSpPr/>
          <p:nvPr/>
        </p:nvSpPr>
        <p:spPr>
          <a:xfrm>
            <a:off x="1411477" y="3667505"/>
            <a:ext cx="476250" cy="287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9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请求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88" name="path 388"/>
          <p:cNvSpPr/>
          <p:nvPr/>
        </p:nvSpPr>
        <p:spPr>
          <a:xfrm>
            <a:off x="2550985" y="2220465"/>
            <a:ext cx="11049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90" name="picture 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034539" y="3742817"/>
            <a:ext cx="781811" cy="76200"/>
          </a:xfrm>
          <a:prstGeom prst="rect">
            <a:avLst/>
          </a:prstGeom>
        </p:spPr>
      </p:pic>
      <p:sp>
        <p:nvSpPr>
          <p:cNvPr id="392" name="path 392"/>
          <p:cNvSpPr/>
          <p:nvPr/>
        </p:nvSpPr>
        <p:spPr>
          <a:xfrm>
            <a:off x="6706934" y="2186937"/>
            <a:ext cx="11048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94" name="picture 3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320028" y="3736847"/>
            <a:ext cx="588264" cy="76200"/>
          </a:xfrm>
          <a:prstGeom prst="rect">
            <a:avLst/>
          </a:prstGeom>
        </p:spPr>
      </p:pic>
      <p:sp>
        <p:nvSpPr>
          <p:cNvPr id="396" name="path 396"/>
          <p:cNvSpPr/>
          <p:nvPr/>
        </p:nvSpPr>
        <p:spPr>
          <a:xfrm>
            <a:off x="4629721" y="2220465"/>
            <a:ext cx="11049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98" name="picture 3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395215" y="3738117"/>
            <a:ext cx="435864" cy="76200"/>
          </a:xfrm>
          <a:prstGeom prst="rect">
            <a:avLst/>
          </a:prstGeom>
        </p:spPr>
      </p:pic>
      <p:sp>
        <p:nvSpPr>
          <p:cNvPr id="400" name="path 400"/>
          <p:cNvSpPr/>
          <p:nvPr/>
        </p:nvSpPr>
        <p:spPr>
          <a:xfrm>
            <a:off x="8784145" y="2220465"/>
            <a:ext cx="11048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402"/>
          <p:cNvSpPr/>
          <p:nvPr/>
        </p:nvSpPr>
        <p:spPr>
          <a:xfrm>
            <a:off x="8997822" y="2357541"/>
            <a:ext cx="2321560" cy="12693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103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3989" indent="-153035" algn="l" rtl="0" eaLnBrk="0">
              <a:lnSpc>
                <a:spcPct val="99000"/>
              </a:lnSpc>
              <a:tabLst/>
            </a:pP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public</a:t>
            </a:r>
            <a:r>
              <a:rPr sz="1100" kern="0" spc="6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interface Contact</a:t>
            </a:r>
            <a:r>
              <a:rPr sz="1100" kern="0" spc="-4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Repository</a:t>
            </a:r>
            <a:r>
              <a:rPr sz="1100" kern="0" spc="9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kern="0" spc="-4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1100" kern="0" spc="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List&lt;Contact&gt;</a:t>
            </a:r>
            <a:r>
              <a:rPr sz="1100" kern="0" spc="-4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findAll();</a:t>
            </a:r>
            <a:endParaRPr sz="11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3829" algn="l" rtl="0" eaLnBrk="0">
              <a:lnSpc>
                <a:spcPct val="87000"/>
              </a:lnSpc>
              <a:spcBef>
                <a:spcPts val="340"/>
              </a:spcBef>
              <a:tabLst/>
            </a:pP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void save(Contact conta</a:t>
            </a: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ct);</a:t>
            </a:r>
            <a:endParaRPr sz="11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3829" algn="l" rtl="0" eaLnBrk="0">
              <a:lnSpc>
                <a:spcPct val="81000"/>
              </a:lnSpc>
              <a:spcBef>
                <a:spcPts val="332"/>
              </a:spcBef>
              <a:tabLst/>
            </a:pP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void clear()</a:t>
            </a: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;</a:t>
            </a:r>
            <a:endParaRPr sz="11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1521"/>
              </a:lnSpc>
              <a:tabLst/>
            </a:pPr>
            <a:r>
              <a:rPr sz="1200" kern="0" spc="-1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}</a:t>
            </a:r>
            <a:endParaRPr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4" name="path 404"/>
          <p:cNvSpPr/>
          <p:nvPr/>
        </p:nvSpPr>
        <p:spPr>
          <a:xfrm>
            <a:off x="5551741" y="2058924"/>
            <a:ext cx="9525" cy="4160519"/>
          </a:xfrm>
          <a:custGeom>
            <a:avLst/>
            <a:gdLst/>
            <a:ahLst/>
            <a:cxnLst/>
            <a:rect l="0" t="0" r="0" b="0"/>
            <a:pathLst>
              <a:path w="15" h="6551">
                <a:moveTo>
                  <a:pt x="7" y="0"/>
                </a:moveTo>
                <a:lnTo>
                  <a:pt x="7" y="6551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4376928" y="3670300"/>
            <a:ext cx="2317876" cy="1211072"/>
            <a:chOff x="0" y="0"/>
            <a:chExt cx="2317876" cy="1211072"/>
          </a:xfrm>
        </p:grpSpPr>
        <p:pic>
          <p:nvPicPr>
            <p:cNvPr id="406" name="picture 4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317876" cy="1211072"/>
            </a:xfrm>
            <a:prstGeom prst="rect">
              <a:avLst/>
            </a:prstGeom>
          </p:spPr>
        </p:pic>
        <p:sp>
          <p:nvSpPr>
            <p:cNvPr id="408" name="textbox 408"/>
            <p:cNvSpPr/>
            <p:nvPr/>
          </p:nvSpPr>
          <p:spPr>
            <a:xfrm>
              <a:off x="-12700" y="-12700"/>
              <a:ext cx="2343785" cy="125476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7603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250190" algn="l" rtl="0" eaLnBrk="0">
                <a:lnSpc>
                  <a:spcPct val="99000"/>
                </a:lnSpc>
                <a:tabLst/>
              </a:pPr>
              <a:r>
                <a:rPr sz="1100" kern="0" spc="-10" dirty="0">
                  <a:solidFill>
                    <a:srgbClr val="000000">
                      <a:alpha val="100000"/>
                    </a:srgbClr>
                  </a:solidFill>
                  <a:latin typeface="Microsoft YaHei Light"/>
                  <a:ea typeface="Microsoft YaHei Light"/>
                  <a:cs typeface="Microsoft YaHei Light"/>
                </a:rPr>
                <a:t>注入到</a:t>
              </a:r>
              <a:endParaRPr sz="1100" dirty="0">
                <a:latin typeface="Microsoft YaHei Light"/>
                <a:ea typeface="Microsoft YaHei Light"/>
                <a:cs typeface="Microsoft YaHei Light"/>
              </a:endParaRPr>
            </a:p>
          </p:txBody>
        </p:sp>
      </p:grpSp>
      <p:sp>
        <p:nvSpPr>
          <p:cNvPr id="410" name="textbox 410"/>
          <p:cNvSpPr/>
          <p:nvPr/>
        </p:nvSpPr>
        <p:spPr>
          <a:xfrm>
            <a:off x="660493" y="947375"/>
            <a:ext cx="6412865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本次作业实现范围：业务层、数据访问层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12" name="textbox 412"/>
          <p:cNvSpPr/>
          <p:nvPr/>
        </p:nvSpPr>
        <p:spPr>
          <a:xfrm>
            <a:off x="252177" y="2101977"/>
            <a:ext cx="2115820" cy="903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3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3989" indent="-153035" algn="l" rtl="0" eaLnBrk="0">
              <a:lnSpc>
                <a:spcPct val="95000"/>
              </a:lnSpc>
              <a:tabLst/>
            </a:pP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public</a:t>
            </a:r>
            <a:r>
              <a:rPr sz="1100" kern="0" spc="7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interface ContactS</a:t>
            </a: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ervice {</a:t>
            </a:r>
            <a:r>
              <a:rPr sz="1100" kern="0" spc="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kern="0" spc="-4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List&lt;Contact&gt; getAll();</a:t>
            </a:r>
            <a:endParaRPr sz="11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indent="151129" algn="l" rtl="0" eaLnBrk="0">
              <a:lnSpc>
                <a:spcPct val="94000"/>
              </a:lnSpc>
              <a:tabLst/>
            </a:pP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void add(</a:t>
            </a:r>
            <a:r>
              <a:rPr sz="1100" kern="0" spc="-3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Contact contact);</a:t>
            </a: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1200" kern="0" spc="-1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}</a:t>
            </a:r>
            <a:endParaRPr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14" name="textbox 41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16" name="path 41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18" name="path 41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0" name="path 42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22" name="table 422"/>
          <p:cNvGraphicFramePr>
            <a:graphicFrameLocks noGrp="1"/>
          </p:cNvGraphicFramePr>
          <p:nvPr/>
        </p:nvGraphicFramePr>
        <p:xfrm>
          <a:off x="2362009" y="4710493"/>
          <a:ext cx="2019299" cy="294004"/>
        </p:xfrm>
        <a:graphic>
          <a:graphicData uri="http://schemas.openxmlformats.org/drawingml/2006/table">
            <a:tbl>
              <a:tblPr/>
              <a:tblGrid>
                <a:gridCol w="201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89559" algn="l" rtl="0" eaLnBrk="0">
                        <a:lnSpc>
                          <a:spcPct val="79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3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ContactSer</a:t>
                      </a:r>
                      <a:r>
                        <a:rPr sz="13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viceImpl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4" name="table 424"/>
          <p:cNvGraphicFramePr>
            <a:graphicFrameLocks noGrp="1"/>
          </p:cNvGraphicFramePr>
          <p:nvPr/>
        </p:nvGraphicFramePr>
        <p:xfrm>
          <a:off x="6452425" y="4710493"/>
          <a:ext cx="2018030" cy="294004"/>
        </p:xfrm>
        <a:graphic>
          <a:graphicData uri="http://schemas.openxmlformats.org/drawingml/2006/table">
            <a:tbl>
              <a:tblPr/>
              <a:tblGrid>
                <a:gridCol w="201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0179" algn="l" rtl="0" eaLnBrk="0">
                        <a:lnSpc>
                          <a:spcPct val="79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3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ContactRepositoryImpl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6" name="table 426"/>
          <p:cNvGraphicFramePr>
            <a:graphicFrameLocks noGrp="1"/>
          </p:cNvGraphicFramePr>
          <p:nvPr/>
        </p:nvGraphicFramePr>
        <p:xfrm>
          <a:off x="6653593" y="3494341"/>
          <a:ext cx="1615440" cy="295275"/>
        </p:xfrm>
        <a:graphic>
          <a:graphicData uri="http://schemas.openxmlformats.org/drawingml/2006/table">
            <a:tbl>
              <a:tblPr/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0175" algn="l" rtl="0" eaLnBrk="0">
                        <a:lnSpc>
                          <a:spcPct val="79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3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ContactReposito</a:t>
                      </a:r>
                      <a:r>
                        <a:rPr sz="13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ry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8" name="table 428"/>
          <p:cNvGraphicFramePr>
            <a:graphicFrameLocks noGrp="1"/>
          </p:cNvGraphicFramePr>
          <p:nvPr/>
        </p:nvGraphicFramePr>
        <p:xfrm>
          <a:off x="2622613" y="3494341"/>
          <a:ext cx="1497965" cy="295275"/>
        </p:xfrm>
        <a:graphic>
          <a:graphicData uri="http://schemas.openxmlformats.org/drawingml/2006/table">
            <a:tbl>
              <a:tblPr/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9864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3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ContactService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" name="path 430"/>
          <p:cNvSpPr/>
          <p:nvPr/>
        </p:nvSpPr>
        <p:spPr>
          <a:xfrm>
            <a:off x="8696706" y="2333116"/>
            <a:ext cx="6350" cy="1272794"/>
          </a:xfrm>
          <a:custGeom>
            <a:avLst/>
            <a:gdLst/>
            <a:ahLst/>
            <a:cxnLst/>
            <a:rect l="0" t="0" r="0" b="0"/>
            <a:pathLst>
              <a:path w="10" h="2004">
                <a:moveTo>
                  <a:pt x="5" y="5"/>
                </a:moveTo>
                <a:lnTo>
                  <a:pt x="5" y="1999"/>
                </a:lnTo>
                <a:lnTo>
                  <a:pt x="5" y="5"/>
                </a:lnTo>
                <a:close/>
              </a:path>
            </a:pathLst>
          </a:custGeom>
          <a:noFill/>
          <a:ln w="6350" cap="rnd">
            <a:solidFill>
              <a:srgbClr val="0000FF"/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2" name="path 432"/>
          <p:cNvSpPr/>
          <p:nvPr/>
        </p:nvSpPr>
        <p:spPr>
          <a:xfrm>
            <a:off x="8216265" y="2570607"/>
            <a:ext cx="486791" cy="924178"/>
          </a:xfrm>
          <a:custGeom>
            <a:avLst/>
            <a:gdLst/>
            <a:ahLst/>
            <a:cxnLst/>
            <a:rect l="0" t="0" r="0" b="0"/>
            <a:pathLst>
              <a:path w="766" h="1455">
                <a:moveTo>
                  <a:pt x="761" y="5"/>
                </a:moveTo>
                <a:lnTo>
                  <a:pt x="5" y="1450"/>
                </a:lnTo>
              </a:path>
            </a:pathLst>
          </a:custGeom>
          <a:noFill/>
          <a:ln w="6350" cap="rnd">
            <a:solidFill>
              <a:srgbClr val="0000FF"/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4" name="path 434"/>
          <p:cNvSpPr/>
          <p:nvPr/>
        </p:nvSpPr>
        <p:spPr>
          <a:xfrm>
            <a:off x="2429382" y="2087753"/>
            <a:ext cx="6350" cy="884173"/>
          </a:xfrm>
          <a:custGeom>
            <a:avLst/>
            <a:gdLst/>
            <a:ahLst/>
            <a:cxnLst/>
            <a:rect l="0" t="0" r="0" b="0"/>
            <a:pathLst>
              <a:path w="10" h="1392">
                <a:moveTo>
                  <a:pt x="5" y="5"/>
                </a:moveTo>
                <a:lnTo>
                  <a:pt x="5" y="1387"/>
                </a:lnTo>
                <a:lnTo>
                  <a:pt x="5" y="5"/>
                </a:lnTo>
                <a:close/>
              </a:path>
            </a:pathLst>
          </a:custGeom>
          <a:noFill/>
          <a:ln w="6350" cap="rnd">
            <a:solidFill>
              <a:srgbClr val="0000FF"/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6" name="path 436"/>
          <p:cNvSpPr/>
          <p:nvPr/>
        </p:nvSpPr>
        <p:spPr>
          <a:xfrm>
            <a:off x="2429382" y="2372741"/>
            <a:ext cx="305054" cy="1143253"/>
          </a:xfrm>
          <a:custGeom>
            <a:avLst/>
            <a:gdLst/>
            <a:ahLst/>
            <a:cxnLst/>
            <a:rect l="0" t="0" r="0" b="0"/>
            <a:pathLst>
              <a:path w="480" h="1800">
                <a:moveTo>
                  <a:pt x="5" y="5"/>
                </a:moveTo>
                <a:lnTo>
                  <a:pt x="475" y="1795"/>
                </a:lnTo>
              </a:path>
            </a:pathLst>
          </a:custGeom>
          <a:noFill/>
          <a:ln w="6350" cap="rnd">
            <a:solidFill>
              <a:srgbClr val="0000FF"/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8" name="textbox 438"/>
          <p:cNvSpPr/>
          <p:nvPr/>
        </p:nvSpPr>
        <p:spPr>
          <a:xfrm>
            <a:off x="6975170" y="2633446"/>
            <a:ext cx="1158239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数据访问层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7350660" y="3814796"/>
            <a:ext cx="226258" cy="912721"/>
            <a:chOff x="0" y="0"/>
            <a:chExt cx="226258" cy="912721"/>
          </a:xfrm>
        </p:grpSpPr>
        <p:sp>
          <p:nvSpPr>
            <p:cNvPr id="440" name="path 440"/>
            <p:cNvSpPr/>
            <p:nvPr/>
          </p:nvSpPr>
          <p:spPr>
            <a:xfrm>
              <a:off x="98397" y="219162"/>
              <a:ext cx="20319" cy="693559"/>
            </a:xfrm>
            <a:custGeom>
              <a:avLst/>
              <a:gdLst/>
              <a:ahLst/>
              <a:cxnLst/>
              <a:rect l="0" t="0" r="0" b="0"/>
              <a:pathLst>
                <a:path w="31" h="1092">
                  <a:moveTo>
                    <a:pt x="21" y="0"/>
                  </a:moveTo>
                  <a:lnTo>
                    <a:pt x="10" y="1092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dash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2" name="path 442"/>
            <p:cNvSpPr/>
            <p:nvPr/>
          </p:nvSpPr>
          <p:spPr>
            <a:xfrm>
              <a:off x="0" y="0"/>
              <a:ext cx="226258" cy="225581"/>
            </a:xfrm>
            <a:custGeom>
              <a:avLst/>
              <a:gdLst/>
              <a:ahLst/>
              <a:cxnLst/>
              <a:rect l="0" t="0" r="0" b="0"/>
              <a:pathLst>
                <a:path w="356" h="355">
                  <a:moveTo>
                    <a:pt x="8" y="345"/>
                  </a:moveTo>
                  <a:lnTo>
                    <a:pt x="178" y="4"/>
                  </a:lnTo>
                  <a:lnTo>
                    <a:pt x="347" y="345"/>
                  </a:lnTo>
                  <a:lnTo>
                    <a:pt x="8" y="345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44" name="textbox 444"/>
          <p:cNvSpPr/>
          <p:nvPr/>
        </p:nvSpPr>
        <p:spPr>
          <a:xfrm>
            <a:off x="2838830" y="2633446"/>
            <a:ext cx="703580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业务层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3272028" y="4015485"/>
            <a:ext cx="214883" cy="699839"/>
            <a:chOff x="0" y="0"/>
            <a:chExt cx="214883" cy="699839"/>
          </a:xfrm>
        </p:grpSpPr>
        <p:sp>
          <p:nvSpPr>
            <p:cNvPr id="446" name="path 446"/>
            <p:cNvSpPr/>
            <p:nvPr/>
          </p:nvSpPr>
          <p:spPr>
            <a:xfrm>
              <a:off x="92710" y="6280"/>
              <a:ext cx="20319" cy="693559"/>
            </a:xfrm>
            <a:custGeom>
              <a:avLst/>
              <a:gdLst/>
              <a:ahLst/>
              <a:cxnLst/>
              <a:rect l="0" t="0" r="0" b="0"/>
              <a:pathLst>
                <a:path w="31" h="1092">
                  <a:moveTo>
                    <a:pt x="21" y="0"/>
                  </a:moveTo>
                  <a:lnTo>
                    <a:pt x="9" y="1092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dash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8" name="path 448"/>
            <p:cNvSpPr/>
            <p:nvPr/>
          </p:nvSpPr>
          <p:spPr>
            <a:xfrm>
              <a:off x="0" y="0"/>
              <a:ext cx="214883" cy="12700"/>
            </a:xfrm>
            <a:custGeom>
              <a:avLst/>
              <a:gdLst/>
              <a:ahLst/>
              <a:cxnLst/>
              <a:rect l="0" t="0" r="0" b="0"/>
              <a:pathLst>
                <a:path w="338" h="20">
                  <a:moveTo>
                    <a:pt x="338" y="10"/>
                  </a:moveTo>
                  <a:lnTo>
                    <a:pt x="0" y="1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50" name="path 450"/>
          <p:cNvSpPr/>
          <p:nvPr/>
        </p:nvSpPr>
        <p:spPr>
          <a:xfrm>
            <a:off x="3266340" y="3802604"/>
            <a:ext cx="226259" cy="222055"/>
          </a:xfrm>
          <a:custGeom>
            <a:avLst/>
            <a:gdLst/>
            <a:ahLst/>
            <a:cxnLst/>
            <a:rect l="0" t="0" r="0" b="0"/>
            <a:pathLst>
              <a:path w="356" h="349">
                <a:moveTo>
                  <a:pt x="8" y="345"/>
                </a:moveTo>
                <a:lnTo>
                  <a:pt x="178" y="4"/>
                </a:lnTo>
                <a:lnTo>
                  <a:pt x="347" y="345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box 452"/>
          <p:cNvSpPr/>
          <p:nvPr/>
        </p:nvSpPr>
        <p:spPr>
          <a:xfrm>
            <a:off x="676635" y="1851577"/>
            <a:ext cx="4819015" cy="149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，领域类，表示一个人的联系信息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ContactService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，业务类接口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ContactRepository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，数据访问层接口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ContactServiceTest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，测试代码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54" name="textbox 4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56" name="textbox 456"/>
          <p:cNvSpPr/>
          <p:nvPr/>
        </p:nvSpPr>
        <p:spPr>
          <a:xfrm>
            <a:off x="688045" y="897464"/>
            <a:ext cx="2128520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已提供的文件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58" name="rect 45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0" name="rect 46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2" name="rect 46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579107" y="2979420"/>
            <a:ext cx="4735068" cy="2452115"/>
          </a:xfrm>
          <a:prstGeom prst="rect">
            <a:avLst/>
          </a:prstGeom>
        </p:spPr>
      </p:pic>
      <p:sp>
        <p:nvSpPr>
          <p:cNvPr id="466" name="textbox 466"/>
          <p:cNvSpPr/>
          <p:nvPr/>
        </p:nvSpPr>
        <p:spPr>
          <a:xfrm>
            <a:off x="664609" y="1051007"/>
            <a:ext cx="4866004" cy="1786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提交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323850" indent="-299720" algn="l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所有源代码，压缩成一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个文件。不包含编译后的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class文件（删除ta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rget目录）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68" name="textbox 4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70" name="path 47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2" name="path 47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4" name="path 47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76" name="textbox 476"/>
          <p:cNvSpPr/>
          <p:nvPr/>
        </p:nvSpPr>
        <p:spPr>
          <a:xfrm>
            <a:off x="6512311" y="2299379"/>
            <a:ext cx="1830070" cy="278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测试成功的截图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47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80" name="textbox 480"/>
          <p:cNvSpPr/>
          <p:nvPr/>
        </p:nvSpPr>
        <p:spPr>
          <a:xfrm>
            <a:off x="676635" y="1851577"/>
            <a:ext cx="3970654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github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com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DiUS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faker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82" name="textbox 482"/>
          <p:cNvSpPr/>
          <p:nvPr/>
        </p:nvSpPr>
        <p:spPr>
          <a:xfrm>
            <a:off x="669936" y="897464"/>
            <a:ext cx="238887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工具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faker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84" name="rect 48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6" name="rect 48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8" name="rect 48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picture 4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492" name="textbox 4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94" name="path 49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6" name="path 49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8" name="path 49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00" name="textbox 500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谢谢观看！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/>
          <p:nvPr/>
        </p:nvSpPr>
        <p:spPr>
          <a:xfrm>
            <a:off x="676635" y="1051007"/>
            <a:ext cx="4987290" cy="2509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的两个核心技术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15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DI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Dependency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Injection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87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165" indent="-291465" algn="l" rtl="0" eaLnBrk="0">
              <a:lnSpc>
                <a:spcPct val="106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保留抽象接口，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让组件（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Component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）依赖于抽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象接口，当组件要与其他实际的对象发生依赖关   系时，由抽象接口来注入依赖的实际对象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6512311" y="2299379"/>
            <a:ext cx="4853940" cy="19589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Oriented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Programming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06070" indent="-293370" algn="l" rtl="0" eaLnBrk="0">
              <a:lnSpc>
                <a:spcPct val="104000"/>
              </a:lnSpc>
              <a:spcBef>
                <a:spcPts val="1449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通过预编译方式和运行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期间动态代理实现程序功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能的统一维护的一种技术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165" indent="-291465" algn="l" rtl="0" eaLnBrk="0">
              <a:lnSpc>
                <a:spcPct val="106000"/>
              </a:lnSpc>
              <a:spcBef>
                <a:spcPts val="4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利用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可以对业务逻辑的各个部分进行隔离，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从而使得业务逻辑各部分之间的耦合度降低，提 高程序的可重用性，同时提高了开发效率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" name="textbox 3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2" name="path 3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" name="path 3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" name="path 3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8"/>
          <p:cNvGraphicFramePr>
            <a:graphicFrameLocks noGrp="1"/>
          </p:cNvGraphicFramePr>
          <p:nvPr/>
        </p:nvGraphicFramePr>
        <p:xfrm>
          <a:off x="2591117" y="1775777"/>
          <a:ext cx="7297419" cy="3836669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729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76288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18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Spring应用上下文</a:t>
                      </a:r>
                      <a:endParaRPr sz="18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5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40"/>
          <p:cNvGraphicFramePr>
            <a:graphicFrameLocks noGrp="1"/>
          </p:cNvGraphicFramePr>
          <p:nvPr/>
        </p:nvGraphicFramePr>
        <p:xfrm>
          <a:off x="2999549" y="3543617"/>
          <a:ext cx="6436359" cy="1743075"/>
        </p:xfrm>
        <a:graphic>
          <a:graphicData uri="http://schemas.openxmlformats.org/drawingml/2006/table">
            <a:tbl>
              <a:tblPr>
                <a:solidFill>
                  <a:srgbClr val="318B71"/>
                </a:solidFill>
              </a:tblPr>
              <a:tblGrid>
                <a:gridCol w="643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3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07160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其他应用组件也是由Spr</a:t>
                      </a: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ing来管理的</a:t>
                      </a:r>
                      <a:endParaRPr sz="18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353117" y="3734117"/>
            <a:ext cx="5555869" cy="1084453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677182" y="947375"/>
            <a:ext cx="727583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Spring的核心是提供了一个容器（container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8" name="path 4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" name="path 5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" name="path 5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4" name="table 54"/>
          <p:cNvGraphicFramePr>
            <a:graphicFrameLocks noGrp="1"/>
          </p:cNvGraphicFramePr>
          <p:nvPr/>
        </p:nvGraphicFramePr>
        <p:xfrm>
          <a:off x="7141781" y="2583497"/>
          <a:ext cx="1551940" cy="541020"/>
        </p:xfrm>
        <a:graphic>
          <a:graphicData uri="http://schemas.openxmlformats.org/drawingml/2006/table">
            <a:tbl>
              <a:tblPr>
                <a:solidFill>
                  <a:srgbClr val="7EC492"/>
                </a:solidFill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2545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商品服务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6"/>
          <p:cNvGraphicFramePr>
            <a:graphicFrameLocks noGrp="1"/>
          </p:cNvGraphicFramePr>
          <p:nvPr/>
        </p:nvGraphicFramePr>
        <p:xfrm>
          <a:off x="3787457" y="2585021"/>
          <a:ext cx="1551940" cy="539115"/>
        </p:xfrm>
        <a:graphic>
          <a:graphicData uri="http://schemas.openxmlformats.org/drawingml/2006/table">
            <a:tbl>
              <a:tblPr>
                <a:solidFill>
                  <a:srgbClr val="7EC492"/>
                </a:solidFill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21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22909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库存服务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8"/>
          <p:cNvSpPr/>
          <p:nvPr/>
        </p:nvSpPr>
        <p:spPr>
          <a:xfrm>
            <a:off x="7536256" y="5892495"/>
            <a:ext cx="2236470" cy="1854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图摘自《Spring 实战》（第6版）</a:t>
            </a:r>
            <a:endParaRPr sz="1200" dirty="0">
              <a:latin typeface="Microsoft YaHei Light"/>
              <a:ea typeface="Microsoft YaHei Light"/>
              <a:cs typeface="Microsoft YaHei Light"/>
            </a:endParaRPr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19902" y="2811652"/>
            <a:ext cx="1832228" cy="106934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5888735" y="2526792"/>
            <a:ext cx="751840" cy="24892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70179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1100" kern="0" spc="-10" dirty="0">
                <a:solidFill>
                  <a:srgbClr val="FFFFFF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注入到</a:t>
            </a:r>
            <a:endParaRPr sz="1100" dirty="0">
              <a:latin typeface="Microsoft YaHei Light"/>
              <a:ea typeface="Microsoft YaHei Light"/>
              <a:cs typeface="Microsoft YaHe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7531" y="4277867"/>
            <a:ext cx="10591800" cy="1530096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676635" y="1851577"/>
            <a:ext cx="4624070" cy="19069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AnnotationConfigApplicati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onContext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Annotati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onConfigWebApplicationContext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68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ClassPathXmlApp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licationContext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49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FileSystemXmlApplicationContext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XmlWebApplicationCont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ext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8" name="textbox 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661413" y="897464"/>
            <a:ext cx="1799589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应用上下文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72" name="rect 7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 7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" name="rect 7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8"/>
          <p:cNvGraphicFramePr>
            <a:graphicFrameLocks noGrp="1"/>
          </p:cNvGraphicFramePr>
          <p:nvPr/>
        </p:nvGraphicFramePr>
        <p:xfrm>
          <a:off x="2550858" y="1650047"/>
          <a:ext cx="7089775" cy="3889375"/>
        </p:xfrm>
        <a:graphic>
          <a:graphicData uri="http://schemas.openxmlformats.org/drawingml/2006/table">
            <a:tbl>
              <a:tblPr/>
              <a:tblGrid>
                <a:gridCol w="70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560320" y="1659635"/>
            <a:ext cx="7071360" cy="3880104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4" name="path 8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6" name="path 8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" name="path 8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xtbox 90"/>
          <p:cNvSpPr/>
          <p:nvPr/>
        </p:nvSpPr>
        <p:spPr>
          <a:xfrm>
            <a:off x="684994" y="947375"/>
            <a:ext cx="2615564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bean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的生命周期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92" name="textbox 92"/>
          <p:cNvSpPr/>
          <p:nvPr/>
        </p:nvSpPr>
        <p:spPr>
          <a:xfrm>
            <a:off x="7543645" y="5818182"/>
            <a:ext cx="2238375" cy="1854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1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图摘自《Spring 实战》（第4版）</a:t>
            </a:r>
            <a:endParaRPr sz="1200" dirty="0">
              <a:latin typeface="Microsoft YaHei Light"/>
              <a:ea typeface="Microsoft YaHei Light"/>
              <a:cs typeface="Microsoft YaHe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59151" y="5024628"/>
            <a:ext cx="6300215" cy="1606296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98463" y="2103120"/>
            <a:ext cx="3910584" cy="2526791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46376" y="2103120"/>
            <a:ext cx="3212591" cy="2083307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02" name="path 10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4" name="path 10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" name="path 10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108"/>
          <p:cNvSpPr/>
          <p:nvPr/>
        </p:nvSpPr>
        <p:spPr>
          <a:xfrm>
            <a:off x="677182" y="947375"/>
            <a:ext cx="253174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配置方案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0" name="textbox 110"/>
          <p:cNvSpPr/>
          <p:nvPr/>
        </p:nvSpPr>
        <p:spPr>
          <a:xfrm>
            <a:off x="2251684" y="1646605"/>
            <a:ext cx="2004695" cy="371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5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自动化配置</a:t>
            </a:r>
            <a:endParaRPr sz="2400" dirty="0">
              <a:latin typeface="SimHei"/>
              <a:ea typeface="SimHei"/>
              <a:cs typeface="SimHei"/>
            </a:endParaRPr>
          </a:p>
        </p:txBody>
      </p:sp>
      <p:sp>
        <p:nvSpPr>
          <p:cNvPr id="112" name="textbox 112"/>
          <p:cNvSpPr/>
          <p:nvPr/>
        </p:nvSpPr>
        <p:spPr>
          <a:xfrm>
            <a:off x="6094831" y="1696592"/>
            <a:ext cx="2171064" cy="310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4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400" kern="0" spc="1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JavaCon</a:t>
            </a: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fig</a:t>
            </a:r>
            <a:endParaRPr sz="2400" dirty="0">
              <a:latin typeface="SimHei"/>
              <a:ea typeface="SimHei"/>
              <a:cs typeface="SimHei"/>
            </a:endParaRPr>
          </a:p>
        </p:txBody>
      </p:sp>
      <p:sp>
        <p:nvSpPr>
          <p:cNvPr id="114" name="textbox 114"/>
          <p:cNvSpPr/>
          <p:nvPr/>
        </p:nvSpPr>
        <p:spPr>
          <a:xfrm>
            <a:off x="2401265" y="4533062"/>
            <a:ext cx="1567180" cy="3784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、XML配置</a:t>
            </a:r>
            <a:endParaRPr sz="24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102864" y="3616452"/>
            <a:ext cx="2881883" cy="2162555"/>
          </a:xfrm>
          <a:prstGeom prst="rect">
            <a:avLst/>
          </a:prstGeom>
        </p:spPr>
      </p:pic>
      <p:graphicFrame>
        <p:nvGraphicFramePr>
          <p:cNvPr id="118" name="table 118"/>
          <p:cNvGraphicFramePr>
            <a:graphicFrameLocks noGrp="1"/>
          </p:cNvGraphicFramePr>
          <p:nvPr/>
        </p:nvGraphicFramePr>
        <p:xfrm>
          <a:off x="2444876" y="1879473"/>
          <a:ext cx="1604010" cy="1019809"/>
        </p:xfrm>
        <a:graphic>
          <a:graphicData uri="http://schemas.openxmlformats.org/drawingml/2006/table">
            <a:tbl>
              <a:tblPr/>
              <a:tblGrid>
                <a:gridCol w="160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3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6854" indent="-89535" algn="l" rtl="0" eaLnBrk="0">
                        <a:lnSpc>
                          <a:spcPct val="100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&lt;&lt;interface&gt;&gt;</a:t>
                      </a:r>
                      <a:r>
                        <a:rPr sz="15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MediaPlayer</a:t>
                      </a:r>
                      <a:endParaRPr sz="1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4460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play</a:t>
                      </a:r>
                      <a:r>
                        <a:rPr sz="15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()</a:t>
                      </a:r>
                      <a:endParaRPr sz="1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20"/>
          <p:cNvGraphicFramePr>
            <a:graphicFrameLocks noGrp="1"/>
          </p:cNvGraphicFramePr>
          <p:nvPr/>
        </p:nvGraphicFramePr>
        <p:xfrm>
          <a:off x="7810881" y="1879473"/>
          <a:ext cx="1602105" cy="1019809"/>
        </p:xfrm>
        <a:graphic>
          <a:graphicData uri="http://schemas.openxmlformats.org/drawingml/2006/table">
            <a:tbl>
              <a:tblPr/>
              <a:tblGrid>
                <a:gridCol w="160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3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5260" indent="-2857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&lt;&lt;interface&gt;&gt;</a:t>
                      </a:r>
                      <a:r>
                        <a:rPr sz="15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CompactDisc</a:t>
                      </a:r>
                      <a:endParaRPr sz="1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3825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play</a:t>
                      </a:r>
                      <a:r>
                        <a:rPr sz="15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()</a:t>
                      </a:r>
                      <a:endParaRPr sz="1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43247" y="2588514"/>
            <a:ext cx="1093851" cy="1444362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75673" y="4504563"/>
            <a:ext cx="2164138" cy="591094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28" name="path 12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 13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" name="path 13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4" name="table 134"/>
          <p:cNvGraphicFramePr>
            <a:graphicFrameLocks noGrp="1"/>
          </p:cNvGraphicFramePr>
          <p:nvPr/>
        </p:nvGraphicFramePr>
        <p:xfrm>
          <a:off x="7629525" y="4327017"/>
          <a:ext cx="1963419" cy="400685"/>
        </p:xfrm>
        <a:graphic>
          <a:graphicData uri="http://schemas.openxmlformats.org/drawingml/2006/table">
            <a:tbl>
              <a:tblPr>
                <a:solidFill>
                  <a:srgbClr val="A4DEF4"/>
                </a:solidFill>
              </a:tblPr>
              <a:tblGrid>
                <a:gridCol w="196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7274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SgtPeppers</a:t>
                      </a:r>
                      <a:endParaRPr sz="19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extbox 136"/>
          <p:cNvSpPr/>
          <p:nvPr/>
        </p:nvSpPr>
        <p:spPr>
          <a:xfrm>
            <a:off x="659783" y="947375"/>
            <a:ext cx="2151379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例子代码类图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aphicFrame>
        <p:nvGraphicFramePr>
          <p:cNvPr id="138" name="table 138"/>
          <p:cNvGraphicFramePr>
            <a:graphicFrameLocks noGrp="1"/>
          </p:cNvGraphicFramePr>
          <p:nvPr/>
        </p:nvGraphicFramePr>
        <p:xfrm>
          <a:off x="5110353" y="2179701"/>
          <a:ext cx="1421130" cy="398779"/>
        </p:xfrm>
        <a:graphic>
          <a:graphicData uri="http://schemas.openxmlformats.org/drawingml/2006/table">
            <a:tbl>
              <a:tblPr>
                <a:solidFill>
                  <a:srgbClr val="A4DEF4"/>
                </a:solidFill>
              </a:tblPr>
              <a:tblGrid>
                <a:gridCol w="14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1300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9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CDPlayer</a:t>
                      </a:r>
                      <a:endParaRPr sz="19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0" name="picture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457488" y="2897014"/>
            <a:ext cx="309271" cy="1453931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061350" y="2238044"/>
            <a:ext cx="1064333" cy="309271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519241" y="2333497"/>
            <a:ext cx="1300529" cy="134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6"/>
          <p:cNvSpPr/>
          <p:nvPr/>
        </p:nvSpPr>
        <p:spPr>
          <a:xfrm>
            <a:off x="676635" y="1851577"/>
            <a:ext cx="3759200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1500" kern="0" spc="-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组件扫描（component s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canning）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自动装配（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autowiring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48" name="textbox 14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0" name="textbox 150"/>
          <p:cNvSpPr/>
          <p:nvPr/>
        </p:nvSpPr>
        <p:spPr>
          <a:xfrm>
            <a:off x="702959" y="897464"/>
            <a:ext cx="1758314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自动化配置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2" name="rect 15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4" name="rect 15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rect 15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676</Words>
  <Application>Microsoft Office PowerPoint</Application>
  <PresentationFormat>宽屏</PresentationFormat>
  <Paragraphs>334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 Light</vt:lpstr>
      <vt:lpstr>Microsoft YaHei UI</vt:lpstr>
      <vt:lpstr>SimHei</vt:lpstr>
      <vt:lpstr>SimSun</vt:lpstr>
      <vt:lpstr>Microsoft YaHei</vt:lpstr>
      <vt:lpstr>Arial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JJF</cp:lastModifiedBy>
  <cp:revision>3</cp:revision>
  <dcterms:created xsi:type="dcterms:W3CDTF">2023-10-09T09:32:27Z</dcterms:created>
  <dcterms:modified xsi:type="dcterms:W3CDTF">2024-09-07T17:26:22Z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2024-09-03T06:50:16Z</vt:filetime>
  </property>
</Properties>
</file>