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48056" y="801624"/>
            <a:ext cx="11291316" cy="3331463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64265" y="4881784"/>
            <a:ext cx="4749800" cy="710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79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5000"/>
              </a:lnSpc>
              <a:tabLst/>
            </a:pPr>
            <a:r>
              <a:rPr sz="2400" b="1" kern="0" spc="-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服务端开发-面向切</a:t>
            </a:r>
            <a:r>
              <a:rPr sz="2400" b="1" kern="0" spc="-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面编程（AOP）</a:t>
            </a:r>
            <a:endParaRPr sz="2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ts val="1853"/>
              </a:lnSpc>
              <a:spcBef>
                <a:spcPts val="5"/>
              </a:spcBef>
              <a:tabLst/>
            </a:pPr>
            <a:r>
              <a:rPr lang="zh-CN" altLang="en-US" sz="1500" kern="0" spc="5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胡旷伋</a:t>
            </a:r>
            <a:endParaRPr sz="15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3" name="group 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8" name="path 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" name="path 1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" name="path 1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78"/>
          <p:cNvSpPr/>
          <p:nvPr/>
        </p:nvSpPr>
        <p:spPr>
          <a:xfrm>
            <a:off x="676635" y="1851577"/>
            <a:ext cx="5225415" cy="23183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2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通知（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Advice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）：切面做什么以及何时做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5000"/>
              </a:lnSpc>
              <a:spcBef>
                <a:spcPts val="1314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切点（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Pointcut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）：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何处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327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切面（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Aspect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Advice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和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Pointcut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的结合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连接点（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Join</a:t>
            </a:r>
            <a:r>
              <a:rPr sz="1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point）：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方法、字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段修改、构造方法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5000"/>
              </a:lnSpc>
              <a:spcBef>
                <a:spcPts val="1445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引入（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introduction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）：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引入新的行为和状态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84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织入（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Weaving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）：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切面应用到目标对象的过程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80" name="textbox 18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82" name="textbox 182"/>
          <p:cNvSpPr/>
          <p:nvPr/>
        </p:nvSpPr>
        <p:spPr>
          <a:xfrm>
            <a:off x="663899" y="897464"/>
            <a:ext cx="1485264" cy="441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1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AOP</a:t>
            </a:r>
            <a:r>
              <a:rPr sz="2700" kern="0" spc="1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术语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84" name="rect 18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6" name="rect 18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8" name="rect 18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90"/>
          <p:cNvSpPr/>
          <p:nvPr/>
        </p:nvSpPr>
        <p:spPr>
          <a:xfrm>
            <a:off x="676635" y="1851794"/>
            <a:ext cx="2073275" cy="19050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80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8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Before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8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After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AfterReturning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AfterThrowing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1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Around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2" name="textbox 19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4" name="textbox 194"/>
          <p:cNvSpPr/>
          <p:nvPr/>
        </p:nvSpPr>
        <p:spPr>
          <a:xfrm>
            <a:off x="664254" y="897464"/>
            <a:ext cx="3281679" cy="4273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27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通知（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Advice</a:t>
            </a: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）类型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96" name="rect 19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" name="rect 19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" name="rect 20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202"/>
          <p:cNvSpPr/>
          <p:nvPr/>
        </p:nvSpPr>
        <p:spPr>
          <a:xfrm>
            <a:off x="676635" y="1851577"/>
            <a:ext cx="7319644" cy="10788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8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编译期，需要特殊的编译器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273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类加载期，需要类加载器的处理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运行期：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所采纳的方式，使用代理对象、只支持方法级别的</a:t>
            </a:r>
            <a:r>
              <a:rPr sz="1700" kern="0" spc="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连接点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pic>
        <p:nvPicPr>
          <p:cNvPr id="204" name="picture 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371338" y="3748278"/>
            <a:ext cx="1247775" cy="2117306"/>
          </a:xfrm>
          <a:prstGeom prst="rect">
            <a:avLst/>
          </a:prstGeom>
        </p:spPr>
      </p:pic>
      <p:sp>
        <p:nvSpPr>
          <p:cNvPr id="206" name="textbox 20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aphicFrame>
        <p:nvGraphicFramePr>
          <p:cNvPr id="208" name="table 208"/>
          <p:cNvGraphicFramePr>
            <a:graphicFrameLocks noGrp="1"/>
          </p:cNvGraphicFramePr>
          <p:nvPr/>
        </p:nvGraphicFramePr>
        <p:xfrm>
          <a:off x="6608381" y="3418649"/>
          <a:ext cx="1685925" cy="657225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7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1849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18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切面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0" name="table 210"/>
          <p:cNvGraphicFramePr>
            <a:graphicFrameLocks noGrp="1"/>
          </p:cNvGraphicFramePr>
          <p:nvPr/>
        </p:nvGraphicFramePr>
        <p:xfrm>
          <a:off x="6608381" y="5585777"/>
          <a:ext cx="1685925" cy="558165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9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19734" algn="l" rtl="0" eaLnBrk="0">
                        <a:lnSpc>
                          <a:spcPct val="98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800" kern="0" spc="-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目标对象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table 212"/>
          <p:cNvGraphicFramePr>
            <a:graphicFrameLocks noGrp="1"/>
          </p:cNvGraphicFramePr>
          <p:nvPr/>
        </p:nvGraphicFramePr>
        <p:xfrm>
          <a:off x="1548701" y="4541837"/>
          <a:ext cx="1265555" cy="560070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92100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调用者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" name="table 214"/>
          <p:cNvGraphicFramePr>
            <a:graphicFrameLocks noGrp="1"/>
          </p:cNvGraphicFramePr>
          <p:nvPr/>
        </p:nvGraphicFramePr>
        <p:xfrm>
          <a:off x="4128833" y="4541837"/>
          <a:ext cx="1263650" cy="560070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830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75260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代理对象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" name="textbox 216"/>
          <p:cNvSpPr/>
          <p:nvPr/>
        </p:nvSpPr>
        <p:spPr>
          <a:xfrm>
            <a:off x="665675" y="897464"/>
            <a:ext cx="1440180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2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织入时机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18" name="rect 21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0" name="rect 22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2" name="rect 22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4" name="textbox 224"/>
          <p:cNvSpPr/>
          <p:nvPr/>
        </p:nvSpPr>
        <p:spPr>
          <a:xfrm>
            <a:off x="8741974" y="3629717"/>
            <a:ext cx="1395094" cy="292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43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共用一个实例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26" name="picture 2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793872" y="4767326"/>
            <a:ext cx="1346327" cy="1107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22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0" name="textbox 230"/>
          <p:cNvSpPr/>
          <p:nvPr/>
        </p:nvSpPr>
        <p:spPr>
          <a:xfrm>
            <a:off x="664254" y="897464"/>
            <a:ext cx="3144520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5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JDK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提供的代理对象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2" name="textbox 232"/>
          <p:cNvSpPr/>
          <p:nvPr/>
        </p:nvSpPr>
        <p:spPr>
          <a:xfrm>
            <a:off x="676635" y="1851577"/>
            <a:ext cx="2781935" cy="253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Proxy.newProxyInstance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34" name="rect 23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6" name="rect 23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8" name="rect 23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240"/>
          <p:cNvSpPr/>
          <p:nvPr/>
        </p:nvSpPr>
        <p:spPr>
          <a:xfrm>
            <a:off x="676635" y="1851577"/>
            <a:ext cx="6064884" cy="666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6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AspectJ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注解驱动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的切面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7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EnableAspectJAutoProxy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//开启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AspectJ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自动代理机制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42" name="textbox 24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44" name="textbox 244"/>
          <p:cNvSpPr/>
          <p:nvPr/>
        </p:nvSpPr>
        <p:spPr>
          <a:xfrm>
            <a:off x="682364" y="897464"/>
            <a:ext cx="196977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 AOP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46" name="rect 24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8" name="rect 24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0" name="rect 25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252"/>
          <p:cNvSpPr/>
          <p:nvPr/>
        </p:nvSpPr>
        <p:spPr>
          <a:xfrm>
            <a:off x="676635" y="1851577"/>
            <a:ext cx="2569845" cy="15100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77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加注解的普通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POJO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265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定义可重用的切点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8000"/>
              </a:lnSpc>
              <a:spcBef>
                <a:spcPts val="1272"/>
              </a:spcBef>
              <a:tabLst/>
            </a:pPr>
            <a:r>
              <a:rPr sz="1500" kern="0" spc="9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Around</a:t>
            </a:r>
            <a:r>
              <a:rPr sz="1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通知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44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定义参数（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CD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），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4" name="textbox 25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6" name="textbox 256"/>
          <p:cNvSpPr/>
          <p:nvPr/>
        </p:nvSpPr>
        <p:spPr>
          <a:xfrm>
            <a:off x="664609" y="897464"/>
            <a:ext cx="3614420" cy="4006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7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2700" kern="0" spc="-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定义切面（@Aspect）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58" name="rect 25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0" name="rect 26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2" name="rect 26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4"/>
          <p:cNvSpPr/>
          <p:nvPr/>
        </p:nvSpPr>
        <p:spPr>
          <a:xfrm>
            <a:off x="663899" y="897464"/>
            <a:ext cx="7331075" cy="4754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AspectJ</a:t>
            </a:r>
            <a:r>
              <a:rPr sz="2700" kern="0" spc="1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切点指示器（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pointcut</a:t>
            </a:r>
            <a:r>
              <a:rPr sz="2700" kern="0" spc="1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designator</a:t>
            </a:r>
            <a:r>
              <a:rPr sz="2700" kern="0" spc="1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400" algn="l" rtl="0" eaLnBrk="0">
              <a:lnSpc>
                <a:spcPct val="98000"/>
              </a:lnSpc>
              <a:spcBef>
                <a:spcPts val="512"/>
              </a:spcBef>
              <a:tabLst/>
            </a:pP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10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例子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348615" algn="l" rtl="0" eaLnBrk="0">
              <a:lnSpc>
                <a:spcPct val="95000"/>
              </a:lnSpc>
              <a:spcBef>
                <a:spcPts val="1078"/>
              </a:spcBef>
              <a:tabLst/>
            </a:pPr>
            <a:r>
              <a:rPr sz="1400" kern="0" spc="-3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@Pointcut(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1400175" indent="-419100" algn="l" rtl="0" eaLnBrk="0">
              <a:lnSpc>
                <a:spcPct val="140000"/>
              </a:lnSpc>
              <a:spcBef>
                <a:spcPts val="413"/>
              </a:spcBef>
              <a:tabLst/>
            </a:pP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"execution(* soundsystem.CompactDisc.pl</a:t>
            </a:r>
            <a:r>
              <a:rPr sz="1400" kern="0" spc="-2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ayTrack( int ))</a:t>
            </a:r>
            <a:r>
              <a:rPr sz="1400" kern="0" spc="13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"</a:t>
            </a:r>
            <a:r>
              <a:rPr sz="1400" kern="0" spc="17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2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+</a:t>
            </a:r>
            <a:r>
              <a:rPr sz="1400" kern="0" spc="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"&amp;&amp;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args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(trackNumber) //获取参数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4170" algn="l" rtl="0" eaLnBrk="0">
              <a:lnSpc>
                <a:spcPct val="88000"/>
              </a:lnSpc>
              <a:spcBef>
                <a:spcPts val="1141"/>
              </a:spcBef>
              <a:tabLst/>
            </a:pPr>
            <a:r>
              <a:rPr sz="1400" kern="0" spc="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&amp;&amp; </a:t>
            </a:r>
            <a:r>
              <a:rPr sz="14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within</a:t>
            </a:r>
            <a:r>
              <a:rPr sz="1400" kern="0" spc="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(soundsystem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.*)</a:t>
            </a:r>
            <a:r>
              <a:rPr sz="1400" kern="0" spc="12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//限定包路径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344170" algn="l" rtl="0" eaLnBrk="0">
              <a:lnSpc>
                <a:spcPct val="88000"/>
              </a:lnSpc>
              <a:spcBef>
                <a:spcPts val="1138"/>
              </a:spcBef>
              <a:tabLst/>
            </a:pP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&amp;&amp; </a:t>
            </a:r>
            <a:r>
              <a:rPr sz="14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bean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(sgtPeppers)</a:t>
            </a:r>
            <a:r>
              <a:rPr sz="1400" kern="0" spc="19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")    //限定bean名称，或者： &amp;&amp;</a:t>
            </a:r>
            <a:r>
              <a:rPr sz="1400" kern="0" spc="1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!bean(sgtPeppers)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marL="25400" algn="l" rtl="0" eaLnBrk="0">
              <a:lnSpc>
                <a:spcPct val="98000"/>
              </a:lnSpc>
              <a:spcBef>
                <a:spcPts val="1297"/>
              </a:spcBef>
              <a:tabLst/>
            </a:pPr>
            <a:r>
              <a:rPr sz="1500" kern="0" spc="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另一个例子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400684" algn="l" rtl="0" eaLnBrk="0">
              <a:lnSpc>
                <a:spcPct val="95000"/>
              </a:lnSpc>
              <a:spcBef>
                <a:spcPts val="1091"/>
              </a:spcBef>
              <a:tabLst/>
            </a:pPr>
            <a:r>
              <a:rPr sz="1400" kern="0" spc="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@Around("</a:t>
            </a:r>
            <a:r>
              <a:rPr sz="1400" kern="0" spc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@annotation</a:t>
            </a:r>
            <a:r>
              <a:rPr sz="1400" kern="0" spc="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(inner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Auth)")</a:t>
            </a:r>
            <a:r>
              <a:rPr sz="1400" kern="0" spc="1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//限定注解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r" rtl="0" eaLnBrk="0">
              <a:lnSpc>
                <a:spcPct val="88000"/>
              </a:lnSpc>
              <a:spcBef>
                <a:spcPts val="1024"/>
              </a:spcBef>
              <a:tabLst/>
            </a:pP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public Object</a:t>
            </a:r>
            <a:r>
              <a:rPr sz="1400" kern="0" spc="1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innerAround(ProceedingJoinPoint</a:t>
            </a:r>
            <a:r>
              <a:rPr sz="1400" kern="0" spc="12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point,</a:t>
            </a:r>
            <a:r>
              <a:rPr sz="1400" kern="0" spc="14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InnerAuth</a:t>
            </a:r>
            <a:r>
              <a:rPr sz="1400" kern="0" spc="10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innerAuth) { ... }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00684" algn="l" rtl="0" eaLnBrk="0">
              <a:lnSpc>
                <a:spcPct val="87000"/>
              </a:lnSpc>
              <a:spcBef>
                <a:spcPts val="423"/>
              </a:spcBef>
              <a:tabLst/>
            </a:pPr>
            <a:r>
              <a:rPr sz="1400" kern="0" spc="-2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@InnerAuth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400050" algn="l" rtl="0" eaLnBrk="0">
              <a:lnSpc>
                <a:spcPct val="88000"/>
              </a:lnSpc>
              <a:spcBef>
                <a:spcPts val="4"/>
              </a:spcBef>
              <a:tabLst/>
            </a:pP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public</a:t>
            </a:r>
            <a:r>
              <a:rPr sz="1400" kern="0" spc="13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R&lt;Boolean&gt;</a:t>
            </a:r>
            <a:r>
              <a:rPr sz="1400" kern="0" spc="12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register(@RequestBody</a:t>
            </a:r>
            <a:r>
              <a:rPr sz="1400" kern="0" spc="10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4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SysUser sysUser) { ... </a:t>
            </a:r>
            <a:r>
              <a:rPr sz="1400" kern="0" spc="-2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}</a:t>
            </a:r>
            <a:endParaRPr sz="14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66" name="textbox 26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68" name="path 26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0" name="path 27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2" name="path 27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41441" y="2833878"/>
            <a:ext cx="1247775" cy="2117343"/>
          </a:xfrm>
          <a:prstGeom prst="rect">
            <a:avLst/>
          </a:prstGeom>
        </p:spPr>
      </p:pic>
      <p:graphicFrame>
        <p:nvGraphicFramePr>
          <p:cNvPr id="276" name="table 276"/>
          <p:cNvGraphicFramePr>
            <a:graphicFrameLocks noGrp="1"/>
          </p:cNvGraphicFramePr>
          <p:nvPr/>
        </p:nvGraphicFramePr>
        <p:xfrm>
          <a:off x="6678485" y="2504249"/>
          <a:ext cx="3481705" cy="657225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92404" algn="l" rtl="0" eaLnBrk="0">
                        <a:lnSpc>
                          <a:spcPct val="97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DefaultEncoreab</a:t>
                      </a:r>
                      <a:r>
                        <a:rPr sz="1800" kern="0" spc="-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le实例化对象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8" name="table 278"/>
          <p:cNvGraphicFramePr>
            <a:graphicFrameLocks noGrp="1"/>
          </p:cNvGraphicFramePr>
          <p:nvPr/>
        </p:nvGraphicFramePr>
        <p:xfrm>
          <a:off x="1620329" y="3627437"/>
          <a:ext cx="3842384" cy="560070"/>
        </p:xfrm>
        <a:graphic>
          <a:graphicData uri="http://schemas.openxmlformats.org/drawingml/2006/table">
            <a:tbl>
              <a:tblPr/>
              <a:tblGrid>
                <a:gridCol w="1252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91465" algn="l" rtl="0" eaLnBrk="0">
                        <a:lnSpc>
                          <a:spcPct val="9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调用者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830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5100" algn="l" rtl="0" eaLnBrk="0">
                        <a:lnSpc>
                          <a:spcPct val="98000"/>
                        </a:lnSpc>
                        <a:tabLst/>
                      </a:pP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代理对象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" name="textbox 28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2" name="textbox 282"/>
          <p:cNvSpPr/>
          <p:nvPr/>
        </p:nvSpPr>
        <p:spPr>
          <a:xfrm>
            <a:off x="685560" y="897464"/>
            <a:ext cx="3757929" cy="4273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27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引入接口(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introduction</a:t>
            </a:r>
            <a:r>
              <a:rPr sz="2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)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84" name="textbox 284"/>
          <p:cNvSpPr/>
          <p:nvPr/>
        </p:nvSpPr>
        <p:spPr>
          <a:xfrm>
            <a:off x="676635" y="1854391"/>
            <a:ext cx="2073910" cy="6883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76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@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DeclareParents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main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和 测试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86" name="path 28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8" name="path 28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0" name="path 29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92" name="table 292"/>
          <p:cNvGraphicFramePr>
            <a:graphicFrameLocks noGrp="1"/>
          </p:cNvGraphicFramePr>
          <p:nvPr/>
        </p:nvGraphicFramePr>
        <p:xfrm>
          <a:off x="6678485" y="4671377"/>
          <a:ext cx="1685925" cy="558164"/>
        </p:xfrm>
        <a:graphic>
          <a:graphicData uri="http://schemas.openxmlformats.org/drawingml/2006/table">
            <a:tbl>
              <a:tblPr>
                <a:solidFill>
                  <a:srgbClr val="1CADE4"/>
                </a:solidFill>
              </a:tblPr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59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94945" algn="l" rtl="0" eaLnBrk="0">
                        <a:lnSpc>
                          <a:spcPct val="98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1800" kern="0" spc="-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Concert对象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225" cap="flat" cmpd="sng" algn="ctr">
                      <a:solidFill>
                        <a:srgbClr val="117E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A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4" name="textbox 294"/>
          <p:cNvSpPr/>
          <p:nvPr/>
        </p:nvSpPr>
        <p:spPr>
          <a:xfrm>
            <a:off x="8127415" y="3707942"/>
            <a:ext cx="1203960" cy="292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23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实例：</a:t>
            </a:r>
            <a:r>
              <a:rPr sz="1800" kern="0" spc="-3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1对1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296" name="picture 2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863976" y="3852926"/>
            <a:ext cx="1346326" cy="110744"/>
          </a:xfrm>
          <a:prstGeom prst="rect">
            <a:avLst/>
          </a:prstGeom>
        </p:spPr>
      </p:pic>
      <p:pic>
        <p:nvPicPr>
          <p:cNvPr id="298" name="picture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729727" y="3544061"/>
            <a:ext cx="114300" cy="5643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box 300"/>
          <p:cNvSpPr/>
          <p:nvPr/>
        </p:nvSpPr>
        <p:spPr>
          <a:xfrm>
            <a:off x="676635" y="1851577"/>
            <a:ext cx="1950085" cy="1931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77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前置和后置通知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266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&lt;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aop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: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pointcut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&gt;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8000"/>
              </a:lnSpc>
              <a:spcBef>
                <a:spcPts val="1445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声明环绕通知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7000"/>
              </a:lnSpc>
              <a:spcBef>
                <a:spcPts val="1261"/>
              </a:spcBef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传参数，测试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3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引入新功能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2" name="textbox 30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4" name="textbox 304"/>
          <p:cNvSpPr/>
          <p:nvPr/>
        </p:nvSpPr>
        <p:spPr>
          <a:xfrm>
            <a:off x="664254" y="897464"/>
            <a:ext cx="2911475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在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XML</a:t>
            </a:r>
            <a:r>
              <a:rPr sz="2700" kern="0" spc="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中声明切面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06" name="rect 30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8" name="rect 30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0" name="rect 31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446520" y="2619755"/>
            <a:ext cx="5134355" cy="2848355"/>
          </a:xfrm>
          <a:prstGeom prst="rect">
            <a:avLst/>
          </a:prstGeom>
        </p:spPr>
      </p:pic>
      <p:sp>
        <p:nvSpPr>
          <p:cNvPr id="314" name="textbox 314"/>
          <p:cNvSpPr/>
          <p:nvPr/>
        </p:nvSpPr>
        <p:spPr>
          <a:xfrm>
            <a:off x="676635" y="2299379"/>
            <a:ext cx="5243195" cy="23933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80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04165" indent="-291465" algn="l" rtl="0" eaLnBrk="0">
              <a:lnSpc>
                <a:spcPct val="106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目标：在前一次课的作业基础上使用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AOP织入的方   式给ContactService.getAll增加缓存处理，使的每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次对getAll方法的调用都返回固定的两条记录（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参看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提供的测试代码Conta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ctServiceAOPTest）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98000"/>
              </a:lnSpc>
              <a:spcBef>
                <a:spcPts val="1311"/>
              </a:spcBef>
              <a:tabLst/>
            </a:pPr>
            <a:r>
              <a:rPr sz="1500" kern="0" spc="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要求：前一次课作业的测试代码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443230" algn="l" rtl="0" eaLnBrk="0">
              <a:lnSpc>
                <a:spcPct val="107000"/>
              </a:lnSpc>
              <a:spcBef>
                <a:spcPts val="250"/>
              </a:spcBef>
              <a:tabLst/>
            </a:pP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（ContactServiceTest）、本次课</a:t>
            </a:r>
            <a:r>
              <a:rPr sz="1700" kern="0" spc="-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提供的测试代码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</a:t>
            </a:r>
            <a:r>
              <a:rPr sz="1700" kern="0" spc="-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（ContactServiceAOPTest）都能同时测试通</a:t>
            </a:r>
            <a:r>
              <a:rPr sz="1700" kern="0" spc="-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过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</a:t>
            </a:r>
            <a:r>
              <a:rPr sz="1600" kern="0" spc="-1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（如右图）</a:t>
            </a:r>
            <a:endParaRPr sz="16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16" name="textbox 31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19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18" name="path 31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0" name="path 32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2" name="path 32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24" name="textbox 324"/>
          <p:cNvSpPr/>
          <p:nvPr/>
        </p:nvSpPr>
        <p:spPr>
          <a:xfrm>
            <a:off x="663899" y="1051007"/>
            <a:ext cx="732155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作业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59151" y="5024628"/>
            <a:ext cx="6300215" cy="160629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98463" y="2103120"/>
            <a:ext cx="3910584" cy="2526791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246376" y="2103120"/>
            <a:ext cx="3212591" cy="2083307"/>
          </a:xfrm>
          <a:prstGeom prst="rect">
            <a:avLst/>
          </a:prstGeom>
        </p:spPr>
      </p:pic>
      <p:sp>
        <p:nvSpPr>
          <p:cNvPr id="20" name="textbox 20"/>
          <p:cNvSpPr/>
          <p:nvPr/>
        </p:nvSpPr>
        <p:spPr>
          <a:xfrm>
            <a:off x="681088" y="947375"/>
            <a:ext cx="7008494" cy="43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回顾-告诉容器创建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Bean</a:t>
            </a:r>
            <a:r>
              <a:rPr sz="2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，以及如何组</a:t>
            </a: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装它们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22" name="textbox 2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24" name="path 2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6" name="path 2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" name="path 2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30"/>
          <p:cNvSpPr/>
          <p:nvPr/>
        </p:nvSpPr>
        <p:spPr>
          <a:xfrm>
            <a:off x="2251684" y="1646605"/>
            <a:ext cx="2004695" cy="3714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5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2400" kern="0" spc="-3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</a:t>
            </a:r>
            <a:r>
              <a:rPr sz="2400" kern="0" spc="-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</a:t>
            </a:r>
            <a:r>
              <a:rPr sz="2400" kern="0" spc="-3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自动化配置</a:t>
            </a:r>
            <a:endParaRPr sz="2400" dirty="0">
              <a:latin typeface="SimHei"/>
              <a:ea typeface="SimHei"/>
              <a:cs typeface="SimHei"/>
            </a:endParaRPr>
          </a:p>
        </p:txBody>
      </p:sp>
      <p:sp>
        <p:nvSpPr>
          <p:cNvPr id="32" name="textbox 32"/>
          <p:cNvSpPr/>
          <p:nvPr/>
        </p:nvSpPr>
        <p:spPr>
          <a:xfrm>
            <a:off x="6094831" y="1696592"/>
            <a:ext cx="2171064" cy="310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4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</a:t>
            </a: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</a:t>
            </a:r>
            <a:r>
              <a:rPr sz="2400" kern="0" spc="13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JavaCon</a:t>
            </a:r>
            <a:r>
              <a:rPr sz="2400" kern="0" spc="-3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fig</a:t>
            </a:r>
            <a:endParaRPr sz="2400" dirty="0">
              <a:latin typeface="SimHei"/>
              <a:ea typeface="SimHei"/>
              <a:cs typeface="SimHei"/>
            </a:endParaRPr>
          </a:p>
        </p:txBody>
      </p:sp>
      <p:sp>
        <p:nvSpPr>
          <p:cNvPr id="34" name="textbox 34"/>
          <p:cNvSpPr/>
          <p:nvPr/>
        </p:nvSpPr>
        <p:spPr>
          <a:xfrm>
            <a:off x="2401265" y="4533062"/>
            <a:ext cx="1567180" cy="3784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45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3</a:t>
            </a:r>
            <a:r>
              <a:rPr sz="2400" kern="0" spc="-2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、XML配置</a:t>
            </a:r>
            <a:endParaRPr sz="24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box 326"/>
          <p:cNvSpPr/>
          <p:nvPr/>
        </p:nvSpPr>
        <p:spPr>
          <a:xfrm>
            <a:off x="676635" y="1851577"/>
            <a:ext cx="6115050" cy="19056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Contact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.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java</a:t>
            </a:r>
            <a:r>
              <a:rPr sz="1700" kern="0" spc="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，领域类，</a:t>
            </a:r>
            <a:r>
              <a:rPr sz="1700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表示一个人的联系信息，</a:t>
            </a:r>
            <a:r>
              <a:rPr sz="1700" kern="0" spc="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上次已</a:t>
            </a:r>
            <a:r>
              <a:rPr sz="1700" kern="0" spc="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提供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ContactService.java</a:t>
            </a:r>
            <a:r>
              <a:rPr sz="1700" kern="0" spc="-24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，业务类接口，</a:t>
            </a:r>
            <a:r>
              <a:rPr sz="1700" kern="0" spc="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上次已提供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ContactRepository.jav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</a:t>
            </a:r>
            <a:r>
              <a:rPr sz="1700" kern="0" spc="-23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，数据访问层接口，</a:t>
            </a:r>
            <a:r>
              <a:rPr sz="1700" kern="0" spc="-1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上次已提供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ContactServiceTest.java，测试代码，</a:t>
            </a:r>
            <a:r>
              <a:rPr sz="1700" kern="0" spc="0" dirty="0">
                <a:solidFill>
                  <a:srgbClr val="0200FF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上次已提供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ContactServiceAO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PTest.java</a:t>
            </a:r>
            <a:r>
              <a:rPr sz="1700" kern="0" spc="-2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</a:t>
            </a:r>
            <a:r>
              <a:rPr sz="1700" kern="0" spc="-1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本次新增的测试代码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28" name="textbox 32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20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30" name="textbox 330"/>
          <p:cNvSpPr/>
          <p:nvPr/>
        </p:nvSpPr>
        <p:spPr>
          <a:xfrm>
            <a:off x="688045" y="897464"/>
            <a:ext cx="2128520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5"/>
              </a:lnSpc>
              <a:tabLst/>
            </a:pPr>
            <a:r>
              <a:rPr sz="2700" kern="0" spc="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已提供的文件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32" name="rect 332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4" name="rect 334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6" name="rect 336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416040" y="2897123"/>
            <a:ext cx="5134355" cy="2848355"/>
          </a:xfrm>
          <a:prstGeom prst="rect">
            <a:avLst/>
          </a:prstGeom>
        </p:spPr>
      </p:pic>
      <p:sp>
        <p:nvSpPr>
          <p:cNvPr id="340" name="textbox 340"/>
          <p:cNvSpPr/>
          <p:nvPr/>
        </p:nvSpPr>
        <p:spPr>
          <a:xfrm>
            <a:off x="664609" y="1051007"/>
            <a:ext cx="4866004" cy="1786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5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提交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323850" indent="-299720" algn="l" rtl="0" eaLnBrk="0">
              <a:lnSpc>
                <a:spcPct val="99000"/>
              </a:lnSpc>
              <a:spcBef>
                <a:spcPts val="3"/>
              </a:spcBef>
              <a:tabLst/>
            </a:pP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</a:t>
            </a:r>
            <a:r>
              <a:rPr sz="1700" kern="0" spc="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所有源代码，压缩成一</a:t>
            </a:r>
            <a:r>
              <a:rPr sz="1700" kern="0" spc="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个文件。不包含编译后的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class文件（删除ta</a:t>
            </a:r>
            <a:r>
              <a:rPr sz="1700" kern="0" spc="-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rget目录）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342" name="textbox 34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21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44" name="path 344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6" name="path 346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48" name="path 348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50" name="textbox 350"/>
          <p:cNvSpPr/>
          <p:nvPr/>
        </p:nvSpPr>
        <p:spPr>
          <a:xfrm>
            <a:off x="6512311" y="2299379"/>
            <a:ext cx="1830070" cy="278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4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测试成功的截图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picture 3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87624" y="2147316"/>
            <a:ext cx="6348983" cy="3572255"/>
          </a:xfrm>
          <a:prstGeom prst="rect">
            <a:avLst/>
          </a:prstGeom>
        </p:spPr>
      </p:pic>
      <p:sp>
        <p:nvSpPr>
          <p:cNvPr id="354" name="textbox 354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22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356" name="path 35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8" name="path 35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0" name="path 36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62" name="textbox 362"/>
          <p:cNvSpPr/>
          <p:nvPr/>
        </p:nvSpPr>
        <p:spPr>
          <a:xfrm>
            <a:off x="5201049" y="1214456"/>
            <a:ext cx="1830704" cy="4419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78"/>
              </a:lnSpc>
              <a:tabLst/>
            </a:pPr>
            <a:r>
              <a:rPr sz="2700" kern="0" spc="-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谢谢观看！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09900" y="1615440"/>
            <a:ext cx="5977128" cy="4704588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3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40" name="path 4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" name="path 4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" name="path 4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46"/>
          <p:cNvSpPr/>
          <p:nvPr/>
        </p:nvSpPr>
        <p:spPr>
          <a:xfrm>
            <a:off x="677182" y="947375"/>
            <a:ext cx="2886710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Spring</a:t>
            </a:r>
            <a:r>
              <a:rPr sz="2700" kern="0" spc="1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的模块组成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/>
          <p:nvPr/>
        </p:nvSpPr>
        <p:spPr>
          <a:xfrm>
            <a:off x="676635" y="1851577"/>
            <a:ext cx="6067425" cy="19056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3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面向过程编程（POP，</a:t>
            </a:r>
            <a:r>
              <a:rPr sz="1700" kern="0" spc="-3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Procedure Orie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nted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Programming)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7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面向对象编程（OOP</a:t>
            </a:r>
            <a:r>
              <a:rPr sz="1700" kern="0" spc="-24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，Object Oriented Programm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ing）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8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面向切面编程（AOP</a:t>
            </a:r>
            <a:r>
              <a:rPr sz="1700" kern="0" spc="-2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，Aspect Oriented Progr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amming）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12700" algn="l" rtl="0" eaLnBrk="0">
              <a:lnSpc>
                <a:spcPct val="88000"/>
              </a:lnSpc>
              <a:spcBef>
                <a:spcPts val="1459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 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函数式编程（FP，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Functional</a:t>
            </a:r>
            <a:r>
              <a:rPr sz="1700" kern="0" spc="13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</a:t>
            </a:r>
            <a:r>
              <a:rPr sz="1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rogramming）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1500" kern="0" spc="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反应式编程（RP，</a:t>
            </a:r>
            <a:r>
              <a:rPr sz="1700" kern="0" spc="-32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Reactive Programming）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50" name="textbox 50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4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52" name="textbox 52"/>
          <p:cNvSpPr/>
          <p:nvPr/>
        </p:nvSpPr>
        <p:spPr>
          <a:xfrm>
            <a:off x="666385" y="897464"/>
            <a:ext cx="3215004" cy="4394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57"/>
              </a:lnSpc>
              <a:tabLst/>
            </a:pPr>
            <a:r>
              <a:rPr sz="27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软件编程方法的发展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54" name="rect 54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6" name="rect 56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" name="rect 58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60"/>
          <p:cNvSpPr/>
          <p:nvPr/>
        </p:nvSpPr>
        <p:spPr>
          <a:xfrm>
            <a:off x="658718" y="947375"/>
            <a:ext cx="6332854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AOP</a:t>
            </a:r>
            <a:r>
              <a:rPr sz="2700" kern="0" spc="-2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3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：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Aspect</a:t>
            </a:r>
            <a:r>
              <a:rPr sz="2700" kern="0" spc="3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Oriented</a:t>
            </a:r>
            <a:r>
              <a:rPr sz="2700" kern="0" spc="3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</a:t>
            </a: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Programming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62" name="textbox 6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5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64" name="textbox 64"/>
          <p:cNvSpPr/>
          <p:nvPr/>
        </p:nvSpPr>
        <p:spPr>
          <a:xfrm>
            <a:off x="7453324" y="1987346"/>
            <a:ext cx="1645285" cy="8331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35584" algn="l" rtl="0" eaLnBrk="0">
              <a:lnSpc>
                <a:spcPct val="98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横切关注点</a:t>
            </a:r>
            <a:endParaRPr sz="1800" dirty="0">
              <a:latin typeface="Microsoft YaHei"/>
              <a:ea typeface="Microsoft YaHei"/>
              <a:cs typeface="Microsoft YaHei"/>
            </a:endParaRPr>
          </a:p>
          <a:p>
            <a:pPr marL="266065" indent="-139064" algn="l" rtl="0" eaLnBrk="0">
              <a:lnSpc>
                <a:spcPct val="100000"/>
              </a:lnSpc>
              <a:spcBef>
                <a:spcPts val="53"/>
              </a:spcBef>
              <a:tabLst/>
            </a:pPr>
            <a:r>
              <a:rPr sz="17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（cross-cutting</a:t>
            </a:r>
            <a:r>
              <a:rPr sz="17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concern）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8" name="group 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66" name="path 66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8" name="path 68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0" name="path 70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2" name="table 72"/>
          <p:cNvGraphicFramePr>
            <a:graphicFrameLocks noGrp="1"/>
          </p:cNvGraphicFramePr>
          <p:nvPr/>
        </p:nvGraphicFramePr>
        <p:xfrm>
          <a:off x="3625405" y="3119437"/>
          <a:ext cx="1000125" cy="774064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4"/>
          <p:cNvGraphicFramePr>
            <a:graphicFrameLocks noGrp="1"/>
          </p:cNvGraphicFramePr>
          <p:nvPr/>
        </p:nvGraphicFramePr>
        <p:xfrm>
          <a:off x="3625405" y="4324921"/>
          <a:ext cx="1000125" cy="774064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>
            <a:graphicFrameLocks noGrp="1"/>
          </p:cNvGraphicFramePr>
          <p:nvPr/>
        </p:nvGraphicFramePr>
        <p:xfrm>
          <a:off x="4993957" y="3119437"/>
          <a:ext cx="1000125" cy="774064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8"/>
          <p:cNvGraphicFramePr>
            <a:graphicFrameLocks noGrp="1"/>
          </p:cNvGraphicFramePr>
          <p:nvPr/>
        </p:nvGraphicFramePr>
        <p:xfrm>
          <a:off x="4993957" y="4324921"/>
          <a:ext cx="1000125" cy="774064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80"/>
          <p:cNvGraphicFramePr>
            <a:graphicFrameLocks noGrp="1"/>
          </p:cNvGraphicFramePr>
          <p:nvPr/>
        </p:nvGraphicFramePr>
        <p:xfrm>
          <a:off x="7758493" y="3119437"/>
          <a:ext cx="1000125" cy="774064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2230" algn="l" rtl="0" eaLnBrk="0">
                        <a:lnSpc>
                          <a:spcPct val="8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600" kern="0" spc="-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logging</a:t>
                      </a:r>
                      <a:endParaRPr sz="16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table 82"/>
          <p:cNvGraphicFramePr>
            <a:graphicFrameLocks noGrp="1"/>
          </p:cNvGraphicFramePr>
          <p:nvPr/>
        </p:nvGraphicFramePr>
        <p:xfrm>
          <a:off x="7758493" y="4324921"/>
          <a:ext cx="1000125" cy="774064"/>
        </p:xfrm>
        <a:graphic>
          <a:graphicData uri="http://schemas.openxmlformats.org/drawingml/2006/table">
            <a:tbl>
              <a:tblPr>
                <a:solidFill>
                  <a:srgbClr val="FF9933"/>
                </a:solidFill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6990" algn="l" rtl="0" eaLnBrk="0">
                        <a:lnSpc>
                          <a:spcPct val="73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18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Security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4"/>
          <p:cNvGraphicFramePr>
            <a:graphicFrameLocks noGrp="1"/>
          </p:cNvGraphicFramePr>
          <p:nvPr/>
        </p:nvGraphicFramePr>
        <p:xfrm>
          <a:off x="2115121" y="3119437"/>
          <a:ext cx="998220" cy="774064"/>
        </p:xfrm>
        <a:graphic>
          <a:graphicData uri="http://schemas.openxmlformats.org/drawingml/2006/table">
            <a:tbl>
              <a:tblPr/>
              <a:tblGrid>
                <a:gridCol w="99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6"/>
          <p:cNvGraphicFramePr>
            <a:graphicFrameLocks noGrp="1"/>
          </p:cNvGraphicFramePr>
          <p:nvPr/>
        </p:nvGraphicFramePr>
        <p:xfrm>
          <a:off x="2115121" y="4324921"/>
          <a:ext cx="998220" cy="774064"/>
        </p:xfrm>
        <a:graphic>
          <a:graphicData uri="http://schemas.openxmlformats.org/drawingml/2006/table">
            <a:tbl>
              <a:tblPr/>
              <a:tblGrid>
                <a:gridCol w="99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path 88"/>
          <p:cNvSpPr/>
          <p:nvPr/>
        </p:nvSpPr>
        <p:spPr>
          <a:xfrm>
            <a:off x="6391336" y="3751768"/>
            <a:ext cx="637542" cy="502035"/>
          </a:xfrm>
          <a:custGeom>
            <a:avLst/>
            <a:gdLst/>
            <a:ahLst/>
            <a:cxnLst/>
            <a:rect l="0" t="0" r="0" b="0"/>
            <a:pathLst>
              <a:path w="1004" h="790">
                <a:moveTo>
                  <a:pt x="996" y="590"/>
                </a:moveTo>
                <a:lnTo>
                  <a:pt x="395" y="590"/>
                </a:lnTo>
                <a:lnTo>
                  <a:pt x="395" y="785"/>
                </a:lnTo>
                <a:lnTo>
                  <a:pt x="5" y="395"/>
                </a:lnTo>
                <a:lnTo>
                  <a:pt x="395" y="5"/>
                </a:lnTo>
                <a:lnTo>
                  <a:pt x="395" y="200"/>
                </a:lnTo>
                <a:lnTo>
                  <a:pt x="996" y="200"/>
                </a:lnTo>
                <a:lnTo>
                  <a:pt x="996" y="590"/>
                </a:lnTo>
                <a:close/>
              </a:path>
            </a:pathLst>
          </a:custGeom>
          <a:noFill/>
          <a:ln w="9525" cap="flat">
            <a:solidFill>
              <a:srgbClr val="FF707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0" name="textbox 90"/>
          <p:cNvSpPr/>
          <p:nvPr/>
        </p:nvSpPr>
        <p:spPr>
          <a:xfrm>
            <a:off x="3616985" y="2226995"/>
            <a:ext cx="935989" cy="292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76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业务代码</a:t>
            </a:r>
            <a:endParaRPr sz="1800" dirty="0"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2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6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aphicFrame>
        <p:nvGraphicFramePr>
          <p:cNvPr id="94" name="table 94"/>
          <p:cNvGraphicFramePr>
            <a:graphicFrameLocks noGrp="1"/>
          </p:cNvGraphicFramePr>
          <p:nvPr/>
        </p:nvGraphicFramePr>
        <p:xfrm>
          <a:off x="5320093" y="2595181"/>
          <a:ext cx="1009014" cy="774065"/>
        </p:xfrm>
        <a:graphic>
          <a:graphicData uri="http://schemas.openxmlformats.org/drawingml/2006/table">
            <a:tbl>
              <a:tblPr/>
              <a:tblGrid>
                <a:gridCol w="100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6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95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8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704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 rot="21600000">
            <a:off x="3960685" y="2595181"/>
            <a:ext cx="1009268" cy="774572"/>
            <a:chOff x="0" y="0"/>
            <a:chExt cx="1009268" cy="774572"/>
          </a:xfrm>
        </p:grpSpPr>
        <p:sp>
          <p:nvSpPr>
            <p:cNvPr id="96" name="path 96"/>
            <p:cNvSpPr/>
            <p:nvPr/>
          </p:nvSpPr>
          <p:spPr>
            <a:xfrm>
              <a:off x="0" y="0"/>
              <a:ext cx="1000125" cy="774572"/>
            </a:xfrm>
            <a:custGeom>
              <a:avLst/>
              <a:gdLst/>
              <a:ahLst/>
              <a:cxnLst/>
              <a:rect l="0" t="0" r="0" b="0"/>
              <a:pathLst>
                <a:path w="1575" h="1219">
                  <a:moveTo>
                    <a:pt x="7" y="1212"/>
                  </a:moveTo>
                  <a:lnTo>
                    <a:pt x="1567" y="1212"/>
                  </a:lnTo>
                  <a:lnTo>
                    <a:pt x="1567" y="7"/>
                  </a:lnTo>
                  <a:lnTo>
                    <a:pt x="7" y="7"/>
                  </a:lnTo>
                  <a:lnTo>
                    <a:pt x="7" y="1212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8" name="path 98"/>
            <p:cNvSpPr/>
            <p:nvPr/>
          </p:nvSpPr>
          <p:spPr>
            <a:xfrm>
              <a:off x="13906" y="181546"/>
              <a:ext cx="990600" cy="96011"/>
            </a:xfrm>
            <a:custGeom>
              <a:avLst/>
              <a:gdLst/>
              <a:ahLst/>
              <a:cxnLst/>
              <a:rect l="0" t="0" r="0" b="0"/>
              <a:pathLst>
                <a:path w="1560" h="151">
                  <a:moveTo>
                    <a:pt x="0" y="151"/>
                  </a:moveTo>
                  <a:lnTo>
                    <a:pt x="1560" y="151"/>
                  </a:lnTo>
                  <a:lnTo>
                    <a:pt x="1560" y="0"/>
                  </a:lnTo>
                  <a:lnTo>
                    <a:pt x="0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0" name="path 100"/>
            <p:cNvSpPr/>
            <p:nvPr/>
          </p:nvSpPr>
          <p:spPr>
            <a:xfrm>
              <a:off x="9143" y="176784"/>
              <a:ext cx="1000125" cy="105536"/>
            </a:xfrm>
            <a:custGeom>
              <a:avLst/>
              <a:gdLst/>
              <a:ahLst/>
              <a:cxnLst/>
              <a:rect l="0" t="0" r="0" b="0"/>
              <a:pathLst>
                <a:path w="1575" h="166">
                  <a:moveTo>
                    <a:pt x="7" y="158"/>
                  </a:moveTo>
                  <a:lnTo>
                    <a:pt x="1567" y="158"/>
                  </a:lnTo>
                  <a:lnTo>
                    <a:pt x="1567" y="7"/>
                  </a:lnTo>
                  <a:lnTo>
                    <a:pt x="7" y="7"/>
                  </a:lnTo>
                  <a:lnTo>
                    <a:pt x="7" y="158"/>
                  </a:lnTo>
                  <a:close/>
                </a:path>
              </a:pathLst>
            </a:custGeom>
            <a:noFill/>
            <a:ln w="9525" cap="flat">
              <a:solidFill>
                <a:srgbClr val="92D05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2" name="path 102"/>
            <p:cNvSpPr/>
            <p:nvPr/>
          </p:nvSpPr>
          <p:spPr>
            <a:xfrm>
              <a:off x="13906" y="501586"/>
              <a:ext cx="990600" cy="94488"/>
            </a:xfrm>
            <a:custGeom>
              <a:avLst/>
              <a:gdLst/>
              <a:ahLst/>
              <a:cxnLst/>
              <a:rect l="0" t="0" r="0" b="0"/>
              <a:pathLst>
                <a:path w="1560" h="148">
                  <a:moveTo>
                    <a:pt x="0" y="148"/>
                  </a:moveTo>
                  <a:lnTo>
                    <a:pt x="1560" y="148"/>
                  </a:lnTo>
                  <a:lnTo>
                    <a:pt x="1560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9933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4" name="path 104"/>
            <p:cNvSpPr/>
            <p:nvPr/>
          </p:nvSpPr>
          <p:spPr>
            <a:xfrm>
              <a:off x="9143" y="496823"/>
              <a:ext cx="1000125" cy="104013"/>
            </a:xfrm>
            <a:custGeom>
              <a:avLst/>
              <a:gdLst/>
              <a:ahLst/>
              <a:cxnLst/>
              <a:rect l="0" t="0" r="0" b="0"/>
              <a:pathLst>
                <a:path w="1575" h="163">
                  <a:moveTo>
                    <a:pt x="7" y="156"/>
                  </a:moveTo>
                  <a:lnTo>
                    <a:pt x="1567" y="156"/>
                  </a:lnTo>
                  <a:lnTo>
                    <a:pt x="1567" y="7"/>
                  </a:lnTo>
                  <a:lnTo>
                    <a:pt x="7" y="7"/>
                  </a:lnTo>
                  <a:lnTo>
                    <a:pt x="7" y="156"/>
                  </a:lnTo>
                  <a:close/>
                </a:path>
              </a:pathLst>
            </a:custGeom>
            <a:noFill/>
            <a:ln w="9525" cap="flat">
              <a:solidFill>
                <a:srgbClr val="FF9933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6" name="table 106"/>
          <p:cNvGraphicFramePr>
            <a:graphicFrameLocks noGrp="1"/>
          </p:cNvGraphicFramePr>
          <p:nvPr/>
        </p:nvGraphicFramePr>
        <p:xfrm>
          <a:off x="2444305" y="3799141"/>
          <a:ext cx="1002664" cy="774064"/>
        </p:xfrm>
        <a:graphic>
          <a:graphicData uri="http://schemas.openxmlformats.org/drawingml/2006/table">
            <a:tbl>
              <a:tblPr/>
              <a:tblGrid>
                <a:gridCol w="100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954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114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5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714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94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1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8" name="table 108"/>
          <p:cNvGraphicFramePr>
            <a:graphicFrameLocks noGrp="1"/>
          </p:cNvGraphicFramePr>
          <p:nvPr/>
        </p:nvGraphicFramePr>
        <p:xfrm>
          <a:off x="2444305" y="2595181"/>
          <a:ext cx="1002664" cy="774065"/>
        </p:xfrm>
        <a:graphic>
          <a:graphicData uri="http://schemas.openxmlformats.org/drawingml/2006/table">
            <a:tbl>
              <a:tblPr/>
              <a:tblGrid>
                <a:gridCol w="100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98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004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704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95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12"/>
          <p:cNvGrpSpPr/>
          <p:nvPr/>
        </p:nvGrpSpPr>
        <p:grpSpPr>
          <a:xfrm rot="21600000">
            <a:off x="5329237" y="3799141"/>
            <a:ext cx="1003172" cy="774573"/>
            <a:chOff x="0" y="0"/>
            <a:chExt cx="1003172" cy="774573"/>
          </a:xfrm>
        </p:grpSpPr>
        <p:sp>
          <p:nvSpPr>
            <p:cNvPr id="110" name="path 110"/>
            <p:cNvSpPr/>
            <p:nvPr/>
          </p:nvSpPr>
          <p:spPr>
            <a:xfrm>
              <a:off x="0" y="0"/>
              <a:ext cx="1000125" cy="774573"/>
            </a:xfrm>
            <a:custGeom>
              <a:avLst/>
              <a:gdLst/>
              <a:ahLst/>
              <a:cxnLst/>
              <a:rect l="0" t="0" r="0" b="0"/>
              <a:pathLst>
                <a:path w="1575" h="1219">
                  <a:moveTo>
                    <a:pt x="7" y="1212"/>
                  </a:moveTo>
                  <a:lnTo>
                    <a:pt x="1567" y="1212"/>
                  </a:lnTo>
                  <a:lnTo>
                    <a:pt x="1567" y="7"/>
                  </a:lnTo>
                  <a:lnTo>
                    <a:pt x="7" y="7"/>
                  </a:lnTo>
                  <a:lnTo>
                    <a:pt x="7" y="1212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2" name="path 112"/>
            <p:cNvSpPr/>
            <p:nvPr/>
          </p:nvSpPr>
          <p:spPr>
            <a:xfrm>
              <a:off x="9334" y="196786"/>
              <a:ext cx="989076" cy="96011"/>
            </a:xfrm>
            <a:custGeom>
              <a:avLst/>
              <a:gdLst/>
              <a:ahLst/>
              <a:cxnLst/>
              <a:rect l="0" t="0" r="0" b="0"/>
              <a:pathLst>
                <a:path w="1557" h="151">
                  <a:moveTo>
                    <a:pt x="0" y="151"/>
                  </a:moveTo>
                  <a:lnTo>
                    <a:pt x="1557" y="151"/>
                  </a:lnTo>
                  <a:lnTo>
                    <a:pt x="1557" y="0"/>
                  </a:lnTo>
                  <a:lnTo>
                    <a:pt x="0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" name="path 114"/>
            <p:cNvSpPr/>
            <p:nvPr/>
          </p:nvSpPr>
          <p:spPr>
            <a:xfrm>
              <a:off x="4571" y="192023"/>
              <a:ext cx="998601" cy="105536"/>
            </a:xfrm>
            <a:custGeom>
              <a:avLst/>
              <a:gdLst/>
              <a:ahLst/>
              <a:cxnLst/>
              <a:rect l="0" t="0" r="0" b="0"/>
              <a:pathLst>
                <a:path w="1572" h="166">
                  <a:moveTo>
                    <a:pt x="7" y="158"/>
                  </a:moveTo>
                  <a:lnTo>
                    <a:pt x="1565" y="158"/>
                  </a:lnTo>
                  <a:lnTo>
                    <a:pt x="1565" y="7"/>
                  </a:lnTo>
                  <a:lnTo>
                    <a:pt x="7" y="7"/>
                  </a:lnTo>
                  <a:lnTo>
                    <a:pt x="7" y="158"/>
                  </a:lnTo>
                  <a:close/>
                </a:path>
              </a:pathLst>
            </a:custGeom>
            <a:noFill/>
            <a:ln w="9525" cap="flat">
              <a:solidFill>
                <a:srgbClr val="92D05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6" name="path 116"/>
            <p:cNvSpPr/>
            <p:nvPr/>
          </p:nvSpPr>
          <p:spPr>
            <a:xfrm>
              <a:off x="9334" y="516826"/>
              <a:ext cx="989076" cy="94488"/>
            </a:xfrm>
            <a:custGeom>
              <a:avLst/>
              <a:gdLst/>
              <a:ahLst/>
              <a:cxnLst/>
              <a:rect l="0" t="0" r="0" b="0"/>
              <a:pathLst>
                <a:path w="1557" h="148">
                  <a:moveTo>
                    <a:pt x="0" y="148"/>
                  </a:moveTo>
                  <a:lnTo>
                    <a:pt x="1557" y="148"/>
                  </a:lnTo>
                  <a:lnTo>
                    <a:pt x="1557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FF9933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8" name="path 118"/>
            <p:cNvSpPr/>
            <p:nvPr/>
          </p:nvSpPr>
          <p:spPr>
            <a:xfrm>
              <a:off x="4571" y="512063"/>
              <a:ext cx="998601" cy="104013"/>
            </a:xfrm>
            <a:custGeom>
              <a:avLst/>
              <a:gdLst/>
              <a:ahLst/>
              <a:cxnLst/>
              <a:rect l="0" t="0" r="0" b="0"/>
              <a:pathLst>
                <a:path w="1572" h="163">
                  <a:moveTo>
                    <a:pt x="7" y="156"/>
                  </a:moveTo>
                  <a:lnTo>
                    <a:pt x="1565" y="156"/>
                  </a:lnTo>
                  <a:lnTo>
                    <a:pt x="1565" y="7"/>
                  </a:lnTo>
                  <a:lnTo>
                    <a:pt x="7" y="7"/>
                  </a:lnTo>
                  <a:lnTo>
                    <a:pt x="7" y="156"/>
                  </a:lnTo>
                  <a:close/>
                </a:path>
              </a:pathLst>
            </a:custGeom>
            <a:noFill/>
            <a:ln w="9525" cap="flat">
              <a:solidFill>
                <a:srgbClr val="FF9933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0" name="table 120"/>
          <p:cNvGraphicFramePr>
            <a:graphicFrameLocks noGrp="1"/>
          </p:cNvGraphicFramePr>
          <p:nvPr/>
        </p:nvGraphicFramePr>
        <p:xfrm>
          <a:off x="8092249" y="3799141"/>
          <a:ext cx="1000125" cy="774064"/>
        </p:xfrm>
        <a:graphic>
          <a:graphicData uri="http://schemas.openxmlformats.org/drawingml/2006/table">
            <a:tbl>
              <a:tblPr>
                <a:solidFill>
                  <a:srgbClr val="FF9933"/>
                </a:solidFill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7625" algn="l" rtl="0" eaLnBrk="0">
                        <a:lnSpc>
                          <a:spcPct val="73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800" kern="0" spc="-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Security</a:t>
                      </a:r>
                      <a:endParaRPr sz="18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group 14"/>
          <p:cNvGrpSpPr/>
          <p:nvPr/>
        </p:nvGrpSpPr>
        <p:grpSpPr>
          <a:xfrm rot="21600000">
            <a:off x="3960685" y="3799141"/>
            <a:ext cx="1000125" cy="774573"/>
            <a:chOff x="0" y="0"/>
            <a:chExt cx="1000125" cy="774573"/>
          </a:xfrm>
        </p:grpSpPr>
        <p:sp>
          <p:nvSpPr>
            <p:cNvPr id="122" name="path 122"/>
            <p:cNvSpPr/>
            <p:nvPr/>
          </p:nvSpPr>
          <p:spPr>
            <a:xfrm>
              <a:off x="0" y="0"/>
              <a:ext cx="1000125" cy="774573"/>
            </a:xfrm>
            <a:custGeom>
              <a:avLst/>
              <a:gdLst/>
              <a:ahLst/>
              <a:cxnLst/>
              <a:rect l="0" t="0" r="0" b="0"/>
              <a:pathLst>
                <a:path w="1575" h="1219">
                  <a:moveTo>
                    <a:pt x="7" y="1212"/>
                  </a:moveTo>
                  <a:lnTo>
                    <a:pt x="1567" y="1212"/>
                  </a:lnTo>
                  <a:lnTo>
                    <a:pt x="1567" y="7"/>
                  </a:lnTo>
                  <a:lnTo>
                    <a:pt x="7" y="7"/>
                  </a:lnTo>
                  <a:lnTo>
                    <a:pt x="7" y="1212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4" name="path 124"/>
            <p:cNvSpPr/>
            <p:nvPr/>
          </p:nvSpPr>
          <p:spPr>
            <a:xfrm>
              <a:off x="4762" y="100774"/>
              <a:ext cx="990600" cy="96011"/>
            </a:xfrm>
            <a:custGeom>
              <a:avLst/>
              <a:gdLst/>
              <a:ahLst/>
              <a:cxnLst/>
              <a:rect l="0" t="0" r="0" b="0"/>
              <a:pathLst>
                <a:path w="1560" h="151">
                  <a:moveTo>
                    <a:pt x="0" y="151"/>
                  </a:moveTo>
                  <a:lnTo>
                    <a:pt x="1560" y="151"/>
                  </a:lnTo>
                  <a:lnTo>
                    <a:pt x="1560" y="0"/>
                  </a:lnTo>
                  <a:lnTo>
                    <a:pt x="0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92D050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" name="path 126"/>
            <p:cNvSpPr/>
            <p:nvPr/>
          </p:nvSpPr>
          <p:spPr>
            <a:xfrm>
              <a:off x="0" y="96011"/>
              <a:ext cx="1000125" cy="105536"/>
            </a:xfrm>
            <a:custGeom>
              <a:avLst/>
              <a:gdLst/>
              <a:ahLst/>
              <a:cxnLst/>
              <a:rect l="0" t="0" r="0" b="0"/>
              <a:pathLst>
                <a:path w="1575" h="166">
                  <a:moveTo>
                    <a:pt x="7" y="158"/>
                  </a:moveTo>
                  <a:lnTo>
                    <a:pt x="1567" y="158"/>
                  </a:lnTo>
                  <a:lnTo>
                    <a:pt x="1567" y="7"/>
                  </a:lnTo>
                  <a:lnTo>
                    <a:pt x="7" y="7"/>
                  </a:lnTo>
                  <a:lnTo>
                    <a:pt x="7" y="158"/>
                  </a:lnTo>
                  <a:close/>
                </a:path>
              </a:pathLst>
            </a:custGeom>
            <a:noFill/>
            <a:ln w="9525" cap="flat">
              <a:solidFill>
                <a:srgbClr val="92D05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8" name="path 128"/>
            <p:cNvSpPr/>
            <p:nvPr/>
          </p:nvSpPr>
          <p:spPr>
            <a:xfrm>
              <a:off x="4762" y="420814"/>
              <a:ext cx="990600" cy="96011"/>
            </a:xfrm>
            <a:custGeom>
              <a:avLst/>
              <a:gdLst/>
              <a:ahLst/>
              <a:cxnLst/>
              <a:rect l="0" t="0" r="0" b="0"/>
              <a:pathLst>
                <a:path w="1560" h="151">
                  <a:moveTo>
                    <a:pt x="0" y="151"/>
                  </a:moveTo>
                  <a:lnTo>
                    <a:pt x="1560" y="151"/>
                  </a:lnTo>
                  <a:lnTo>
                    <a:pt x="1560" y="0"/>
                  </a:lnTo>
                  <a:lnTo>
                    <a:pt x="0" y="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9933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" name="path 130"/>
            <p:cNvSpPr/>
            <p:nvPr/>
          </p:nvSpPr>
          <p:spPr>
            <a:xfrm>
              <a:off x="0" y="416051"/>
              <a:ext cx="1000125" cy="105536"/>
            </a:xfrm>
            <a:custGeom>
              <a:avLst/>
              <a:gdLst/>
              <a:ahLst/>
              <a:cxnLst/>
              <a:rect l="0" t="0" r="0" b="0"/>
              <a:pathLst>
                <a:path w="1575" h="166">
                  <a:moveTo>
                    <a:pt x="7" y="158"/>
                  </a:moveTo>
                  <a:lnTo>
                    <a:pt x="1567" y="158"/>
                  </a:lnTo>
                  <a:lnTo>
                    <a:pt x="1567" y="7"/>
                  </a:lnTo>
                  <a:lnTo>
                    <a:pt x="7" y="7"/>
                  </a:lnTo>
                  <a:lnTo>
                    <a:pt x="7" y="158"/>
                  </a:lnTo>
                  <a:close/>
                </a:path>
              </a:pathLst>
            </a:custGeom>
            <a:noFill/>
            <a:ln w="9525" cap="flat">
              <a:solidFill>
                <a:srgbClr val="FF9933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2" name="table 132"/>
          <p:cNvGraphicFramePr>
            <a:graphicFrameLocks noGrp="1"/>
          </p:cNvGraphicFramePr>
          <p:nvPr/>
        </p:nvGraphicFramePr>
        <p:xfrm>
          <a:off x="8092249" y="2595181"/>
          <a:ext cx="1000125" cy="774065"/>
        </p:xfrm>
        <a:graphic>
          <a:graphicData uri="http://schemas.openxmlformats.org/drawingml/2006/table">
            <a:tbl>
              <a:tblPr>
                <a:solidFill>
                  <a:srgbClr val="92D050"/>
                </a:solidFill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739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3500" algn="l" rtl="0" eaLnBrk="0">
                        <a:lnSpc>
                          <a:spcPct val="82000"/>
                        </a:lnSpc>
                        <a:tabLst/>
                      </a:pPr>
                      <a:r>
                        <a:rPr sz="1600" kern="0" spc="-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Microsoft YaHei"/>
                          <a:ea typeface="Microsoft YaHei"/>
                          <a:cs typeface="Microsoft YaHei"/>
                        </a:rPr>
                        <a:t>logging</a:t>
                      </a:r>
                      <a:endParaRPr sz="1600" dirty="0">
                        <a:latin typeface="Microsoft YaHei"/>
                        <a:ea typeface="Microsoft YaHei"/>
                        <a:cs typeface="Microsoft YaHei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textbox 134"/>
          <p:cNvSpPr/>
          <p:nvPr/>
        </p:nvSpPr>
        <p:spPr>
          <a:xfrm>
            <a:off x="660848" y="947375"/>
            <a:ext cx="1085214" cy="4400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3"/>
              </a:lnSpc>
              <a:tabLst/>
            </a:pPr>
            <a:r>
              <a:rPr sz="2700" kern="0" spc="7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切入后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36" name="rect 136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8" name="rect 138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0" name="rect 140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2" name="path 142"/>
          <p:cNvSpPr/>
          <p:nvPr/>
        </p:nvSpPr>
        <p:spPr>
          <a:xfrm>
            <a:off x="6725092" y="3225988"/>
            <a:ext cx="639066" cy="502035"/>
          </a:xfrm>
          <a:custGeom>
            <a:avLst/>
            <a:gdLst/>
            <a:ahLst/>
            <a:cxnLst/>
            <a:rect l="0" t="0" r="0" b="0"/>
            <a:pathLst>
              <a:path w="1006" h="790">
                <a:moveTo>
                  <a:pt x="998" y="590"/>
                </a:moveTo>
                <a:lnTo>
                  <a:pt x="395" y="590"/>
                </a:lnTo>
                <a:lnTo>
                  <a:pt x="395" y="785"/>
                </a:lnTo>
                <a:lnTo>
                  <a:pt x="5" y="395"/>
                </a:lnTo>
                <a:lnTo>
                  <a:pt x="395" y="5"/>
                </a:lnTo>
                <a:lnTo>
                  <a:pt x="395" y="200"/>
                </a:lnTo>
                <a:lnTo>
                  <a:pt x="998" y="200"/>
                </a:lnTo>
                <a:lnTo>
                  <a:pt x="998" y="590"/>
                </a:lnTo>
                <a:close/>
              </a:path>
            </a:pathLst>
          </a:custGeom>
          <a:noFill/>
          <a:ln w="9525" cap="flat">
            <a:solidFill>
              <a:srgbClr val="FF707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4"/>
          <p:cNvSpPr/>
          <p:nvPr/>
        </p:nvSpPr>
        <p:spPr>
          <a:xfrm>
            <a:off x="662834" y="897464"/>
            <a:ext cx="6138545" cy="2449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58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横切关注点（cro</a:t>
            </a:r>
            <a:r>
              <a:rPr sz="2700" kern="0" spc="-1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ss-cutting concern）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89000"/>
              </a:lnSpc>
              <a:spcBef>
                <a:spcPts val="518"/>
              </a:spcBef>
              <a:tabLst/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3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日志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6034" algn="l" rtl="0" eaLnBrk="0">
              <a:lnSpc>
                <a:spcPts val="3252"/>
              </a:lnSpc>
              <a:tabLst/>
            </a:pPr>
            <a:r>
              <a:rPr sz="1500" kern="0" spc="9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安全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6034" algn="l" rtl="0" eaLnBrk="0">
              <a:lnSpc>
                <a:spcPts val="3252"/>
              </a:lnSpc>
              <a:tabLst/>
            </a:pPr>
            <a:r>
              <a:rPr sz="1500" kern="0" spc="9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事务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marL="26034" algn="l" rtl="0" eaLnBrk="0">
              <a:lnSpc>
                <a:spcPts val="3254"/>
              </a:lnSpc>
              <a:tabLst/>
            </a:pPr>
            <a:r>
              <a:rPr sz="1500" kern="0" spc="9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9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缓存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46" name="textbox 14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7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48" name="path 148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0" name="path 150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2" name="path 152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4"/>
          <p:cNvSpPr/>
          <p:nvPr/>
        </p:nvSpPr>
        <p:spPr>
          <a:xfrm>
            <a:off x="676635" y="1851577"/>
            <a:ext cx="2299970" cy="666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2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5000"/>
              </a:lnSpc>
              <a:tabLst/>
            </a:pPr>
            <a:r>
              <a:rPr sz="1500" kern="0" spc="-5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0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-5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继承（inheritance）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3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1500" kern="0" spc="6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10" dirty="0">
                <a:solidFill>
                  <a:srgbClr val="1CADE4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委托（</a:t>
            </a:r>
            <a:r>
              <a:rPr sz="1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delegation</a:t>
            </a:r>
            <a:r>
              <a:rPr sz="1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）</a:t>
            </a:r>
            <a:endParaRPr sz="17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6" name="textbox 156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8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sp>
        <p:nvSpPr>
          <p:cNvPr id="158" name="rect 158"/>
          <p:cNvSpPr/>
          <p:nvPr/>
        </p:nvSpPr>
        <p:spPr>
          <a:xfrm>
            <a:off x="8042147" y="454152"/>
            <a:ext cx="3703319" cy="97535"/>
          </a:xfrm>
          <a:prstGeom prst="rect">
            <a:avLst/>
          </a:prstGeom>
          <a:solidFill>
            <a:srgbClr val="969FA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0" name="rect 160"/>
          <p:cNvSpPr/>
          <p:nvPr/>
        </p:nvSpPr>
        <p:spPr>
          <a:xfrm>
            <a:off x="446531" y="457200"/>
            <a:ext cx="3703320" cy="94488"/>
          </a:xfrm>
          <a:prstGeom prst="rect">
            <a:avLst/>
          </a:prstGeom>
          <a:solidFill>
            <a:srgbClr val="46535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2" name="rect 162"/>
          <p:cNvSpPr/>
          <p:nvPr/>
        </p:nvSpPr>
        <p:spPr>
          <a:xfrm>
            <a:off x="4241291" y="457200"/>
            <a:ext cx="3703320" cy="91440"/>
          </a:xfrm>
          <a:prstGeom prst="rect">
            <a:avLst/>
          </a:prstGeom>
          <a:solidFill>
            <a:srgbClr val="1CAD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textbox 164"/>
          <p:cNvSpPr/>
          <p:nvPr/>
        </p:nvSpPr>
        <p:spPr>
          <a:xfrm>
            <a:off x="666740" y="897464"/>
            <a:ext cx="728980" cy="4464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310"/>
              </a:lnSpc>
              <a:tabLst/>
            </a:pPr>
            <a:r>
              <a:rPr sz="2700" kern="0" spc="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可选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508504" y="1947672"/>
            <a:ext cx="6569964" cy="3694175"/>
          </a:xfrm>
          <a:prstGeom prst="rect">
            <a:avLst/>
          </a:prstGeom>
        </p:spPr>
      </p:pic>
      <p:sp>
        <p:nvSpPr>
          <p:cNvPr id="168" name="textbox 168"/>
          <p:cNvSpPr/>
          <p:nvPr/>
        </p:nvSpPr>
        <p:spPr>
          <a:xfrm>
            <a:off x="661764" y="6538372"/>
            <a:ext cx="10871200" cy="1714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48"/>
              </a:lnSpc>
              <a:tabLst/>
            </a:pPr>
            <a:r>
              <a:rPr sz="900" b="1" kern="0" spc="8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仅用于南京大学软件学院</a:t>
            </a:r>
            <a:r>
              <a:rPr sz="900" b="1" kern="0" spc="1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</a:t>
            </a:r>
            <a:r>
              <a:rPr sz="900" b="1" kern="0" spc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900" kern="0" spc="8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9</a:t>
            </a:r>
            <a:endParaRPr sz="900" dirty="0">
              <a:latin typeface="Microsoft YaHei UI"/>
              <a:ea typeface="Microsoft YaHei UI"/>
              <a:cs typeface="Microsoft YaHei UI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446531" y="454152"/>
            <a:ext cx="11298935" cy="97535"/>
            <a:chOff x="0" y="0"/>
            <a:chExt cx="11298935" cy="97535"/>
          </a:xfrm>
        </p:grpSpPr>
        <p:sp>
          <p:nvSpPr>
            <p:cNvPr id="170" name="path 170"/>
            <p:cNvSpPr/>
            <p:nvPr/>
          </p:nvSpPr>
          <p:spPr>
            <a:xfrm>
              <a:off x="0" y="3047"/>
              <a:ext cx="3703320" cy="94488"/>
            </a:xfrm>
            <a:custGeom>
              <a:avLst/>
              <a:gdLst/>
              <a:ahLst/>
              <a:cxnLst/>
              <a:rect l="0" t="0" r="0" b="0"/>
              <a:pathLst>
                <a:path w="5832" h="148">
                  <a:moveTo>
                    <a:pt x="0" y="148"/>
                  </a:moveTo>
                  <a:lnTo>
                    <a:pt x="5832" y="148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4653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2" name="path 172"/>
            <p:cNvSpPr/>
            <p:nvPr/>
          </p:nvSpPr>
          <p:spPr>
            <a:xfrm>
              <a:off x="7595616" y="0"/>
              <a:ext cx="3703319" cy="97535"/>
            </a:xfrm>
            <a:custGeom>
              <a:avLst/>
              <a:gdLst/>
              <a:ahLst/>
              <a:cxnLst/>
              <a:rect l="0" t="0" r="0" b="0"/>
              <a:pathLst>
                <a:path w="5831" h="153">
                  <a:moveTo>
                    <a:pt x="0" y="153"/>
                  </a:moveTo>
                  <a:lnTo>
                    <a:pt x="5831" y="153"/>
                  </a:lnTo>
                  <a:lnTo>
                    <a:pt x="5831" y="0"/>
                  </a:lnTo>
                  <a:lnTo>
                    <a:pt x="0" y="0"/>
                  </a:lnTo>
                  <a:lnTo>
                    <a:pt x="0" y="153"/>
                  </a:lnTo>
                  <a:close/>
                </a:path>
              </a:pathLst>
            </a:custGeom>
            <a:solidFill>
              <a:srgbClr val="969FA7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4" name="path 174"/>
            <p:cNvSpPr/>
            <p:nvPr/>
          </p:nvSpPr>
          <p:spPr>
            <a:xfrm>
              <a:off x="3794759" y="3047"/>
              <a:ext cx="3703320" cy="91440"/>
            </a:xfrm>
            <a:custGeom>
              <a:avLst/>
              <a:gdLst/>
              <a:ahLst/>
              <a:cxnLst/>
              <a:rect l="0" t="0" r="0" b="0"/>
              <a:pathLst>
                <a:path w="5832" h="144">
                  <a:moveTo>
                    <a:pt x="0" y="144"/>
                  </a:moveTo>
                  <a:lnTo>
                    <a:pt x="5832" y="144"/>
                  </a:lnTo>
                  <a:lnTo>
                    <a:pt x="5832" y="0"/>
                  </a:lnTo>
                  <a:lnTo>
                    <a:pt x="0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1CADE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76" name="textbox 176"/>
          <p:cNvSpPr/>
          <p:nvPr/>
        </p:nvSpPr>
        <p:spPr>
          <a:xfrm>
            <a:off x="658718" y="947375"/>
            <a:ext cx="1484630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268"/>
              </a:lnSpc>
              <a:tabLst/>
            </a:pPr>
            <a:r>
              <a:rPr sz="2700" kern="0" spc="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AOP</a:t>
            </a:r>
            <a:r>
              <a:rPr sz="2700" kern="0" spc="160" dirty="0">
                <a:solidFill>
                  <a:srgbClr val="404040">
                    <a:alpha val="100000"/>
                  </a:srgbClr>
                </a:solidFill>
                <a:latin typeface="Microsoft YaHei UI"/>
                <a:ea typeface="Microsoft YaHei UI"/>
                <a:cs typeface="Microsoft YaHei UI"/>
              </a:rPr>
              <a:t>图解</a:t>
            </a:r>
            <a:endParaRPr sz="2700" dirty="0">
              <a:latin typeface="Microsoft YaHei UI"/>
              <a:ea typeface="Microsoft YaHei UI"/>
              <a:cs typeface="Microsoft YaHei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Widescreen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Microsoft YaHei UI</vt:lpstr>
      <vt:lpstr>SimHei</vt:lpstr>
      <vt:lpstr>SimSun</vt:lpstr>
      <vt:lpstr>Microsoft YaHei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5812</dc:creator>
  <cp:lastModifiedBy>Administrator</cp:lastModifiedBy>
  <cp:revision>1</cp:revision>
  <dcterms:created xsi:type="dcterms:W3CDTF">2023-10-09T09:32:41Z</dcterms:created>
  <dcterms:modified xsi:type="dcterms:W3CDTF">2024-09-19T15:19:22Z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2024-09-03T06:53:17Z</vt:filetime>
  </property>
</Properties>
</file>