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48056" y="801624"/>
            <a:ext cx="11291316" cy="3331463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664265" y="4881784"/>
            <a:ext cx="5691504" cy="710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95000"/>
              </a:lnSpc>
            </a:pPr>
            <a:r>
              <a:rPr sz="2400" b="1" kern="0" spc="-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服务端开发-Web开发</a:t>
            </a:r>
            <a:r>
              <a:rPr sz="2400" b="1" kern="0" spc="-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框架（Web</a:t>
            </a:r>
            <a:r>
              <a:rPr sz="2400" b="1" kern="0" spc="2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400" b="1" kern="0" spc="-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MVC）</a:t>
            </a:r>
            <a:endParaRPr sz="2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12000"/>
              </a:lnSpc>
            </a:pPr>
            <a:endParaRPr sz="6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955" algn="l" rtl="0" eaLnBrk="0">
              <a:lnSpc>
                <a:spcPts val="1855"/>
              </a:lnSpc>
              <a:spcBef>
                <a:spcPts val="5"/>
              </a:spcBef>
            </a:pPr>
            <a:endParaRPr sz="15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6" name="textbox 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" name="path 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" name="path 1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 1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e 126"/>
          <p:cNvGraphicFramePr>
            <a:graphicFrameLocks noGrp="1"/>
          </p:cNvGraphicFramePr>
          <p:nvPr/>
        </p:nvGraphicFramePr>
        <p:xfrm>
          <a:off x="7040435" y="2218563"/>
          <a:ext cx="3945890" cy="3651884"/>
        </p:xfrm>
        <a:graphic>
          <a:graphicData uri="http://schemas.openxmlformats.org/drawingml/2006/table">
            <a:tbl>
              <a:tblPr/>
              <a:tblGrid>
                <a:gridCol w="3945890"/>
              </a:tblGrid>
              <a:tr h="36423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1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89C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8" name="picture 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050023" y="2228088"/>
            <a:ext cx="3927347" cy="3633215"/>
          </a:xfrm>
          <a:prstGeom prst="rect">
            <a:avLst/>
          </a:prstGeom>
        </p:spPr>
      </p:pic>
      <p:sp>
        <p:nvSpPr>
          <p:cNvPr id="130" name="textbox 130"/>
          <p:cNvSpPr/>
          <p:nvPr/>
        </p:nvSpPr>
        <p:spPr>
          <a:xfrm>
            <a:off x="676635" y="2299379"/>
            <a:ext cx="3738879" cy="14376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kern="0" spc="6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接口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Converter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实现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4645" algn="l" rtl="0" eaLnBrk="0">
              <a:lnSpc>
                <a:spcPct val="88000"/>
              </a:lnSpc>
              <a:spcBef>
                <a:spcPts val="1215"/>
              </a:spcBef>
              <a:tabLst>
                <a:tab pos="476250" algn="l"/>
              </a:tabLst>
            </a:pP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	</a:t>
            </a:r>
            <a:r>
              <a:rPr sz="1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将String转换成In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gredient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8000"/>
              </a:lnSpc>
              <a:spcBef>
                <a:spcPts val="1250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redirect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重定向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850"/>
              </a:lnSpc>
              <a:spcBef>
                <a:spcPts val="5"/>
              </a:spcBef>
            </a:pPr>
            <a:r>
              <a:rPr sz="1400" kern="0" spc="5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</a:t>
            </a:r>
            <a:r>
              <a:rPr sz="1500" kern="0" spc="5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retur</a:t>
            </a:r>
            <a:r>
              <a:rPr sz="1500" kern="0" spc="4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n</a:t>
            </a:r>
            <a:r>
              <a:rPr sz="1500" kern="0" spc="20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500" kern="0" spc="4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"redirect:/orders/current";</a:t>
            </a:r>
            <a:endParaRPr sz="15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132" name="picture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11570" y="2740771"/>
            <a:ext cx="141457" cy="129570"/>
          </a:xfrm>
          <a:prstGeom prst="rect">
            <a:avLst/>
          </a:prstGeom>
        </p:spPr>
      </p:pic>
      <p:sp>
        <p:nvSpPr>
          <p:cNvPr id="134" name="textbox 13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10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36" name="path 13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8" name="path 13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0" name="path 14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42" name="textbox 142"/>
          <p:cNvSpPr/>
          <p:nvPr/>
        </p:nvSpPr>
        <p:spPr>
          <a:xfrm>
            <a:off x="662834" y="1051007"/>
            <a:ext cx="2153285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处理表单提交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4"/>
          <p:cNvSpPr/>
          <p:nvPr/>
        </p:nvSpPr>
        <p:spPr>
          <a:xfrm>
            <a:off x="676635" y="897464"/>
            <a:ext cx="10341609" cy="24466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91000"/>
              </a:lnSpc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Spring</a:t>
            </a:r>
            <a:r>
              <a:rPr sz="2700" kern="0" spc="3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MVC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获取参数的几种方式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  <a:spcBef>
                <a:spcPts val="510"/>
              </a:spcBef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表单（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form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）参数，转成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model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（成员类型可能会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用到Converter进行类型转换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），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可以使用@Valid校验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5000"/>
              </a:lnSpc>
              <a:spcBef>
                <a:spcPts val="1315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路径参数，</a:t>
            </a:r>
            <a:r>
              <a:rPr sz="1700" kern="0" spc="-3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@PathVariable，例子：/boo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k/{id}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88000"/>
              </a:lnSpc>
              <a:spcBef>
                <a:spcPts val="1315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请求参数（查询参数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），</a:t>
            </a:r>
            <a:r>
              <a:rPr sz="1700" kern="0" spc="-3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@RequestParam，例子：/challenge?mode=2&amp;id=1341243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1234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5"/>
              </a:spcBef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json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请求体，</a:t>
            </a:r>
            <a:r>
              <a:rPr sz="1700" kern="0" spc="-3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RequestBody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，会用到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HttpMessageConverter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息转换器，</a:t>
            </a:r>
            <a:r>
              <a:rPr sz="1700" kern="0" spc="-3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Rest API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46" name="textbox 14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11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48" name="path 14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0" name="path 15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2" name="path 15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4"/>
          <p:cNvSpPr/>
          <p:nvPr/>
        </p:nvSpPr>
        <p:spPr>
          <a:xfrm>
            <a:off x="676635" y="1854391"/>
            <a:ext cx="8613140" cy="19272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JavaBean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Validation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API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88000"/>
              </a:lnSpc>
              <a:spcBef>
                <a:spcPts val="1455"/>
              </a:spcBef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spring-boot-starter-validation（有Hib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ernate针对 JavaBean Validation API的实现）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1470"/>
              </a:spcBef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领域类上添加校验规则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1275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控制器中声明校验：</a:t>
            </a:r>
            <a:r>
              <a:rPr sz="1700" kern="0" spc="-3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@Valid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修改表单视图以展现校验错误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56" name="textbox 15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12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58" name="textbox 158"/>
          <p:cNvSpPr/>
          <p:nvPr/>
        </p:nvSpPr>
        <p:spPr>
          <a:xfrm>
            <a:off x="664964" y="897464"/>
            <a:ext cx="2151379" cy="438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校验表单输入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60" name="rect 160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2" name="rect 162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6"/>
          <p:cNvSpPr/>
          <p:nvPr/>
        </p:nvSpPr>
        <p:spPr>
          <a:xfrm>
            <a:off x="665320" y="897464"/>
            <a:ext cx="6224270" cy="2778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使用视图控制器（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View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Controller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）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97000"/>
              </a:lnSpc>
              <a:spcBef>
                <a:spcPts val="515"/>
              </a:spcBef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如果一个控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制器非常简单，不需要填充模型或处理输入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23495" algn="l" rtl="0" eaLnBrk="0">
              <a:lnSpc>
                <a:spcPct val="88000"/>
              </a:lnSpc>
              <a:spcBef>
                <a:spcPts val="1265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接口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WebMvcConfigurer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，用于配置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23495" algn="l" rtl="0" eaLnBrk="0">
              <a:lnSpc>
                <a:spcPct val="97000"/>
              </a:lnSpc>
              <a:spcBef>
                <a:spcPts val="1465"/>
              </a:spcBef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简单的从请求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URL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到视图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43535" algn="l" rtl="0" eaLnBrk="0">
              <a:lnSpc>
                <a:spcPct val="88000"/>
              </a:lnSpc>
              <a:spcBef>
                <a:spcPts val="1105"/>
              </a:spcBef>
              <a:tabLst>
                <a:tab pos="459740" algn="l"/>
              </a:tabLst>
            </a:pP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	</a:t>
            </a:r>
            <a:r>
              <a:rPr sz="1400" kern="0" spc="8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4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registry.addViewController("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/").setViewName("home");</a:t>
            </a:r>
            <a:r>
              <a:rPr sz="1400" kern="0" spc="4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//GET请求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8000"/>
              </a:lnSpc>
              <a:spcBef>
                <a:spcPts val="5"/>
              </a:spcBef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接口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WebMvcConfigurer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也可实现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到启动类中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168" name="picture 1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09046" y="3100874"/>
            <a:ext cx="116430" cy="106646"/>
          </a:xfrm>
          <a:prstGeom prst="rect">
            <a:avLst/>
          </a:prstGeom>
        </p:spPr>
      </p:pic>
      <p:sp>
        <p:nvSpPr>
          <p:cNvPr id="170" name="textbox 17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13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72" name="path 17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4" name="path 17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6" name="path 17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8"/>
          <p:cNvSpPr/>
          <p:nvPr/>
        </p:nvSpPr>
        <p:spPr>
          <a:xfrm>
            <a:off x="676635" y="1851577"/>
            <a:ext cx="2161539" cy="19056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Thymeleaf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87000"/>
              </a:lnSpc>
              <a:spcBef>
                <a:spcPts val="1480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FreeMarker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124000"/>
              </a:lnSpc>
              <a:spcBef>
                <a:spcPts val="1450"/>
              </a:spcBef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Groovy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Templates </a:t>
            </a:r>
            <a:r>
              <a:rPr sz="1500" kern="0" spc="7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JSP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Mustache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80" name="textbox 18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14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82" name="textbox 182"/>
          <p:cNvSpPr/>
          <p:nvPr/>
        </p:nvSpPr>
        <p:spPr>
          <a:xfrm>
            <a:off x="666030" y="897464"/>
            <a:ext cx="2505075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更多视图模板库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84" name="rect 184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6" name="rect 186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8" name="rect 188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90"/>
          <p:cNvSpPr/>
          <p:nvPr/>
        </p:nvSpPr>
        <p:spPr>
          <a:xfrm>
            <a:off x="676635" y="1851577"/>
            <a:ext cx="5570220" cy="10229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-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-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application.* 文件中配</a:t>
            </a: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置：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32105" algn="l" rtl="0" eaLnBrk="0">
              <a:lnSpc>
                <a:spcPct val="88000"/>
              </a:lnSpc>
              <a:spcBef>
                <a:spcPts val="1285"/>
              </a:spcBef>
              <a:tabLst>
                <a:tab pos="4476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spring.thymeleaf.cache</a:t>
            </a:r>
            <a:r>
              <a:rPr sz="1400" kern="0" spc="1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=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false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默认缓存打开，如果使用了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DevTools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则会自动关闭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缓存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192" name="picture 1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09046" y="2274485"/>
            <a:ext cx="116430" cy="106646"/>
          </a:xfrm>
          <a:prstGeom prst="rect">
            <a:avLst/>
          </a:prstGeom>
        </p:spPr>
      </p:pic>
      <p:sp>
        <p:nvSpPr>
          <p:cNvPr id="194" name="textbox 19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15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96" name="textbox 196"/>
          <p:cNvSpPr/>
          <p:nvPr/>
        </p:nvSpPr>
        <p:spPr>
          <a:xfrm>
            <a:off x="667450" y="897464"/>
            <a:ext cx="1438910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3265"/>
              </a:lnSpc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缓存模板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98" name="rect 19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0" name="rect 20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2" name="rect 20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04"/>
          <p:cNvSpPr/>
          <p:nvPr/>
        </p:nvSpPr>
        <p:spPr>
          <a:xfrm>
            <a:off x="663899" y="897464"/>
            <a:ext cx="4652009" cy="26568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3280"/>
              </a:lnSpc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作业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400" algn="l" rtl="0" eaLnBrk="0">
              <a:lnSpc>
                <a:spcPct val="129000"/>
              </a:lnSpc>
              <a:spcBef>
                <a:spcPts val="520"/>
              </a:spcBef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参照本节课的例子实现一个录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入通讯录的功能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要求：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44805" algn="l" rtl="0" eaLnBrk="0">
              <a:lnSpc>
                <a:spcPct val="88000"/>
              </a:lnSpc>
              <a:spcBef>
                <a:spcPts val="1095"/>
              </a:spcBef>
              <a:tabLst>
                <a:tab pos="461010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	</a:t>
            </a:r>
            <a:r>
              <a:rPr sz="14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基于Spring</a:t>
            </a:r>
            <a:r>
              <a:rPr sz="1400" kern="0" spc="1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4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MVC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44805" algn="l" rtl="0" eaLnBrk="0">
              <a:lnSpc>
                <a:spcPct val="97000"/>
              </a:lnSpc>
              <a:spcBef>
                <a:spcPts val="1140"/>
              </a:spcBef>
              <a:tabLst>
                <a:tab pos="4603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数据存入内存中即可，无需持久化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44805" algn="l" rtl="0" eaLnBrk="0">
              <a:lnSpc>
                <a:spcPct val="97000"/>
              </a:lnSpc>
              <a:tabLst>
                <a:tab pos="460375" algn="l"/>
              </a:tabLst>
            </a:pP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	</a:t>
            </a:r>
            <a:r>
              <a:rPr sz="14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</a:t>
            </a:r>
            <a:r>
              <a:rPr sz="14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对录入的数据要有校验</a:t>
            </a:r>
            <a:endParaRPr sz="14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206" name="picture 2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09046" y="3352334"/>
            <a:ext cx="116430" cy="106646"/>
          </a:xfrm>
          <a:prstGeom prst="rect">
            <a:avLst/>
          </a:prstGeom>
        </p:spPr>
      </p:pic>
      <p:pic>
        <p:nvPicPr>
          <p:cNvPr id="208" name="picture 2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9046" y="3020102"/>
            <a:ext cx="116430" cy="106646"/>
          </a:xfrm>
          <a:prstGeom prst="rect">
            <a:avLst/>
          </a:prstGeom>
        </p:spPr>
      </p:pic>
      <p:pic>
        <p:nvPicPr>
          <p:cNvPr id="210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09068" y="2687252"/>
            <a:ext cx="116648" cy="106845"/>
          </a:xfrm>
          <a:prstGeom prst="rect">
            <a:avLst/>
          </a:prstGeom>
        </p:spPr>
      </p:pic>
      <p:pic>
        <p:nvPicPr>
          <p:cNvPr id="212" name="picture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037831" y="1199388"/>
            <a:ext cx="3698748" cy="2497835"/>
          </a:xfrm>
          <a:prstGeom prst="rect">
            <a:avLst/>
          </a:prstGeom>
        </p:spPr>
      </p:pic>
      <p:pic>
        <p:nvPicPr>
          <p:cNvPr id="214" name="picture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734811" y="4408932"/>
            <a:ext cx="3278123" cy="1307591"/>
          </a:xfrm>
          <a:prstGeom prst="rect">
            <a:avLst/>
          </a:prstGeom>
        </p:spPr>
      </p:pic>
      <p:pic>
        <p:nvPicPr>
          <p:cNvPr id="216" name="picture 2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263396" y="4408932"/>
            <a:ext cx="3197351" cy="1330451"/>
          </a:xfrm>
          <a:prstGeom prst="rect">
            <a:avLst/>
          </a:prstGeom>
        </p:spPr>
      </p:pic>
      <p:sp>
        <p:nvSpPr>
          <p:cNvPr id="218" name="textbox 21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16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20" name="path 22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2" name="path 22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4" name="path 22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6"/>
          <p:cNvSpPr/>
          <p:nvPr/>
        </p:nvSpPr>
        <p:spPr>
          <a:xfrm>
            <a:off x="664609" y="1051007"/>
            <a:ext cx="4866004" cy="1786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3265"/>
              </a:lnSpc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提交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850" indent="-299720" algn="l" rtl="0" eaLnBrk="0">
              <a:lnSpc>
                <a:spcPct val="99000"/>
              </a:lnSpc>
              <a:spcBef>
                <a:spcPts val="5"/>
              </a:spcBef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所有源代码，压缩成一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个文件。不包含编译后的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class文件（删除ta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rget目录）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228" name="textbox 22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17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30" name="path 23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2" name="path 23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4" name="path 23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36" name="textbox 236"/>
          <p:cNvSpPr/>
          <p:nvPr/>
        </p:nvSpPr>
        <p:spPr>
          <a:xfrm>
            <a:off x="664845" y="3529965"/>
            <a:ext cx="2003425" cy="2806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运行截图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087624" y="2147316"/>
            <a:ext cx="6348983" cy="3572255"/>
          </a:xfrm>
          <a:prstGeom prst="rect">
            <a:avLst/>
          </a:prstGeom>
        </p:spPr>
      </p:pic>
      <p:sp>
        <p:nvSpPr>
          <p:cNvPr id="240" name="textbox 24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18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42" name="path 242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4" name="path 244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6" name="path 246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48" name="textbox 248"/>
          <p:cNvSpPr/>
          <p:nvPr/>
        </p:nvSpPr>
        <p:spPr>
          <a:xfrm>
            <a:off x="5201049" y="1214456"/>
            <a:ext cx="1830704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3280"/>
              </a:lnSpc>
            </a:pP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谢谢观看！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416040" y="2791967"/>
            <a:ext cx="5195316" cy="2505455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676635" y="1051007"/>
            <a:ext cx="4645025" cy="27584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91000"/>
              </a:lnSpc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Spring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MVC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200"/>
              </a:lnSpc>
              <a:spcBef>
                <a:spcPts val="520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model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view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-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controller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5000"/>
              </a:lnSpc>
              <a:spcBef>
                <a:spcPts val="1045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模型（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model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）：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存储内容，指数据、领域类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95000"/>
              </a:lnSpc>
              <a:spcBef>
                <a:spcPts val="1315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控制器（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controller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）：处理用户输入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  <a:spcBef>
                <a:spcPts val="5"/>
              </a:spcBef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视图（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view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）：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显示内容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8" name="textbox 1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2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0" name="path 2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 2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" name="path 2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6"/>
          <p:cNvSpPr/>
          <p:nvPr/>
        </p:nvSpPr>
        <p:spPr>
          <a:xfrm>
            <a:off x="7018273" y="2293283"/>
            <a:ext cx="3744595" cy="2774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MVC模式用于前后端不分离的开发场景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86815" y="3926205"/>
            <a:ext cx="2406015" cy="2277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 rot="21600000">
            <a:off x="1435226" y="1506473"/>
            <a:ext cx="8465185" cy="4386580"/>
            <a:chOff x="-1102360" y="-180340"/>
            <a:chExt cx="8465185" cy="4386580"/>
          </a:xfrm>
        </p:grpSpPr>
        <p:pic>
          <p:nvPicPr>
            <p:cNvPr id="66" name="picture 6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7362825" cy="4206240"/>
            </a:xfrm>
            <a:prstGeom prst="rect">
              <a:avLst/>
            </a:prstGeom>
          </p:spPr>
        </p:pic>
        <p:sp>
          <p:nvSpPr>
            <p:cNvPr id="68" name="textbox 68"/>
            <p:cNvSpPr/>
            <p:nvPr/>
          </p:nvSpPr>
          <p:spPr>
            <a:xfrm>
              <a:off x="-1102360" y="-180340"/>
              <a:ext cx="7165340" cy="367093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28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28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213360" algn="l" rtl="0" eaLnBrk="0">
                <a:lnSpc>
                  <a:spcPct val="95000"/>
                </a:lnSpc>
                <a:spcBef>
                  <a:spcPts val="5"/>
                </a:spcBef>
              </a:pPr>
              <a:r>
                <a:rPr sz="1200" kern="0" spc="-6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URL</a:t>
              </a:r>
              <a:r>
                <a:rPr sz="1200" kern="0" spc="-60" dirty="0">
                  <a:solidFill>
                    <a:srgbClr val="000000">
                      <a:alpha val="100000"/>
                    </a:srgb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、表单信息</a:t>
              </a:r>
              <a:endParaRPr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70" name="textbox 70"/>
          <p:cNvSpPr/>
          <p:nvPr/>
        </p:nvSpPr>
        <p:spPr>
          <a:xfrm>
            <a:off x="677182" y="947375"/>
            <a:ext cx="4522470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Spring</a:t>
            </a:r>
            <a:r>
              <a:rPr sz="2700" kern="0" spc="3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MVC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的请求处理过程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72" name="textbox 7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5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74" name="path 7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6" name="path 7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8" name="path 7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8022653" y="4188269"/>
          <a:ext cx="2408555" cy="712470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2408555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5209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2200" kern="0" spc="-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Ingredient.Type</a:t>
                      </a:r>
                      <a:endParaRPr sz="22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</a:tr>
            </a:tbl>
          </a:graphicData>
        </a:graphic>
      </p:graphicFrame>
      <p:sp>
        <p:nvSpPr>
          <p:cNvPr id="30" name="textbox 3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3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aphicFrame>
        <p:nvGraphicFramePr>
          <p:cNvPr id="32" name="table 32"/>
          <p:cNvGraphicFramePr>
            <a:graphicFrameLocks noGrp="1"/>
          </p:cNvGraphicFramePr>
          <p:nvPr/>
        </p:nvGraphicFramePr>
        <p:xfrm>
          <a:off x="4974653" y="4188269"/>
          <a:ext cx="2042795" cy="712470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2042795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433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2200" kern="0" spc="-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Ingredient</a:t>
                      </a:r>
                      <a:endParaRPr sz="22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4"/>
          <p:cNvGraphicFramePr>
            <a:graphicFrameLocks noGrp="1"/>
          </p:cNvGraphicFramePr>
          <p:nvPr/>
        </p:nvGraphicFramePr>
        <p:xfrm>
          <a:off x="4974653" y="2345753"/>
          <a:ext cx="2042795" cy="712470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2042795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2898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2300" kern="0" spc="-1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Taco</a:t>
                      </a:r>
                      <a:endParaRPr sz="23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6"/>
          <p:cNvGraphicFramePr>
            <a:graphicFrameLocks noGrp="1"/>
          </p:cNvGraphicFramePr>
          <p:nvPr/>
        </p:nvGraphicFramePr>
        <p:xfrm>
          <a:off x="1926653" y="2345753"/>
          <a:ext cx="2042794" cy="712470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2042794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7147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2200" kern="0" spc="-9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TacoOrder</a:t>
                      </a:r>
                      <a:endParaRPr sz="22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8"/>
          <p:cNvSpPr/>
          <p:nvPr/>
        </p:nvSpPr>
        <p:spPr>
          <a:xfrm>
            <a:off x="658718" y="947375"/>
            <a:ext cx="1087119" cy="438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领域类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40" name="rect 40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 42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" name="rect 44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939028" y="3036061"/>
            <a:ext cx="114300" cy="1164463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947413" y="2644140"/>
            <a:ext cx="1038606" cy="1143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995414" y="4509516"/>
            <a:ext cx="1038605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2"/>
          <p:cNvSpPr/>
          <p:nvPr/>
        </p:nvSpPr>
        <p:spPr>
          <a:xfrm>
            <a:off x="676910" y="897255"/>
            <a:ext cx="4938395" cy="36302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035" algn="l" rtl="0" eaLnBrk="0">
              <a:lnSpc>
                <a:spcPts val="3590"/>
              </a:lnSpc>
            </a:pP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lombok</a:t>
            </a: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11000"/>
              </a:lnSpc>
              <a:spcBef>
                <a:spcPts val="520"/>
              </a:spcBef>
            </a:pP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</a:t>
            </a:r>
            <a:r>
              <a:rPr sz="1000" kern="0" spc="10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kern="0" spc="10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依赖</a:t>
            </a:r>
            <a:endParaRPr sz="10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97510" algn="l" rtl="0" eaLnBrk="0">
              <a:lnSpc>
                <a:spcPct val="111000"/>
              </a:lnSpc>
              <a:spcBef>
                <a:spcPts val="1090"/>
              </a:spcBef>
            </a:pPr>
            <a:r>
              <a:rPr sz="10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&lt;dependency&gt;</a:t>
            </a:r>
            <a:endParaRPr sz="10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935355" algn="l" rtl="0" eaLnBrk="0">
              <a:lnSpc>
                <a:spcPct val="111000"/>
              </a:lnSpc>
              <a:spcBef>
                <a:spcPts val="1140"/>
              </a:spcBef>
            </a:pPr>
            <a:r>
              <a:rPr sz="10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&lt;groupId&gt;o</a:t>
            </a:r>
            <a:r>
              <a:rPr sz="10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rg.projectlombok&lt;/groupId&gt;</a:t>
            </a:r>
            <a:endParaRPr sz="10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935355" algn="l" rtl="0" eaLnBrk="0">
              <a:lnSpc>
                <a:spcPct val="111000"/>
              </a:lnSpc>
              <a:spcBef>
                <a:spcPts val="1140"/>
              </a:spcBef>
            </a:pPr>
            <a:r>
              <a:rPr sz="10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&lt;artifactId&gt;lombok&lt;/art</a:t>
            </a:r>
            <a:r>
              <a:rPr sz="10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ifactId&gt;</a:t>
            </a:r>
            <a:endParaRPr sz="10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556260" algn="l" rtl="0" eaLnBrk="0">
              <a:lnSpc>
                <a:spcPct val="111000"/>
              </a:lnSpc>
            </a:pPr>
            <a:r>
              <a:rPr sz="10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&lt;/dependency&gt;</a:t>
            </a:r>
            <a:endParaRPr sz="10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111000"/>
              </a:lnSpc>
              <a:spcBef>
                <a:spcPts val="1290"/>
              </a:spcBef>
            </a:pPr>
            <a:r>
              <a:rPr sz="10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000" kern="0" spc="1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000" b="1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编译期后就不需要了，要排除</a:t>
            </a:r>
            <a:endParaRPr sz="10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97510" algn="l" rtl="0" eaLnBrk="0">
              <a:lnSpc>
                <a:spcPct val="111000"/>
              </a:lnSpc>
              <a:spcBef>
                <a:spcPts val="1100"/>
              </a:spcBef>
            </a:pPr>
            <a:r>
              <a:rPr sz="10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&lt;groupId&gt;org.springf</a:t>
            </a:r>
            <a:r>
              <a:rPr sz="10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ramework.boot&lt;/groupId&gt;</a:t>
            </a:r>
            <a:endParaRPr sz="10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766445" algn="l" rtl="0" eaLnBrk="0">
              <a:lnSpc>
                <a:spcPct val="111000"/>
              </a:lnSpc>
              <a:spcBef>
                <a:spcPts val="530"/>
              </a:spcBef>
            </a:pPr>
            <a:r>
              <a:rPr sz="10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&lt;artifactId&gt;spring-boot-m</a:t>
            </a:r>
            <a:r>
              <a:rPr sz="10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aven-plugin&lt;/artifactId&gt;</a:t>
            </a:r>
            <a:r>
              <a:rPr sz="10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0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&lt;configur</a:t>
            </a:r>
            <a:r>
              <a:rPr sz="10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ation&gt;</a:t>
            </a:r>
            <a:endParaRPr sz="1000" kern="0" spc="-20" dirty="0">
              <a:solidFill>
                <a:srgbClr val="0000FF">
                  <a:alpha val="100000"/>
                </a:srgbClr>
              </a:solidFill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766445" algn="l" rtl="0" eaLnBrk="0">
              <a:lnSpc>
                <a:spcPct val="111000"/>
              </a:lnSpc>
              <a:spcBef>
                <a:spcPts val="530"/>
              </a:spcBef>
            </a:pPr>
            <a:r>
              <a:rPr sz="1000" kern="0" spc="-3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&lt;excludes&gt;</a:t>
            </a:r>
            <a:endParaRPr sz="10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975360" algn="l" rtl="0" eaLnBrk="0">
              <a:lnSpc>
                <a:spcPct val="111000"/>
              </a:lnSpc>
            </a:pPr>
            <a:r>
              <a:rPr sz="1000" kern="0" spc="-3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&lt;exclude&gt;</a:t>
            </a: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80770" algn="l" rtl="0" eaLnBrk="0">
              <a:lnSpc>
                <a:spcPct val="111000"/>
              </a:lnSpc>
              <a:spcBef>
                <a:spcPts val="5"/>
              </a:spcBef>
            </a:pPr>
            <a:r>
              <a:rPr sz="10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&lt;groupId&gt;org.projectlombok&lt;/groupId&gt;</a:t>
            </a:r>
            <a:r>
              <a:rPr sz="10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&lt;artifactId&gt;lombok&lt;</a:t>
            </a:r>
            <a:r>
              <a:rPr sz="10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/artifactId&gt;</a:t>
            </a:r>
            <a:endParaRPr sz="10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760464" y="1334008"/>
            <a:ext cx="4732020" cy="2371344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4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58" name="path 5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0" name="path 6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2" name="path 6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textbox 64"/>
          <p:cNvSpPr/>
          <p:nvPr/>
        </p:nvSpPr>
        <p:spPr>
          <a:xfrm>
            <a:off x="6760489" y="989380"/>
            <a:ext cx="3142614" cy="2927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另外需要安装IntelliJ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EA插件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10" y="3757295"/>
            <a:ext cx="4732020" cy="309054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rcRect t="15942" r="-1113" b="10673"/>
          <a:stretch>
            <a:fillRect/>
          </a:stretch>
        </p:blipFill>
        <p:spPr>
          <a:xfrm>
            <a:off x="512445" y="4518660"/>
            <a:ext cx="5478145" cy="1724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80"/>
          <p:cNvSpPr/>
          <p:nvPr/>
        </p:nvSpPr>
        <p:spPr>
          <a:xfrm>
            <a:off x="678388" y="897464"/>
            <a:ext cx="5420995" cy="28594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8575" algn="l" rtl="0" eaLnBrk="0">
              <a:lnSpc>
                <a:spcPct val="91000"/>
              </a:lnSpc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DesignTacoController</a:t>
            </a:r>
            <a:r>
              <a:rPr sz="2700" kern="0" spc="1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控制器实现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8000"/>
              </a:lnSpc>
              <a:spcBef>
                <a:spcPts val="515"/>
              </a:spcBef>
            </a:pPr>
            <a:r>
              <a:rPr sz="1700" kern="0" spc="-3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@Slf4j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3335" algn="l" rtl="0" eaLnBrk="0">
              <a:lnSpc>
                <a:spcPct val="87000"/>
              </a:lnSpc>
              <a:spcBef>
                <a:spcPts val="1475"/>
              </a:spcBef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@Controller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3335" algn="l" rtl="0" eaLnBrk="0">
              <a:lnSpc>
                <a:spcPct val="88000"/>
              </a:lnSpc>
              <a:spcBef>
                <a:spcPts val="1460"/>
              </a:spcBef>
            </a:pP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@RequestMapping("/design")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3335" algn="l" rtl="0" eaLnBrk="0">
              <a:lnSpc>
                <a:spcPct val="95000"/>
              </a:lnSpc>
              <a:spcBef>
                <a:spcPts val="1455"/>
              </a:spcBef>
            </a:pP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@SessionAttributes("tacoOrder")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public class</a:t>
            </a:r>
            <a:r>
              <a:rPr sz="1700" kern="0" spc="15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Design</a:t>
            </a: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TacoController {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62940" y="4395216"/>
            <a:ext cx="8872727" cy="1095755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6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6" name="path 8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8" name="path 8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0" name="path 9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8950" y="6960870"/>
            <a:ext cx="10129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private static final org.slf4j.Logger log</a:t>
            </a:r>
            <a:endParaRPr lang="zh-CN" altLang="en-US"/>
          </a:p>
          <a:p>
            <a:r>
              <a:rPr lang="zh-CN" altLang="en-US"/>
              <a:t>    = org.slf4j.LoggerFactory.getLogger(DesignTacoController.class)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2"/>
          <p:cNvSpPr/>
          <p:nvPr/>
        </p:nvSpPr>
        <p:spPr>
          <a:xfrm>
            <a:off x="682364" y="897464"/>
            <a:ext cx="4522470" cy="32759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Spring</a:t>
            </a:r>
            <a:r>
              <a:rPr sz="2700" kern="0" spc="36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MVC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的请求映射注解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5255" algn="l" rtl="0" eaLnBrk="0">
              <a:lnSpc>
                <a:spcPct val="88000"/>
              </a:lnSpc>
              <a:spcBef>
                <a:spcPts val="515"/>
              </a:spcBef>
            </a:pP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@RequestMap</a:t>
            </a: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ping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35255" algn="l" rtl="0" eaLnBrk="0">
              <a:lnSpc>
                <a:spcPts val="3250"/>
              </a:lnSpc>
              <a:spcBef>
                <a:spcPts val="25"/>
              </a:spcBef>
            </a:pP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@GetMappi</a:t>
            </a: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ng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35890" algn="l" rtl="0" eaLnBrk="0">
              <a:lnSpc>
                <a:spcPct val="88000"/>
              </a:lnSpc>
              <a:spcBef>
                <a:spcPts val="1435"/>
              </a:spcBef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@PostMapping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35255" algn="l" rtl="0" eaLnBrk="0">
              <a:lnSpc>
                <a:spcPct val="88000"/>
              </a:lnSpc>
              <a:spcBef>
                <a:spcPts val="1460"/>
              </a:spcBef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@PutMapping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35255" algn="l" rtl="0" eaLnBrk="0">
              <a:lnSpc>
                <a:spcPct val="88000"/>
              </a:lnSpc>
              <a:spcBef>
                <a:spcPts val="1455"/>
              </a:spcBef>
            </a:pP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@DeleteMappin</a:t>
            </a: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g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35890" algn="l" rtl="0" eaLnBrk="0">
              <a:lnSpc>
                <a:spcPts val="3250"/>
              </a:lnSpc>
              <a:spcBef>
                <a:spcPts val="25"/>
              </a:spcBef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@PatchMapping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94" name="textbox 9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7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96" name="path 9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8" name="path 9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0" name="path 10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2"/>
          <p:cNvSpPr/>
          <p:nvPr/>
        </p:nvSpPr>
        <p:spPr>
          <a:xfrm>
            <a:off x="676635" y="1854391"/>
            <a:ext cx="8637905" cy="1077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ModelAttribute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2700" algn="l" rtl="0" eaLnBrk="0">
              <a:lnSpc>
                <a:spcPct val="87000"/>
              </a:lnSpc>
              <a:spcBef>
                <a:spcPts val="1475"/>
              </a:spcBef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SessionAttributes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Model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属性会复制到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Servlet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Request属性中，这样视图中就可以使用它们用于渲染页面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04" name="textbox 10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8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06" name="rect 10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8" name="rect 10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0" name="rect 11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2" name="textbox 112"/>
          <p:cNvSpPr/>
          <p:nvPr/>
        </p:nvSpPr>
        <p:spPr>
          <a:xfrm>
            <a:off x="694792" y="902080"/>
            <a:ext cx="1086485" cy="3917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Model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4"/>
          <p:cNvSpPr/>
          <p:nvPr/>
        </p:nvSpPr>
        <p:spPr>
          <a:xfrm>
            <a:off x="676635" y="1851577"/>
            <a:ext cx="10747375" cy="26035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90805" algn="l" rtl="0" eaLnBrk="0">
              <a:lnSpc>
                <a:spcPct val="88000"/>
              </a:lnSpc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&lt;dependency&gt;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407670" algn="l" rtl="0" eaLnBrk="0">
              <a:lnSpc>
                <a:spcPct val="88000"/>
              </a:lnSpc>
              <a:spcBef>
                <a:spcPts val="1455"/>
              </a:spcBef>
            </a:pP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&lt;groupId&gt;org.spr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ingframework.boot&lt;/groupId&gt;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407670" algn="l" rtl="0" eaLnBrk="0">
              <a:lnSpc>
                <a:spcPct val="88000"/>
              </a:lnSpc>
              <a:spcBef>
                <a:spcPts val="1460"/>
              </a:spcBef>
            </a:pPr>
            <a:r>
              <a:rPr sz="1700" kern="0" spc="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&lt;artifactId&gt;spring-bo</a:t>
            </a:r>
            <a:r>
              <a:rPr sz="1700" kern="0" spc="-1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ot-starter-thymeleaf&lt;/artifactId&gt;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153035" algn="l" rtl="0" eaLnBrk="0">
              <a:lnSpc>
                <a:spcPts val="3255"/>
              </a:lnSpc>
              <a:spcBef>
                <a:spcPts val="25"/>
              </a:spcBef>
            </a:pPr>
            <a:r>
              <a:rPr sz="1700" kern="0" spc="-20" dirty="0">
                <a:solidFill>
                  <a:srgbClr val="0000FF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&lt;/dependency&gt;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marL="316865" indent="-304165" algn="l" rtl="0" eaLnBrk="0">
              <a:lnSpc>
                <a:spcPct val="104000"/>
              </a:lnSpc>
              <a:spcBef>
                <a:spcPts val="1445"/>
              </a:spcBef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4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Spring</a:t>
            </a:r>
            <a:r>
              <a:rPr sz="1700" kern="0" spc="13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Boot的自动配置功能会发现Thymeleaf在类路径中，因此会为Spring MVC自动创建支撑Thymeleaf视 </a:t>
            </a: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图的Bean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5"/>
              </a:spcBef>
            </a:pPr>
            <a:r>
              <a:rPr sz="1500" kern="0" spc="-1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700" kern="0" spc="-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Thymeleaf与Servlet request属性协作（与spring model解耦）</a:t>
            </a:r>
            <a:endParaRPr sz="1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16" name="textbox 11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150"/>
              </a:lnSpc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9</a:t>
            </a:r>
            <a:endParaRPr sz="9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18" name="textbox 118"/>
          <p:cNvSpPr/>
          <p:nvPr/>
        </p:nvSpPr>
        <p:spPr>
          <a:xfrm>
            <a:off x="667450" y="897464"/>
            <a:ext cx="1438910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 panose="020B0503020204020204" charset="-122"/>
                <a:ea typeface="Microsoft YaHei UI" panose="020B0503020204020204" charset="-122"/>
                <a:cs typeface="Microsoft YaHei UI" panose="020B0503020204020204" charset="-122"/>
              </a:rPr>
              <a:t>设计视图</a:t>
            </a:r>
            <a:endParaRPr sz="2700" dirty="0">
              <a:latin typeface="Microsoft YaHei UI" panose="020B0503020204020204" charset="-122"/>
              <a:ea typeface="Microsoft YaHei UI" panose="020B0503020204020204" charset="-122"/>
              <a:cs typeface="Microsoft YaHei UI" panose="020B0503020204020204" charset="-122"/>
            </a:endParaRPr>
          </a:p>
        </p:txBody>
      </p:sp>
      <p:sp>
        <p:nvSpPr>
          <p:cNvPr id="120" name="rect 120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2" name="rect 122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rect 124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RiZTVmZDgyZDBhYzMyYjAxODkxYjhiZGNlZjBlMGE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7441</Words>
  <Application>WPS 演示</Application>
  <PresentationFormat/>
  <Paragraphs>208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Arial</vt:lpstr>
      <vt:lpstr>Microsoft YaHei UI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5812</dc:creator>
  <cp:lastModifiedBy>第十页</cp:lastModifiedBy>
  <cp:revision>7</cp:revision>
  <dcterms:created xsi:type="dcterms:W3CDTF">2024-09-19T22:02:00Z</dcterms:created>
  <dcterms:modified xsi:type="dcterms:W3CDTF">2024-09-27T06:39:01Z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2024-09-04T14:53:47Z</vt:filetime>
  </property>
  <property fmtid="{D5CDD505-2E9C-101B-9397-08002B2CF9AE}" pid="4" name="ICV">
    <vt:lpwstr>A32A43A4BDE5487EA8E674F2DE05FF7F_12</vt:lpwstr>
  </property>
  <property fmtid="{D5CDD505-2E9C-101B-9397-08002B2CF9AE}" pid="5" name="KSOProductBuildVer">
    <vt:lpwstr>2052-12.1.0.18276</vt:lpwstr>
  </property>
</Properties>
</file>