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63" autoAdjust="0"/>
  </p:normalViewPr>
  <p:slideViewPr>
    <p:cSldViewPr snapToGrid="0">
      <p:cViewPr varScale="1">
        <p:scale>
          <a:sx n="93" d="100"/>
          <a:sy n="93" d="100"/>
        </p:scale>
        <p:origin x="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E0DE0-6A32-4FE3-852C-549FAA040A5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E407C-6540-4444-A44E-908C09322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8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407C-6540-4444-A44E-908C093220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8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java_coderr/stud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hyperlink" Target="https://www.mongodb.com/downloa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dis.io/downlo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8056" y="801624"/>
            <a:ext cx="11291316" cy="333146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4265" y="4881784"/>
            <a:ext cx="5244465" cy="710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7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tabLst/>
            </a:pPr>
            <a:r>
              <a:rPr sz="2400" b="1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服务端开发-Spring</a:t>
            </a:r>
            <a:r>
              <a:rPr sz="2400" b="1" kern="0" spc="2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400" b="1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JDBC、JPA</a:t>
            </a:r>
            <a:endParaRPr sz="2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20954" eaLnBrk="0">
              <a:lnSpc>
                <a:spcPts val="1853"/>
              </a:lnSpc>
              <a:spcBef>
                <a:spcPts val="4"/>
              </a:spcBef>
            </a:pPr>
            <a:r>
              <a:rPr lang="zh-CN" altLang="en-US" sz="1400" dirty="0">
                <a:hlinkClick r:id="rId3"/>
              </a:rPr>
              <a:t>代码</a:t>
            </a:r>
            <a:r>
              <a:rPr lang="en-US" altLang="zh-CN" sz="1400" dirty="0">
                <a:hlinkClick r:id="rId3"/>
              </a:rPr>
              <a:t>coder/study (gitee.com)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664265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" name="group 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" name="path 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 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 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60"/>
          <p:cNvSpPr/>
          <p:nvPr/>
        </p:nvSpPr>
        <p:spPr>
          <a:xfrm>
            <a:off x="676635" y="897464"/>
            <a:ext cx="6679565" cy="28594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IngredientRepository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的实现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11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注入JdbcTemplate，如果只有一个构造方法可以省去@Autow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ired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47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Repository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6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接口：</a:t>
            </a:r>
            <a:r>
              <a:rPr sz="1700" kern="0" spc="-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RowMapper&lt;T&gt;，可以使用lambda表达式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49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注入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DesignTacoController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，使用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IngredientByIdConverter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实现优化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2" name="textbox 16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64" name="path 16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6" name="path 16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8" name="path 16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table 170"/>
          <p:cNvGraphicFramePr>
            <a:graphicFrameLocks noGrp="1"/>
          </p:cNvGraphicFramePr>
          <p:nvPr/>
        </p:nvGraphicFramePr>
        <p:xfrm>
          <a:off x="8367586" y="1287081"/>
          <a:ext cx="3253105" cy="1758950"/>
        </p:xfrm>
        <a:graphic>
          <a:graphicData uri="http://schemas.openxmlformats.org/drawingml/2006/table">
            <a:tbl>
              <a:tblPr/>
              <a:tblGrid>
                <a:gridCol w="325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89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2" name="picture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383523" y="1303020"/>
            <a:ext cx="3221735" cy="1743455"/>
          </a:xfrm>
          <a:prstGeom prst="rect">
            <a:avLst/>
          </a:prstGeom>
        </p:spPr>
      </p:pic>
      <p:graphicFrame>
        <p:nvGraphicFramePr>
          <p:cNvPr id="174" name="table 174"/>
          <p:cNvGraphicFramePr>
            <a:graphicFrameLocks noGrp="1"/>
          </p:cNvGraphicFramePr>
          <p:nvPr/>
        </p:nvGraphicFramePr>
        <p:xfrm>
          <a:off x="4974653" y="4188269"/>
          <a:ext cx="5456554" cy="71246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45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7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98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52729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900" kern="0" spc="-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Ingredient_Ref</a:t>
                      </a:r>
                      <a:endParaRPr sz="19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3989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*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1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6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67690" algn="l" rtl="0" eaLnBrk="0">
                        <a:lnSpc>
                          <a:spcPct val="8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200" kern="0" spc="-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Ingredient</a:t>
                      </a:r>
                      <a:endParaRPr sz="22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0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6" name="table 176"/>
          <p:cNvGraphicFramePr>
            <a:graphicFrameLocks noGrp="1"/>
          </p:cNvGraphicFramePr>
          <p:nvPr/>
        </p:nvGraphicFramePr>
        <p:xfrm>
          <a:off x="4974653" y="2345753"/>
          <a:ext cx="2042795" cy="1865630"/>
        </p:xfrm>
        <a:graphic>
          <a:graphicData uri="http://schemas.openxmlformats.org/drawingml/2006/table">
            <a:tbl>
              <a:tblPr/>
              <a:tblGrid>
                <a:gridCol w="102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4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28980" algn="l" rtl="0" eaLnBrk="0">
                        <a:lnSpc>
                          <a:spcPct val="7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300" kern="0" spc="-1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Taco</a:t>
                      </a:r>
                      <a:endParaRPr sz="2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45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1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14935" algn="l" rtl="0" eaLnBrk="0">
                        <a:lnSpc>
                          <a:spcPct val="7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*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textbox 17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aphicFrame>
        <p:nvGraphicFramePr>
          <p:cNvPr id="180" name="table 180"/>
          <p:cNvGraphicFramePr>
            <a:graphicFrameLocks noGrp="1"/>
          </p:cNvGraphicFramePr>
          <p:nvPr/>
        </p:nvGraphicFramePr>
        <p:xfrm>
          <a:off x="1926653" y="2345753"/>
          <a:ext cx="2042794" cy="690245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204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5275" algn="l" rtl="0" eaLnBrk="0">
                        <a:lnSpc>
                          <a:spcPct val="6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2300" kern="0" spc="-1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Taco_Order</a:t>
                      </a:r>
                      <a:endParaRPr sz="2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2" name="path 18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4" name="path 18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6" name="path 18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88" name="textbox 188"/>
          <p:cNvSpPr/>
          <p:nvPr/>
        </p:nvSpPr>
        <p:spPr>
          <a:xfrm>
            <a:off x="658007" y="947375"/>
            <a:ext cx="1442719" cy="436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数据库表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0" name="path 190"/>
          <p:cNvSpPr/>
          <p:nvPr/>
        </p:nvSpPr>
        <p:spPr>
          <a:xfrm>
            <a:off x="8022653" y="4188269"/>
            <a:ext cx="2408808" cy="22225"/>
          </a:xfrm>
          <a:custGeom>
            <a:avLst/>
            <a:gdLst/>
            <a:ahLst/>
            <a:cxnLst/>
            <a:rect l="0" t="0" r="0" b="0"/>
            <a:pathLst>
              <a:path w="3793" h="35">
                <a:moveTo>
                  <a:pt x="3775" y="17"/>
                </a:moveTo>
                <a:lnTo>
                  <a:pt x="17" y="17"/>
                </a:lnTo>
              </a:path>
            </a:pathLst>
          </a:custGeom>
          <a:noFill/>
          <a:ln w="22225" cap="rnd">
            <a:solidFill>
              <a:srgbClr val="117EA7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2" name="textbox 192"/>
          <p:cNvSpPr/>
          <p:nvPr/>
        </p:nvSpPr>
        <p:spPr>
          <a:xfrm>
            <a:off x="4699050" y="2462910"/>
            <a:ext cx="141604" cy="3714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20"/>
              </a:lnSpc>
              <a:tabLst/>
            </a:pP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*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4" name="path 194"/>
          <p:cNvSpPr/>
          <p:nvPr/>
        </p:nvSpPr>
        <p:spPr>
          <a:xfrm>
            <a:off x="3947477" y="2690177"/>
            <a:ext cx="1049654" cy="22225"/>
          </a:xfrm>
          <a:custGeom>
            <a:avLst/>
            <a:gdLst/>
            <a:ahLst/>
            <a:cxnLst/>
            <a:rect l="0" t="0" r="0" b="0"/>
            <a:pathLst>
              <a:path w="1652" h="35">
                <a:moveTo>
                  <a:pt x="17" y="17"/>
                </a:moveTo>
                <a:lnTo>
                  <a:pt x="1635" y="17"/>
                </a:lnTo>
              </a:path>
            </a:pathLst>
          </a:custGeom>
          <a:noFill/>
          <a:ln w="22225" cap="rnd">
            <a:solidFill>
              <a:srgbClr val="189CCE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196"/>
          <p:cNvSpPr/>
          <p:nvPr/>
        </p:nvSpPr>
        <p:spPr>
          <a:xfrm>
            <a:off x="663189" y="897464"/>
            <a:ext cx="4283709" cy="16211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数据库表创建与数据初始化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88000"/>
              </a:lnSpc>
              <a:spcBef>
                <a:spcPts val="516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schema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sql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-表创建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sql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-数据初始化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8" name="textbox 19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00" name="path 20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2" name="path 20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4" name="path 20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6"/>
          <p:cNvSpPr/>
          <p:nvPr/>
        </p:nvSpPr>
        <p:spPr>
          <a:xfrm>
            <a:off x="676635" y="897464"/>
            <a:ext cx="7372984" cy="34677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27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98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save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TacoOrder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order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)的实现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519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Taco不能脱离TacoO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rder而存在，聚合关系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261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JdbcOrderRepository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identity字段由数据库自动生成值，获取返回的ID</a:t>
            </a:r>
            <a:r>
              <a:rPr sz="1700" kern="0" spc="-2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，GeneratedK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eyHolder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297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PreparedStatementCreatorFacto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ry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46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PreparedStatemen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tCreator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3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   </a:t>
            </a:r>
            <a:r>
              <a:rPr sz="14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jdbcOperati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ons.update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4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注入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OrderController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，使用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08" name="pictur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765338"/>
            <a:ext cx="116430" cy="106646"/>
          </a:xfrm>
          <a:prstGeom prst="rect">
            <a:avLst/>
          </a:prstGeom>
        </p:spPr>
      </p:pic>
      <p:pic>
        <p:nvPicPr>
          <p:cNvPr id="210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433105"/>
            <a:ext cx="116430" cy="106646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100874"/>
            <a:ext cx="116430" cy="106646"/>
          </a:xfrm>
          <a:prstGeom prst="rect">
            <a:avLst/>
          </a:prstGeom>
        </p:spPr>
      </p:pic>
      <p:sp>
        <p:nvSpPr>
          <p:cNvPr id="214" name="textbox 21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16" name="path 21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8" name="path 21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0" name="path 22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2"/>
          <p:cNvSpPr/>
          <p:nvPr/>
        </p:nvSpPr>
        <p:spPr>
          <a:xfrm>
            <a:off x="671484" y="1852212"/>
            <a:ext cx="6493509" cy="1079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tabLst/>
            </a:pPr>
            <a:r>
              <a:rPr sz="1500" kern="0" spc="-3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1.   </a:t>
            </a:r>
            <a:r>
              <a:rPr sz="1700" kern="0" spc="-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使用JdbcTemplate简化JDBC访问（spring-boot-starter</a:t>
            </a:r>
            <a:r>
              <a:rPr sz="1700" kern="0" spc="-4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-jdbc）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2.   </a:t>
            </a:r>
            <a:r>
              <a:rPr sz="17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JDB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C（spring-boot-starter-data-jdbc）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3.   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JPA（spring-boot-starter-data-jp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24" name="textbox 22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26" name="rect 22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8" name="rect 22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rect 23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2" name="textbox 232"/>
          <p:cNvSpPr/>
          <p:nvPr/>
        </p:nvSpPr>
        <p:spPr>
          <a:xfrm>
            <a:off x="695502" y="897464"/>
            <a:ext cx="700405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3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内容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4"/>
          <p:cNvSpPr/>
          <p:nvPr/>
        </p:nvSpPr>
        <p:spPr>
          <a:xfrm>
            <a:off x="676635" y="897464"/>
            <a:ext cx="2729864" cy="32727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项目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1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JDBC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JPA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1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1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Neo4j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1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Cassandra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38" name="path 23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0" name="path 24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2" name="path 24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44"/>
          <p:cNvSpPr/>
          <p:nvPr/>
        </p:nvSpPr>
        <p:spPr>
          <a:xfrm>
            <a:off x="682364" y="897464"/>
            <a:ext cx="6043929" cy="24466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JDBC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85089" algn="l" rtl="0" eaLnBrk="0">
              <a:lnSpc>
                <a:spcPct val="88000"/>
              </a:lnSpc>
              <a:spcBef>
                <a:spcPts val="513"/>
              </a:spcBef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401954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&lt;groupId&gt;org.spr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ingframework.boot&lt;/groupId&gt;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20954" indent="3810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&lt;artifactId&gt;</a:t>
            </a:r>
            <a:r>
              <a:rPr sz="17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spring-b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oot-starter-data-jdbc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&lt;/artifactId&gt;</a:t>
            </a: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46" name="textbox 24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48" name="path 24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0" name="path 25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2" name="path 25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4"/>
          <p:cNvSpPr/>
          <p:nvPr/>
        </p:nvSpPr>
        <p:spPr>
          <a:xfrm>
            <a:off x="676007" y="1851577"/>
            <a:ext cx="6267450" cy="149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import org.springframework.data.repositor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y.CrudRepository;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8000"/>
              </a:lnSpc>
              <a:spcBef>
                <a:spcPts val="510"/>
              </a:spcBef>
              <a:tabLst/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public interface</a:t>
            </a:r>
            <a:r>
              <a:rPr sz="1700" kern="0" spc="19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IngredientRepository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578484" algn="l" rtl="0" eaLnBrk="0">
              <a:lnSpc>
                <a:spcPct val="88000"/>
              </a:lnSpc>
              <a:spcBef>
                <a:spcPts val="5"/>
              </a:spcBef>
              <a:tabLst/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extends </a:t>
            </a:r>
            <a:r>
              <a:rPr sz="17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CrudRepositor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y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&lt;Ingredient, String&gt;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6" name="textbox 25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8" name="textbox 258"/>
          <p:cNvSpPr/>
          <p:nvPr/>
        </p:nvSpPr>
        <p:spPr>
          <a:xfrm>
            <a:off x="664609" y="897464"/>
            <a:ext cx="2506979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定义持久化接口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60" name="rect 26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2" name="rect 26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4" name="rect 26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266"/>
          <p:cNvSpPr/>
          <p:nvPr/>
        </p:nvSpPr>
        <p:spPr>
          <a:xfrm>
            <a:off x="672421" y="897464"/>
            <a:ext cx="5612129" cy="271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为领域类添加持久化的注解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97000"/>
              </a:lnSpc>
              <a:spcBef>
                <a:spcPts val="510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@Table，对象会基于领域类的名称映射到数据库的表上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6509" indent="319404" algn="l" rtl="0" eaLnBrk="0">
              <a:lnSpc>
                <a:spcPct val="130000"/>
              </a:lnSpc>
              <a:spcBef>
                <a:spcPts val="1111"/>
              </a:spcBef>
              <a:tabLst>
                <a:tab pos="45275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TacoOrder会映射到Taco_Order表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</a:t>
            </a:r>
            <a:r>
              <a:rPr sz="1500" kern="0" spc="8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Id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6509" algn="l" rtl="0" eaLnBrk="0">
              <a:lnSpc>
                <a:spcPct val="87000"/>
              </a:lnSpc>
              <a:spcBef>
                <a:spcPts val="1216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Column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73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36550" algn="l" rtl="0" eaLnBrk="0">
              <a:lnSpc>
                <a:spcPct val="88000"/>
              </a:lnSpc>
              <a:tabLst>
                <a:tab pos="45275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deliveryName会映射到delivery_Name列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68" name="picture 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433105"/>
            <a:ext cx="116430" cy="106646"/>
          </a:xfrm>
          <a:prstGeom prst="rect">
            <a:avLst/>
          </a:prstGeom>
        </p:spPr>
      </p:pic>
      <p:pic>
        <p:nvPicPr>
          <p:cNvPr id="270" name="picture 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272" name="textbox 27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74" name="path 27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6" name="path 27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8" name="path 27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280"/>
          <p:cNvSpPr/>
          <p:nvPr/>
        </p:nvSpPr>
        <p:spPr>
          <a:xfrm>
            <a:off x="676635" y="1851577"/>
            <a:ext cx="5332729" cy="666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org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springframework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CommandLineRunner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org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springframework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ApplicationRunner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2" name="textbox 28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4" name="textbox 284"/>
          <p:cNvSpPr/>
          <p:nvPr/>
        </p:nvSpPr>
        <p:spPr>
          <a:xfrm>
            <a:off x="662479" y="897464"/>
            <a:ext cx="1798954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程序预加载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6" name="rect 28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8" name="rect 28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0" name="rect 29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663189" y="1051007"/>
            <a:ext cx="5709284" cy="42843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数据访问层开发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97000"/>
              </a:lnSpc>
              <a:spcBef>
                <a:spcPts val="522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关系型数据库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5440" algn="l" rtl="0" eaLnBrk="0">
              <a:lnSpc>
                <a:spcPct val="88000"/>
              </a:lnSpc>
              <a:spcBef>
                <a:spcPts val="1108"/>
              </a:spcBef>
              <a:tabLst>
                <a:tab pos="46228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使用JdbcTemplate简化JDBC访问（spring-boot-starter-jdbc）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5440" algn="l" rtl="0" eaLnBrk="0">
              <a:lnSpc>
                <a:spcPct val="88000"/>
              </a:lnSpc>
              <a:spcBef>
                <a:spcPts val="1138"/>
              </a:spcBef>
              <a:tabLst>
                <a:tab pos="46228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4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JDBC（spring-boot-starter-data-jdbc）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5440" algn="l" rtl="0" eaLnBrk="0">
              <a:lnSpc>
                <a:spcPct val="88000"/>
              </a:lnSpc>
              <a:spcBef>
                <a:spcPts val="1138"/>
              </a:spcBef>
              <a:tabLst>
                <a:tab pos="46228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4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JPA（spring-boot-starter-d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ata-jpa）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5440" algn="l" rtl="0" eaLnBrk="0">
              <a:lnSpc>
                <a:spcPct val="88000"/>
              </a:lnSpc>
              <a:spcBef>
                <a:spcPts val="1140"/>
              </a:spcBef>
              <a:tabLst>
                <a:tab pos="46228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与MyBatis、</a:t>
            </a:r>
            <a:r>
              <a:rPr sz="14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Hibernate等集成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26034" algn="l" rtl="0" eaLnBrk="0">
              <a:lnSpc>
                <a:spcPct val="95000"/>
              </a:lnSpc>
              <a:spcBef>
                <a:spcPts val="129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非关系型数据库（</a:t>
            </a:r>
            <a:r>
              <a:rPr sz="1700" kern="0" spc="2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NoSQ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5440" algn="l" rtl="0" eaLnBrk="0">
              <a:lnSpc>
                <a:spcPct val="88000"/>
              </a:lnSpc>
              <a:spcBef>
                <a:spcPts val="1154"/>
              </a:spcBef>
              <a:tabLst>
                <a:tab pos="46228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spring-boot-starter-data-mongodb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345440" algn="l" rtl="0" eaLnBrk="0">
              <a:lnSpc>
                <a:spcPct val="127000"/>
              </a:lnSpc>
              <a:spcBef>
                <a:spcPts val="1"/>
              </a:spcBef>
              <a:tabLst>
                <a:tab pos="46228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spring-boot-starter-data-redis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5129317"/>
            <a:ext cx="116430" cy="10664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4796704"/>
            <a:ext cx="116430" cy="10664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4464473"/>
            <a:ext cx="116430" cy="10664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719236"/>
            <a:ext cx="116430" cy="106646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386751"/>
            <a:ext cx="116430" cy="10664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054518"/>
            <a:ext cx="116430" cy="106646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2722286"/>
            <a:ext cx="116430" cy="106646"/>
          </a:xfrm>
          <a:prstGeom prst="rect">
            <a:avLst/>
          </a:prstGeom>
        </p:spPr>
      </p:pic>
      <p:graphicFrame>
        <p:nvGraphicFramePr>
          <p:cNvPr id="30" name="table 30"/>
          <p:cNvGraphicFramePr>
            <a:graphicFrameLocks noGrp="1"/>
          </p:cNvGraphicFramePr>
          <p:nvPr/>
        </p:nvGraphicFramePr>
        <p:xfrm>
          <a:off x="7298690" y="2813557"/>
          <a:ext cx="3634104" cy="421640"/>
        </p:xfrm>
        <a:graphic>
          <a:graphicData uri="http://schemas.openxmlformats.org/drawingml/2006/table">
            <a:tbl>
              <a:tblPr/>
              <a:tblGrid>
                <a:gridCol w="152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6615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70840" algn="l" rtl="0" eaLnBrk="0">
                        <a:lnSpc>
                          <a:spcPts val="1872"/>
                        </a:lnSpc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业务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对象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9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18745" algn="l" rtl="0" eaLnBrk="0">
                        <a:lnSpc>
                          <a:spcPct val="8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Repository</a:t>
                      </a:r>
                      <a:r>
                        <a:rPr sz="15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接口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4" name="path 3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" name="path 3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8" name="path 3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0" name="table 40"/>
          <p:cNvGraphicFramePr>
            <a:graphicFrameLocks noGrp="1"/>
          </p:cNvGraphicFramePr>
          <p:nvPr/>
        </p:nvGraphicFramePr>
        <p:xfrm>
          <a:off x="9395714" y="3968750"/>
          <a:ext cx="1536700" cy="395604"/>
        </p:xfrm>
        <a:graphic>
          <a:graphicData uri="http://schemas.openxmlformats.org/drawingml/2006/table">
            <a:tbl>
              <a:tblPr>
                <a:solidFill>
                  <a:srgbClr val="E4F9FA"/>
                </a:solidFill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1445" algn="l" rtl="0" eaLnBrk="0">
                        <a:lnSpc>
                          <a:spcPct val="8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Repository</a:t>
                      </a:r>
                      <a:r>
                        <a:rPr sz="15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实现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06594" y="3222497"/>
            <a:ext cx="114872" cy="777027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820436" y="2967228"/>
            <a:ext cx="589453" cy="1302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2"/>
          <p:cNvSpPr/>
          <p:nvPr/>
        </p:nvSpPr>
        <p:spPr>
          <a:xfrm>
            <a:off x="671484" y="1852212"/>
            <a:ext cx="6493509" cy="1079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tabLst/>
            </a:pPr>
            <a:r>
              <a:rPr sz="1500" kern="0" spc="-3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1.   </a:t>
            </a:r>
            <a:r>
              <a:rPr sz="1700" kern="0" spc="-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使用JdbcTemplate简化JDBC访问（spring-boot-starter</a:t>
            </a:r>
            <a:r>
              <a:rPr sz="1700" kern="0" spc="-4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-jdbc）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2.  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JDB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C（spring-boot-starter-data-jdbc）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3.   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JPA（spring-boot-starter-data-jp</a:t>
            </a:r>
            <a:r>
              <a:rPr sz="1700" kern="0" spc="-2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94" name="textbox 2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96" name="rect 29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8" name="rect 29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0" name="rect 30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2" name="textbox 302"/>
          <p:cNvSpPr/>
          <p:nvPr/>
        </p:nvSpPr>
        <p:spPr>
          <a:xfrm>
            <a:off x="695502" y="897464"/>
            <a:ext cx="700405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3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内容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4"/>
          <p:cNvSpPr/>
          <p:nvPr/>
        </p:nvSpPr>
        <p:spPr>
          <a:xfrm>
            <a:off x="676635" y="897464"/>
            <a:ext cx="5212079" cy="37953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2700" kern="0" spc="1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JPA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201"/>
              </a:lnSpc>
              <a:spcBef>
                <a:spcPts val="51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JPA：Java</a:t>
            </a:r>
            <a:r>
              <a:rPr sz="1700" kern="0" spc="1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ersistence API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055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的宗旨是为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POJO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提供持久化标准规范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129000"/>
              </a:lnSpc>
              <a:spcBef>
                <a:spcPts val="1256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JPQL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是一种面向对象的查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询语言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依赖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6075" algn="l" rtl="0" eaLnBrk="0">
              <a:lnSpc>
                <a:spcPct val="88000"/>
              </a:lnSpc>
              <a:spcBef>
                <a:spcPts val="1090"/>
              </a:spcBef>
              <a:tabLst/>
            </a:pPr>
            <a:r>
              <a:rPr sz="14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&lt;dependency&gt;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661034" algn="l" rtl="0" eaLnBrk="0">
              <a:lnSpc>
                <a:spcPct val="88000"/>
              </a:lnSpc>
              <a:spcBef>
                <a:spcPts val="1138"/>
              </a:spcBef>
              <a:tabLst/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&lt;groupId&gt;org.springf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ramework.boot&lt;/groupId&gt;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450850" indent="210184" algn="l" rtl="0" eaLnBrk="0">
              <a:lnSpc>
                <a:spcPct val="140000"/>
              </a:lnSpc>
              <a:spcBef>
                <a:spcPts val="2"/>
              </a:spcBef>
              <a:tabLst/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&lt;artifactId&gt;</a:t>
            </a:r>
            <a:r>
              <a:rPr sz="14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spring-boot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-starter-data-jpa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&lt;/artifactId&gt; </a:t>
            </a:r>
            <a:r>
              <a:rPr sz="14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&lt;/dependency&gt;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6" name="textbox 30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08" name="path 30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0" name="path 3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2" name="path 3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28187" y="1591055"/>
            <a:ext cx="5364479" cy="4751832"/>
          </a:xfrm>
          <a:prstGeom prst="rect">
            <a:avLst/>
          </a:prstGeom>
        </p:spPr>
      </p:pic>
      <p:sp>
        <p:nvSpPr>
          <p:cNvPr id="316" name="textbox 316"/>
          <p:cNvSpPr/>
          <p:nvPr/>
        </p:nvSpPr>
        <p:spPr>
          <a:xfrm>
            <a:off x="659073" y="947375"/>
            <a:ext cx="8135619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Jpa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、</a:t>
            </a:r>
            <a:r>
              <a:rPr sz="2700" kern="0" spc="-3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Hibernate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、</a:t>
            </a:r>
            <a:r>
              <a:rPr sz="2700" kern="0" spc="-5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3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Jpa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三者之间的关系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18" name="textbox 31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20" name="path 32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2" name="path 32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4" name="path 32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28" name="textbox 328"/>
          <p:cNvSpPr/>
          <p:nvPr/>
        </p:nvSpPr>
        <p:spPr>
          <a:xfrm>
            <a:off x="676635" y="1851577"/>
            <a:ext cx="2202179" cy="253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9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javax</a:t>
            </a:r>
            <a:r>
              <a:rPr sz="1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persistence</a:t>
            </a:r>
            <a:r>
              <a:rPr sz="1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.*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30" name="textbox 330"/>
          <p:cNvSpPr/>
          <p:nvPr/>
        </p:nvSpPr>
        <p:spPr>
          <a:xfrm>
            <a:off x="691241" y="897464"/>
            <a:ext cx="1322069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Entity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32" name="rect 33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4" name="rect 33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" name="rect 33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729739" y="1923288"/>
            <a:ext cx="2449067" cy="1505711"/>
          </a:xfrm>
          <a:prstGeom prst="rect">
            <a:avLst/>
          </a:prstGeom>
        </p:spPr>
      </p:pic>
      <p:pic>
        <p:nvPicPr>
          <p:cNvPr id="340" name="picture 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022344" y="3286251"/>
            <a:ext cx="2075688" cy="1711833"/>
          </a:xfrm>
          <a:prstGeom prst="rect">
            <a:avLst/>
          </a:prstGeom>
        </p:spPr>
      </p:pic>
      <p:pic>
        <p:nvPicPr>
          <p:cNvPr id="342" name="picture 3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873119" y="2315336"/>
            <a:ext cx="2224659" cy="521461"/>
          </a:xfrm>
          <a:prstGeom prst="rect">
            <a:avLst/>
          </a:prstGeom>
        </p:spPr>
      </p:pic>
      <p:graphicFrame>
        <p:nvGraphicFramePr>
          <p:cNvPr id="344" name="table 344"/>
          <p:cNvGraphicFramePr>
            <a:graphicFrameLocks noGrp="1"/>
          </p:cNvGraphicFramePr>
          <p:nvPr/>
        </p:nvGraphicFramePr>
        <p:xfrm>
          <a:off x="6084823" y="1508252"/>
          <a:ext cx="2195194" cy="2249804"/>
        </p:xfrm>
        <a:graphic>
          <a:graphicData uri="http://schemas.openxmlformats.org/drawingml/2006/table">
            <a:tbl>
              <a:tblPr/>
              <a:tblGrid>
                <a:gridCol w="219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7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6" name="picture 3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097523" y="1520952"/>
            <a:ext cx="2170176" cy="2225039"/>
          </a:xfrm>
          <a:prstGeom prst="rect">
            <a:avLst/>
          </a:prstGeom>
        </p:spPr>
      </p:pic>
      <p:graphicFrame>
        <p:nvGraphicFramePr>
          <p:cNvPr id="348" name="table 348"/>
          <p:cNvGraphicFramePr>
            <a:graphicFrameLocks noGrp="1"/>
          </p:cNvGraphicFramePr>
          <p:nvPr/>
        </p:nvGraphicFramePr>
        <p:xfrm>
          <a:off x="1717039" y="1910588"/>
          <a:ext cx="2473960" cy="1534159"/>
        </p:xfrm>
        <a:graphic>
          <a:graphicData uri="http://schemas.openxmlformats.org/drawingml/2006/table">
            <a:tbl>
              <a:tblPr/>
              <a:tblGrid>
                <a:gridCol w="247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14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89175" algn="l" rtl="0" eaLnBrk="0">
                        <a:lnSpc>
                          <a:spcPct val="15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a:t>√</a:t>
                      </a:r>
                      <a:r>
                        <a:rPr sz="18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a:t> </a:t>
                      </a:r>
                      <a:r>
                        <a:rPr sz="18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a:t>√</a:t>
                      </a:r>
                      <a:endParaRPr sz="1800" dirty="0">
                        <a:latin typeface="Cambria Math"/>
                        <a:ea typeface="Cambria Math"/>
                        <a:cs typeface="Cambria Math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0" name="table 350"/>
          <p:cNvGraphicFramePr>
            <a:graphicFrameLocks noGrp="1"/>
          </p:cNvGraphicFramePr>
          <p:nvPr/>
        </p:nvGraphicFramePr>
        <p:xfrm>
          <a:off x="1713928" y="4248277"/>
          <a:ext cx="2480310" cy="1355725"/>
        </p:xfrm>
        <a:graphic>
          <a:graphicData uri="http://schemas.openxmlformats.org/drawingml/2006/table">
            <a:tbl>
              <a:tblPr/>
              <a:tblGrid>
                <a:gridCol w="248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2" name="picture 3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729739" y="4264152"/>
            <a:ext cx="2449067" cy="1324355"/>
          </a:xfrm>
          <a:prstGeom prst="rect">
            <a:avLst/>
          </a:prstGeom>
        </p:spPr>
      </p:pic>
      <p:graphicFrame>
        <p:nvGraphicFramePr>
          <p:cNvPr id="354" name="table 354"/>
          <p:cNvGraphicFramePr>
            <a:graphicFrameLocks noGrp="1"/>
          </p:cNvGraphicFramePr>
          <p:nvPr/>
        </p:nvGraphicFramePr>
        <p:xfrm>
          <a:off x="6084823" y="4397755"/>
          <a:ext cx="2518409" cy="1201419"/>
        </p:xfrm>
        <a:graphic>
          <a:graphicData uri="http://schemas.openxmlformats.org/drawingml/2006/table">
            <a:tbl>
              <a:tblPr/>
              <a:tblGrid>
                <a:gridCol w="251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6" name="picture 3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097523" y="4410455"/>
            <a:ext cx="2493264" cy="1176527"/>
          </a:xfrm>
          <a:prstGeom prst="rect">
            <a:avLst/>
          </a:prstGeom>
        </p:spPr>
      </p:pic>
      <p:sp>
        <p:nvSpPr>
          <p:cNvPr id="358" name="textbox 35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60" name="textbox 360"/>
          <p:cNvSpPr/>
          <p:nvPr/>
        </p:nvSpPr>
        <p:spPr>
          <a:xfrm>
            <a:off x="697778" y="947375"/>
            <a:ext cx="3178810" cy="436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自动生成的数据库表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62" name="path 36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4" name="path 36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6" name="path 36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68" name="textbox 368"/>
          <p:cNvSpPr/>
          <p:nvPr/>
        </p:nvSpPr>
        <p:spPr>
          <a:xfrm>
            <a:off x="1341865" y="3748271"/>
            <a:ext cx="1458594" cy="213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68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与之前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jdbc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的对比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0" name="picture 3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880614" y="3562222"/>
            <a:ext cx="147319" cy="5356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2"/>
          <p:cNvSpPr/>
          <p:nvPr/>
        </p:nvSpPr>
        <p:spPr>
          <a:xfrm>
            <a:off x="676635" y="897464"/>
            <a:ext cx="6692900" cy="42456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8734" algn="l" rtl="0" eaLnBrk="0">
              <a:lnSpc>
                <a:spcPts val="3257"/>
              </a:lnSpc>
              <a:tabLst/>
            </a:pP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自定义的查询方法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519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定义查询方法，无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需实现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098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领域特定语言（domain-s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pecific language，</a:t>
            </a:r>
            <a:r>
              <a:rPr sz="1400" kern="0" spc="-2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DSL)</a:t>
            </a:r>
            <a:r>
              <a:rPr sz="1400" kern="0" spc="-2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，spring data的命名约定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147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查询动词</a:t>
            </a:r>
            <a:r>
              <a:rPr sz="1400" kern="0" spc="1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+ 主题</a:t>
            </a:r>
            <a:r>
              <a:rPr sz="1400" kern="0" spc="1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+ 断言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127000"/>
              </a:lnSpc>
              <a:spcBef>
                <a:spcPts val="984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查询动词：get、</a:t>
            </a:r>
            <a:r>
              <a:rPr sz="1400" kern="0" spc="-2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read、find、count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例子：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641350" algn="l" rtl="0" eaLnBrk="0">
              <a:lnSpc>
                <a:spcPct val="95000"/>
              </a:lnSpc>
              <a:spcBef>
                <a:spcPts val="927"/>
              </a:spcBef>
              <a:tabLst/>
            </a:pPr>
            <a:r>
              <a:rPr sz="1200" kern="0" spc="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List&lt;TacoOrder&gt;</a:t>
            </a:r>
            <a:r>
              <a:rPr sz="1200" kern="0" spc="1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findByDeliveryZip(</a:t>
            </a:r>
            <a:r>
              <a:rPr sz="1200" kern="0" spc="16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Stri</a:t>
            </a:r>
            <a:r>
              <a:rPr sz="1200" kern="0" spc="3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ng</a:t>
            </a:r>
            <a:r>
              <a:rPr sz="1200" kern="0" spc="1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3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deliveryZip );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298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声明自定义查询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105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不符合方法命名约定时，或者命名太长时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639444" algn="l" rtl="0" eaLnBrk="0">
              <a:lnSpc>
                <a:spcPct val="95000"/>
              </a:lnSpc>
              <a:spcBef>
                <a:spcPts val="942"/>
              </a:spcBef>
              <a:tabLst/>
            </a:pPr>
            <a:r>
              <a:rPr sz="1200" kern="0" spc="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@Query(“Order</a:t>
            </a:r>
            <a:r>
              <a:rPr sz="1200" kern="0" spc="15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 whe</a:t>
            </a:r>
            <a:r>
              <a:rPr sz="1200" kern="0" spc="3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</a:t>
            </a:r>
            <a:r>
              <a:rPr sz="1200" kern="0" spc="13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3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o.deliveryCity</a:t>
            </a:r>
            <a:r>
              <a:rPr sz="1200" kern="0" spc="25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3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=</a:t>
            </a:r>
            <a:r>
              <a:rPr sz="1200" kern="0" spc="1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3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'Seattle'”)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marL="641350" algn="l" rtl="0" eaLnBrk="0">
              <a:lnSpc>
                <a:spcPts val="2471"/>
              </a:lnSpc>
              <a:spcBef>
                <a:spcPts val="17"/>
              </a:spcBef>
              <a:tabLst/>
            </a:pPr>
            <a:r>
              <a:rPr sz="1200" kern="0" spc="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List&lt;TacoOrder&gt;</a:t>
            </a:r>
            <a:r>
              <a:rPr sz="1200" kern="0" spc="19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readOrdersDeliveredInSe</a:t>
            </a:r>
            <a:r>
              <a:rPr sz="1200" kern="0" spc="3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attle( );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374" name="picture 3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4330996"/>
            <a:ext cx="116430" cy="106646"/>
          </a:xfrm>
          <a:prstGeom prst="rect">
            <a:avLst/>
          </a:prstGeom>
        </p:spPr>
      </p:pic>
      <p:pic>
        <p:nvPicPr>
          <p:cNvPr id="376" name="picture 3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271562"/>
            <a:ext cx="116430" cy="106646"/>
          </a:xfrm>
          <a:prstGeom prst="rect">
            <a:avLst/>
          </a:prstGeom>
        </p:spPr>
      </p:pic>
      <p:pic>
        <p:nvPicPr>
          <p:cNvPr id="378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2939330"/>
            <a:ext cx="116430" cy="106646"/>
          </a:xfrm>
          <a:prstGeom prst="rect">
            <a:avLst/>
          </a:prstGeom>
        </p:spPr>
      </p:pic>
      <p:pic>
        <p:nvPicPr>
          <p:cNvPr id="380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68" y="2606480"/>
            <a:ext cx="116648" cy="106845"/>
          </a:xfrm>
          <a:prstGeom prst="rect">
            <a:avLst/>
          </a:prstGeom>
        </p:spPr>
      </p:pic>
      <p:pic>
        <p:nvPicPr>
          <p:cNvPr id="382" name="picture 3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384" name="textbox 38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0" name="group 4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86" name="path 38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88" name="path 38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0" name="path 39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392"/>
          <p:cNvGraphicFramePr>
            <a:graphicFrameLocks noGrp="1"/>
          </p:cNvGraphicFramePr>
          <p:nvPr/>
        </p:nvGraphicFramePr>
        <p:xfrm>
          <a:off x="4030535" y="2843339"/>
          <a:ext cx="3755389" cy="2309495"/>
        </p:xfrm>
        <a:graphic>
          <a:graphicData uri="http://schemas.openxmlformats.org/drawingml/2006/table">
            <a:tbl>
              <a:tblPr/>
              <a:tblGrid>
                <a:gridCol w="375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99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4" name="picture 3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40123" y="2852928"/>
            <a:ext cx="3736847" cy="2290571"/>
          </a:xfrm>
          <a:prstGeom prst="rect">
            <a:avLst/>
          </a:prstGeom>
        </p:spPr>
      </p:pic>
      <p:sp>
        <p:nvSpPr>
          <p:cNvPr id="396" name="textbox 396"/>
          <p:cNvSpPr/>
          <p:nvPr/>
        </p:nvSpPr>
        <p:spPr>
          <a:xfrm>
            <a:off x="676635" y="1851577"/>
            <a:ext cx="7648575" cy="253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将上节课的作业完善，使用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JPA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做数据库持久化，数据库使用H2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98" name="textbox 39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00" name="rect 40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2" name="rect 40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4" name="rect 40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6" name="textbox 406"/>
          <p:cNvSpPr/>
          <p:nvPr/>
        </p:nvSpPr>
        <p:spPr>
          <a:xfrm>
            <a:off x="663899" y="897464"/>
            <a:ext cx="732155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作业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009132" y="4044696"/>
            <a:ext cx="4735067" cy="1987295"/>
          </a:xfrm>
          <a:prstGeom prst="rect">
            <a:avLst/>
          </a:prstGeom>
        </p:spPr>
      </p:pic>
      <p:graphicFrame>
        <p:nvGraphicFramePr>
          <p:cNvPr id="410" name="table 410"/>
          <p:cNvGraphicFramePr>
            <a:graphicFrameLocks noGrp="1"/>
          </p:cNvGraphicFramePr>
          <p:nvPr/>
        </p:nvGraphicFramePr>
        <p:xfrm>
          <a:off x="5999543" y="4035171"/>
          <a:ext cx="4753610" cy="2005964"/>
        </p:xfrm>
        <a:graphic>
          <a:graphicData uri="http://schemas.openxmlformats.org/drawingml/2006/table">
            <a:tbl>
              <a:tblPr/>
              <a:tblGrid>
                <a:gridCol w="475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64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398009" algn="l" rtl="0" eaLnBrk="0">
                        <a:lnSpc>
                          <a:spcPct val="9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②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2" name="picture 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56003" y="4044696"/>
            <a:ext cx="2987040" cy="1831847"/>
          </a:xfrm>
          <a:prstGeom prst="rect">
            <a:avLst/>
          </a:prstGeom>
        </p:spPr>
      </p:pic>
      <p:graphicFrame>
        <p:nvGraphicFramePr>
          <p:cNvPr id="414" name="table 414"/>
          <p:cNvGraphicFramePr>
            <a:graphicFrameLocks noGrp="1"/>
          </p:cNvGraphicFramePr>
          <p:nvPr/>
        </p:nvGraphicFramePr>
        <p:xfrm>
          <a:off x="1546542" y="4035171"/>
          <a:ext cx="3006090" cy="1850389"/>
        </p:xfrm>
        <a:graphic>
          <a:graphicData uri="http://schemas.openxmlformats.org/drawingml/2006/table">
            <a:tbl>
              <a:tblPr/>
              <a:tblGrid>
                <a:gridCol w="300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08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396489" algn="l" rtl="0" eaLnBrk="0">
                        <a:lnSpc>
                          <a:spcPct val="9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①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textbox 416"/>
          <p:cNvSpPr/>
          <p:nvPr/>
        </p:nvSpPr>
        <p:spPr>
          <a:xfrm>
            <a:off x="676635" y="2299379"/>
            <a:ext cx="4853940" cy="5378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3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2420" indent="-299720" algn="l" rtl="0" eaLnBrk="0">
              <a:lnSpc>
                <a:spcPct val="99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所有源代码，压缩成一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个文件。不包含编译后的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class文件（删除ta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rget目录）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18" name="textbox 418"/>
          <p:cNvSpPr/>
          <p:nvPr/>
        </p:nvSpPr>
        <p:spPr>
          <a:xfrm>
            <a:off x="6512311" y="2299379"/>
            <a:ext cx="4494529" cy="539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90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截图：</a:t>
            </a:r>
            <a:r>
              <a:rPr sz="1700" kern="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录入载图；</a:t>
            </a:r>
            <a:r>
              <a:rPr sz="1700" kern="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②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H2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console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访问截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图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443230" algn="l" rtl="0" eaLnBrk="0">
              <a:lnSpc>
                <a:spcPct val="88000"/>
              </a:lnSpc>
              <a:spcBef>
                <a:spcPts val="353"/>
              </a:spcBef>
              <a:tabLst/>
            </a:pP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（http://localhost:8080/h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2-console）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20" name="textbox 42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2" name="group 4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22" name="path 42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4" name="path 42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6" name="path 42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28" name="textbox 428"/>
          <p:cNvSpPr/>
          <p:nvPr/>
        </p:nvSpPr>
        <p:spPr>
          <a:xfrm>
            <a:off x="664609" y="1051007"/>
            <a:ext cx="731519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5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提交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box 430"/>
          <p:cNvSpPr/>
          <p:nvPr/>
        </p:nvSpPr>
        <p:spPr>
          <a:xfrm>
            <a:off x="676635" y="2299379"/>
            <a:ext cx="4911090" cy="19310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633730" indent="-301625" algn="l" rtl="0" eaLnBrk="0">
              <a:lnSpc>
                <a:spcPct val="94000"/>
              </a:lnSpc>
              <a:spcBef>
                <a:spcPts val="1294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https://www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.mongodb.com/download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center/community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145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请使用默认端口号2701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97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27380" indent="-295275" algn="l" rtl="0" eaLnBrk="0">
              <a:lnSpc>
                <a:spcPct val="99000"/>
              </a:lnSpc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mongosh：</a:t>
            </a:r>
            <a:r>
              <a:rPr sz="1400" kern="0" spc="-2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 Shell是MongoDB自带的交互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式Javascript shell，用来对MongoDB进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行操作和管理 的交互式环境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432" name="picture 4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68" y="3599874"/>
            <a:ext cx="116648" cy="106845"/>
          </a:xfrm>
          <a:prstGeom prst="rect">
            <a:avLst/>
          </a:prstGeom>
        </p:spPr>
      </p:pic>
      <p:pic>
        <p:nvPicPr>
          <p:cNvPr id="434" name="picture 4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3267878"/>
            <a:ext cx="116430" cy="106646"/>
          </a:xfrm>
          <a:prstGeom prst="rect">
            <a:avLst/>
          </a:prstGeom>
        </p:spPr>
      </p:pic>
      <p:pic>
        <p:nvPicPr>
          <p:cNvPr id="436" name="picture 4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9046" y="2722286"/>
            <a:ext cx="116430" cy="106646"/>
          </a:xfrm>
          <a:prstGeom prst="rect">
            <a:avLst/>
          </a:prstGeom>
        </p:spPr>
      </p:pic>
      <p:sp>
        <p:nvSpPr>
          <p:cNvPr id="438" name="textbox 438"/>
          <p:cNvSpPr/>
          <p:nvPr/>
        </p:nvSpPr>
        <p:spPr>
          <a:xfrm>
            <a:off x="6512311" y="2302192"/>
            <a:ext cx="2809875" cy="1619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302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6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https://redis.io/download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137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请使用默认端口号6379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988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redis-server，服务端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73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32104" algn="l" rtl="0" eaLnBrk="0">
              <a:lnSpc>
                <a:spcPct val="97000"/>
              </a:lnSpc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redis-cli，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客户端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844722" y="3719236"/>
            <a:ext cx="116430" cy="106646"/>
          </a:xfrm>
          <a:prstGeom prst="rect">
            <a:avLst/>
          </a:prstGeom>
        </p:spPr>
      </p:pic>
      <p:pic>
        <p:nvPicPr>
          <p:cNvPr id="442" name="picture 4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844722" y="3386751"/>
            <a:ext cx="116430" cy="106646"/>
          </a:xfrm>
          <a:prstGeom prst="rect">
            <a:avLst/>
          </a:prstGeom>
        </p:spPr>
      </p:pic>
      <p:pic>
        <p:nvPicPr>
          <p:cNvPr id="444" name="picture 4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844722" y="3054518"/>
            <a:ext cx="116430" cy="106646"/>
          </a:xfrm>
          <a:prstGeom prst="rect">
            <a:avLst/>
          </a:prstGeom>
        </p:spPr>
      </p:pic>
      <p:pic>
        <p:nvPicPr>
          <p:cNvPr id="446" name="picture 4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844722" y="2722286"/>
            <a:ext cx="116430" cy="106646"/>
          </a:xfrm>
          <a:prstGeom prst="rect">
            <a:avLst/>
          </a:prstGeom>
        </p:spPr>
      </p:pic>
      <p:sp>
        <p:nvSpPr>
          <p:cNvPr id="448" name="textbox 448"/>
          <p:cNvSpPr/>
          <p:nvPr/>
        </p:nvSpPr>
        <p:spPr>
          <a:xfrm>
            <a:off x="668870" y="1051007"/>
            <a:ext cx="7247890" cy="436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下节课准备：下载安装两个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NoSQL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数据库软件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50" name="textbox 45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52" name="path 45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4" name="path 45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6" name="path 45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box 458"/>
          <p:cNvSpPr/>
          <p:nvPr/>
        </p:nvSpPr>
        <p:spPr>
          <a:xfrm>
            <a:off x="664609" y="1051007"/>
            <a:ext cx="4598670" cy="45497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27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如果使用docker（可选）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88000"/>
              </a:lnSpc>
              <a:spcBef>
                <a:spcPts val="520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MongoDB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48589" algn="l" rtl="0" eaLnBrk="0">
              <a:lnSpc>
                <a:spcPct val="100000"/>
              </a:lnSpc>
              <a:spcBef>
                <a:spcPts val="1466"/>
              </a:spcBef>
              <a:tabLst/>
            </a:pPr>
            <a:r>
              <a:rPr sz="1600" kern="0" spc="-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（1）创建网络</a:t>
            </a:r>
            <a:endParaRPr sz="1600" dirty="0">
              <a:latin typeface="Microsoft YaHei UI"/>
              <a:ea typeface="Microsoft YaHei UI"/>
              <a:cs typeface="Microsoft YaHei UI"/>
            </a:endParaRPr>
          </a:p>
          <a:p>
            <a:pPr marL="18415" algn="l" rtl="0" eaLnBrk="0">
              <a:lnSpc>
                <a:spcPct val="88000"/>
              </a:lnSpc>
              <a:spcBef>
                <a:spcPts val="1323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docker network create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mongo-n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49225" algn="l" rtl="0" eaLnBrk="0">
              <a:lnSpc>
                <a:spcPct val="95000"/>
              </a:lnSpc>
              <a:spcBef>
                <a:spcPts val="1455"/>
              </a:spcBef>
              <a:tabLst/>
            </a:pPr>
            <a:r>
              <a:rPr sz="1700" kern="0" spc="-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（2）启动Server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8415" algn="l" rtl="0" eaLnBrk="0">
              <a:lnSpc>
                <a:spcPct val="88000"/>
              </a:lnSpc>
              <a:spcBef>
                <a:spcPts val="1318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docker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run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--name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my-mongo --network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6034" algn="l" rtl="0" eaLnBrk="0">
              <a:lnSpc>
                <a:spcPct val="88000"/>
              </a:lnSpc>
              <a:spcBef>
                <a:spcPts val="449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mongo-net -p 27017:27017</a:t>
            </a:r>
            <a:r>
              <a:rPr sz="1700" kern="0" spc="1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mongo:latest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48589" algn="l" rtl="0" eaLnBrk="0">
              <a:lnSpc>
                <a:spcPts val="3252"/>
              </a:lnSpc>
              <a:spcBef>
                <a:spcPts val="25"/>
              </a:spcBef>
              <a:tabLst/>
            </a:pPr>
            <a:r>
              <a:rPr sz="1600" kern="0" spc="-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（3）客户端访问</a:t>
            </a:r>
            <a:endParaRPr sz="16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50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034" indent="-7620" algn="l" rtl="0" eaLnBrk="0">
              <a:lnSpc>
                <a:spcPct val="99000"/>
              </a:lnSpc>
              <a:tabLst/>
            </a:pP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docker</a:t>
            </a:r>
            <a:r>
              <a:rPr sz="1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run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-it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--network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mongo-net --rm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mongo mongosh --host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y-mongo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60" name="textbox 460"/>
          <p:cNvSpPr/>
          <p:nvPr/>
        </p:nvSpPr>
        <p:spPr>
          <a:xfrm>
            <a:off x="6506273" y="2302192"/>
            <a:ext cx="5013959" cy="3298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87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42875" algn="l" rtl="0" eaLnBrk="0">
              <a:lnSpc>
                <a:spcPct val="100000"/>
              </a:lnSpc>
              <a:spcBef>
                <a:spcPts val="1465"/>
              </a:spcBef>
              <a:tabLst/>
            </a:pPr>
            <a:r>
              <a:rPr sz="1600" kern="0" spc="-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（1）创建网络</a:t>
            </a:r>
            <a:endParaRPr sz="16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9000"/>
              </a:lnSpc>
              <a:spcBef>
                <a:spcPts val="1328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docker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network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create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redis-net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42875" algn="l" rtl="0" eaLnBrk="0">
              <a:lnSpc>
                <a:spcPts val="3252"/>
              </a:lnSpc>
              <a:tabLst/>
            </a:pPr>
            <a:r>
              <a:rPr sz="1700" kern="0" spc="-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（2）启动Server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8415" indent="-5714" algn="l" rtl="0" eaLnBrk="0">
              <a:lnSpc>
                <a:spcPct val="99000"/>
              </a:lnSpc>
              <a:spcBef>
                <a:spcPts val="1444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docker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run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--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name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my-redis --network</a:t>
            </a:r>
            <a:r>
              <a:rPr sz="1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redis-net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-p 6379:6379</a:t>
            </a:r>
            <a:r>
              <a:rPr sz="1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-d</a:t>
            </a:r>
            <a:r>
              <a:rPr sz="1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redis:latest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42875" algn="l" rtl="0" eaLnBrk="0">
              <a:lnSpc>
                <a:spcPct val="100000"/>
              </a:lnSpc>
              <a:spcBef>
                <a:spcPts val="1456"/>
              </a:spcBef>
              <a:tabLst/>
            </a:pPr>
            <a:r>
              <a:rPr sz="1600" kern="0" spc="-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（3）客户端访问</a:t>
            </a:r>
            <a:endParaRPr sz="16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20320" indent="-7620" algn="l" rtl="0" eaLnBrk="0">
              <a:lnSpc>
                <a:spcPct val="99000"/>
              </a:lnSpc>
              <a:spcBef>
                <a:spcPts val="7"/>
              </a:spcBef>
              <a:tabLst/>
            </a:pP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docker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run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-it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--network</a:t>
            </a:r>
            <a:r>
              <a:rPr sz="1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redis-net -</a:t>
            </a: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-rm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redis-cli -h</a:t>
            </a:r>
            <a:r>
              <a:rPr sz="1700" kern="0" spc="1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my-redis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62" name="textbox 46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64" name="path 46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6" name="path 46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8" name="path 46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34224"/>
              </p:ext>
            </p:extLst>
          </p:nvPr>
        </p:nvGraphicFramePr>
        <p:xfrm>
          <a:off x="2598433" y="3199001"/>
          <a:ext cx="1969769" cy="459739"/>
        </p:xfrm>
        <a:graphic>
          <a:graphicData uri="http://schemas.openxmlformats.org/drawingml/2006/table">
            <a:tbl>
              <a:tblPr>
                <a:solidFill>
                  <a:srgbClr val="E4F9FA"/>
                </a:solidFill>
              </a:tblPr>
              <a:tblGrid>
                <a:gridCol w="196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7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0029" algn="l" rtl="0" eaLnBrk="0">
                        <a:lnSpc>
                          <a:spcPct val="79000"/>
                        </a:lnSpc>
                        <a:tabLst/>
                      </a:pPr>
                      <a:r>
                        <a:rPr sz="23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UserService</a:t>
                      </a:r>
                      <a:endParaRPr sz="2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8"/>
          <p:cNvGraphicFramePr>
            <a:graphicFrameLocks noGrp="1"/>
          </p:cNvGraphicFramePr>
          <p:nvPr/>
        </p:nvGraphicFramePr>
        <p:xfrm>
          <a:off x="6084061" y="3186938"/>
          <a:ext cx="2613025" cy="459739"/>
        </p:xfrm>
        <a:graphic>
          <a:graphicData uri="http://schemas.openxmlformats.org/drawingml/2006/table">
            <a:tbl>
              <a:tblPr>
                <a:solidFill>
                  <a:srgbClr val="E4F9FA"/>
                </a:solidFill>
              </a:tblPr>
              <a:tblGrid>
                <a:gridCol w="261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7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34315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23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UserMapper</a:t>
                      </a:r>
                      <a:r>
                        <a:rPr sz="23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接口</a:t>
                      </a:r>
                      <a:endParaRPr sz="23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4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49404" y="2235898"/>
            <a:ext cx="1448272" cy="4143374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663189" y="897464"/>
            <a:ext cx="5730875" cy="923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数据访问层对象模拟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7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数据访问对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象（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access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object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,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DAO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)或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Repository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8700579" y="3183443"/>
            <a:ext cx="1925818" cy="931549"/>
            <a:chOff x="0" y="0"/>
            <a:chExt cx="1925818" cy="931549"/>
          </a:xfrm>
        </p:grpSpPr>
        <p:grpSp>
          <p:nvGrpSpPr>
            <p:cNvPr id="8" name="group 8"/>
            <p:cNvGrpSpPr/>
            <p:nvPr/>
          </p:nvGrpSpPr>
          <p:grpSpPr>
            <a:xfrm rot="21600000">
              <a:off x="0" y="0"/>
              <a:ext cx="1925818" cy="931549"/>
              <a:chOff x="0" y="0"/>
              <a:chExt cx="1925818" cy="931549"/>
            </a:xfrm>
          </p:grpSpPr>
          <p:sp>
            <p:nvSpPr>
              <p:cNvPr id="54" name="path 54"/>
              <p:cNvSpPr/>
              <p:nvPr/>
            </p:nvSpPr>
            <p:spPr>
              <a:xfrm>
                <a:off x="11112" y="0"/>
                <a:ext cx="1914705" cy="931549"/>
              </a:xfrm>
              <a:custGeom>
                <a:avLst/>
                <a:gdLst/>
                <a:ahLst/>
                <a:cxnLst/>
                <a:rect l="0" t="0" r="0" b="0"/>
                <a:pathLst>
                  <a:path w="3015" h="1467">
                    <a:moveTo>
                      <a:pt x="0" y="340"/>
                    </a:moveTo>
                    <a:lnTo>
                      <a:pt x="759" y="361"/>
                    </a:lnTo>
                    <a:cubicBezTo>
                      <a:pt x="1105" y="22"/>
                      <a:pt x="1848" y="-85"/>
                      <a:pt x="2419" y="120"/>
                    </a:cubicBezTo>
                    <a:cubicBezTo>
                      <a:pt x="2989" y="325"/>
                      <a:pt x="3171" y="766"/>
                      <a:pt x="2825" y="1105"/>
                    </a:cubicBezTo>
                    <a:cubicBezTo>
                      <a:pt x="2478" y="1444"/>
                      <a:pt x="1735" y="1552"/>
                      <a:pt x="1165" y="1346"/>
                    </a:cubicBezTo>
                    <a:cubicBezTo>
                      <a:pt x="743" y="1195"/>
                      <a:pt x="520" y="906"/>
                      <a:pt x="599" y="618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rgbClr val="1CADE4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path 56"/>
              <p:cNvSpPr/>
              <p:nvPr/>
            </p:nvSpPr>
            <p:spPr>
              <a:xfrm>
                <a:off x="0" y="0"/>
                <a:ext cx="1925818" cy="931549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1467">
                    <a:moveTo>
                      <a:pt x="17" y="340"/>
                    </a:moveTo>
                    <a:lnTo>
                      <a:pt x="776" y="361"/>
                    </a:lnTo>
                    <a:cubicBezTo>
                      <a:pt x="1122" y="22"/>
                      <a:pt x="1865" y="-85"/>
                      <a:pt x="2436" y="120"/>
                    </a:cubicBezTo>
                    <a:cubicBezTo>
                      <a:pt x="3006" y="325"/>
                      <a:pt x="3188" y="766"/>
                      <a:pt x="2842" y="1105"/>
                    </a:cubicBezTo>
                    <a:cubicBezTo>
                      <a:pt x="2496" y="1444"/>
                      <a:pt x="1753" y="1552"/>
                      <a:pt x="1182" y="1346"/>
                    </a:cubicBezTo>
                    <a:cubicBezTo>
                      <a:pt x="761" y="1195"/>
                      <a:pt x="537" y="906"/>
                      <a:pt x="616" y="618"/>
                    </a:cubicBezTo>
                    <a:lnTo>
                      <a:pt x="17" y="340"/>
                    </a:lnTo>
                    <a:close/>
                  </a:path>
                </a:pathLst>
              </a:custGeom>
              <a:noFill/>
              <a:ln w="22225" cap="rnd">
                <a:solidFill>
                  <a:srgbClr val="117EA7"/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textbox 58"/>
            <p:cNvSpPr/>
            <p:nvPr/>
          </p:nvSpPr>
          <p:spPr>
            <a:xfrm>
              <a:off x="-12700" y="-12700"/>
              <a:ext cx="1951354" cy="97599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807084" indent="-80010" algn="l" rtl="0" eaLnBrk="0">
                <a:lnSpc>
                  <a:spcPct val="99000"/>
                </a:lnSpc>
                <a:spcBef>
                  <a:spcPts val="2"/>
                </a:spcBef>
                <a:tabLst/>
              </a:pPr>
              <a:r>
                <a:rPr sz="1400" kern="0" spc="-10" dirty="0">
                  <a:solidFill>
                    <a:srgbClr val="FFFFFF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用Mockito</a:t>
              </a:r>
              <a:r>
                <a:rPr sz="1400" kern="0" spc="0" dirty="0">
                  <a:solidFill>
                    <a:srgbClr val="FFFFFF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      </a:t>
              </a:r>
              <a:r>
                <a:rPr sz="1400" kern="0" spc="-10" dirty="0">
                  <a:solidFill>
                    <a:srgbClr val="FFFFFF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模拟对象</a:t>
              </a:r>
              <a:endParaRPr sz="1400" dirty="0"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60" name="textbox 6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2424796" y="3706177"/>
            <a:ext cx="1310415" cy="1023218"/>
            <a:chOff x="0" y="0"/>
            <a:chExt cx="1310415" cy="1023218"/>
          </a:xfrm>
        </p:grpSpPr>
        <p:grpSp>
          <p:nvGrpSpPr>
            <p:cNvPr id="12" name="group 12"/>
            <p:cNvGrpSpPr/>
            <p:nvPr/>
          </p:nvGrpSpPr>
          <p:grpSpPr>
            <a:xfrm rot="21600000">
              <a:off x="0" y="0"/>
              <a:ext cx="1310415" cy="1023218"/>
              <a:chOff x="0" y="0"/>
              <a:chExt cx="1310415" cy="1023218"/>
            </a:xfrm>
          </p:grpSpPr>
          <p:sp>
            <p:nvSpPr>
              <p:cNvPr id="62" name="path 62"/>
              <p:cNvSpPr/>
              <p:nvPr/>
            </p:nvSpPr>
            <p:spPr>
              <a:xfrm>
                <a:off x="0" y="11112"/>
                <a:ext cx="1310415" cy="1012106"/>
              </a:xfrm>
              <a:custGeom>
                <a:avLst/>
                <a:gdLst/>
                <a:ahLst/>
                <a:cxnLst/>
                <a:rect l="0" t="0" r="0" b="0"/>
                <a:pathLst>
                  <a:path w="2063" h="1593">
                    <a:moveTo>
                      <a:pt x="1601" y="0"/>
                    </a:moveTo>
                    <a:lnTo>
                      <a:pt x="1572" y="385"/>
                    </a:lnTo>
                    <a:cubicBezTo>
                      <a:pt x="2044" y="575"/>
                      <a:pt x="2185" y="972"/>
                      <a:pt x="1887" y="1272"/>
                    </a:cubicBezTo>
                    <a:cubicBezTo>
                      <a:pt x="1588" y="1573"/>
                      <a:pt x="964" y="1663"/>
                      <a:pt x="491" y="1473"/>
                    </a:cubicBezTo>
                    <a:cubicBezTo>
                      <a:pt x="19" y="1283"/>
                      <a:pt x="-121" y="886"/>
                      <a:pt x="176" y="586"/>
                    </a:cubicBezTo>
                    <a:cubicBezTo>
                      <a:pt x="396" y="364"/>
                      <a:pt x="806" y="250"/>
                      <a:pt x="1212" y="296"/>
                    </a:cubicBezTo>
                    <a:lnTo>
                      <a:pt x="1601" y="0"/>
                    </a:lnTo>
                    <a:close/>
                  </a:path>
                </a:pathLst>
              </a:custGeom>
              <a:solidFill>
                <a:srgbClr val="1CADE4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path 64"/>
              <p:cNvSpPr/>
              <p:nvPr/>
            </p:nvSpPr>
            <p:spPr>
              <a:xfrm>
                <a:off x="3175" y="0"/>
                <a:ext cx="1304065" cy="1020043"/>
              </a:xfrm>
              <a:custGeom>
                <a:avLst/>
                <a:gdLst/>
                <a:ahLst/>
                <a:cxnLst/>
                <a:rect l="0" t="0" r="0" b="0"/>
                <a:pathLst>
                  <a:path w="2053" h="1606">
                    <a:moveTo>
                      <a:pt x="1596" y="17"/>
                    </a:moveTo>
                    <a:lnTo>
                      <a:pt x="1567" y="403"/>
                    </a:lnTo>
                    <a:cubicBezTo>
                      <a:pt x="2039" y="592"/>
                      <a:pt x="2180" y="990"/>
                      <a:pt x="1882" y="1290"/>
                    </a:cubicBezTo>
                    <a:cubicBezTo>
                      <a:pt x="1583" y="1590"/>
                      <a:pt x="959" y="1680"/>
                      <a:pt x="486" y="1490"/>
                    </a:cubicBezTo>
                    <a:cubicBezTo>
                      <a:pt x="14" y="1301"/>
                      <a:pt x="-126" y="904"/>
                      <a:pt x="171" y="603"/>
                    </a:cubicBezTo>
                    <a:cubicBezTo>
                      <a:pt x="391" y="381"/>
                      <a:pt x="801" y="267"/>
                      <a:pt x="1207" y="314"/>
                    </a:cubicBezTo>
                    <a:lnTo>
                      <a:pt x="1596" y="17"/>
                    </a:lnTo>
                    <a:close/>
                  </a:path>
                </a:pathLst>
              </a:custGeom>
              <a:noFill/>
              <a:ln w="22225" cap="rnd">
                <a:solidFill>
                  <a:srgbClr val="117EA7"/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textbox 66"/>
            <p:cNvSpPr/>
            <p:nvPr/>
          </p:nvSpPr>
          <p:spPr>
            <a:xfrm>
              <a:off x="-12700" y="-12700"/>
              <a:ext cx="1336039" cy="106680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7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7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312420" algn="l" rtl="0" eaLnBrk="0">
                <a:lnSpc>
                  <a:spcPct val="97000"/>
                </a:lnSpc>
                <a:tabLst/>
              </a:pPr>
              <a:r>
                <a:rPr sz="1400" kern="0" spc="-10" dirty="0">
                  <a:solidFill>
                    <a:srgbClr val="FFFFFF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被测对象</a:t>
              </a:r>
              <a:endParaRPr sz="1400" dirty="0">
                <a:latin typeface="Microsoft YaHei"/>
                <a:ea typeface="Microsoft YaHei"/>
                <a:cs typeface="Microsoft YaHei"/>
              </a:endParaRPr>
            </a:p>
          </p:txBody>
        </p:sp>
      </p:grpSp>
      <p:graphicFrame>
        <p:nvGraphicFramePr>
          <p:cNvPr id="68" name="table 68"/>
          <p:cNvGraphicFramePr>
            <a:graphicFrameLocks noGrp="1"/>
          </p:cNvGraphicFramePr>
          <p:nvPr/>
        </p:nvGraphicFramePr>
        <p:xfrm>
          <a:off x="6018529" y="5126990"/>
          <a:ext cx="2742564" cy="398780"/>
        </p:xfrm>
        <a:graphic>
          <a:graphicData uri="http://schemas.openxmlformats.org/drawingml/2006/table">
            <a:tbl>
              <a:tblPr>
                <a:solidFill>
                  <a:srgbClr val="E4F9FA"/>
                </a:solidFill>
              </a:tblPr>
              <a:tblGrid>
                <a:gridCol w="2742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5109" algn="l" rtl="0" eaLnBrk="0">
                        <a:lnSpc>
                          <a:spcPct val="8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UserMapperImpl</a:t>
                      </a:r>
                      <a:r>
                        <a:rPr sz="19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实现</a:t>
                      </a:r>
                      <a:endParaRPr sz="19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4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1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70" name="path 7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2" name="path 7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4" name="path 7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76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332914" y="3659885"/>
            <a:ext cx="114365" cy="149593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box 470"/>
          <p:cNvSpPr/>
          <p:nvPr/>
        </p:nvSpPr>
        <p:spPr>
          <a:xfrm>
            <a:off x="668528" y="2329129"/>
            <a:ext cx="3737609" cy="29311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44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200" kern="0" spc="-2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MongoDB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命令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441325" algn="l" rtl="0" eaLnBrk="0">
              <a:lnSpc>
                <a:spcPts val="2012"/>
              </a:lnSpc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show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dbs</a:t>
            </a:r>
            <a:endParaRPr sz="1200" dirty="0">
              <a:latin typeface="Calibri"/>
              <a:ea typeface="Calibri"/>
              <a:cs typeface="Calibri"/>
            </a:endParaRPr>
          </a:p>
          <a:p>
            <a:pPr marL="446405" algn="l" rtl="0" eaLnBrk="0">
              <a:lnSpc>
                <a:spcPct val="89000"/>
              </a:lnSpc>
              <a:spcBef>
                <a:spcPts val="810"/>
              </a:spcBef>
              <a:tabLst/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mytest</a:t>
            </a:r>
            <a:endParaRPr sz="1200" dirty="0">
              <a:latin typeface="Calibri"/>
              <a:ea typeface="Calibri"/>
              <a:cs typeface="Calibri"/>
            </a:endParaRPr>
          </a:p>
          <a:p>
            <a:pPr marL="442594" algn="l" rtl="0" eaLnBrk="0">
              <a:lnSpc>
                <a:spcPct val="89000"/>
              </a:lnSpc>
              <a:spcBef>
                <a:spcPts val="736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db.createColle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ction('person’)</a:t>
            </a:r>
            <a:endParaRPr sz="1200" dirty="0">
              <a:latin typeface="Calibri"/>
              <a:ea typeface="Calibri"/>
              <a:cs typeface="Calibri"/>
            </a:endParaRPr>
          </a:p>
          <a:p>
            <a:pPr algn="r" rtl="0" eaLnBrk="0">
              <a:lnSpc>
                <a:spcPct val="88000"/>
              </a:lnSpc>
              <a:spcBef>
                <a:spcPts val="748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db.person.insertOne({name:'*******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*****',age:18})</a:t>
            </a:r>
            <a:endParaRPr sz="1200" dirty="0">
              <a:latin typeface="Calibri"/>
              <a:ea typeface="Calibri"/>
              <a:cs typeface="Calibri"/>
            </a:endParaRPr>
          </a:p>
          <a:p>
            <a:pPr marL="442594" algn="l" rtl="0" eaLnBrk="0">
              <a:lnSpc>
                <a:spcPct val="83000"/>
              </a:lnSpc>
              <a:spcBef>
                <a:spcPts val="747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db.person.find().pretty()</a:t>
            </a:r>
            <a:endParaRPr sz="1200" dirty="0">
              <a:latin typeface="Calibri"/>
              <a:ea typeface="Calibri"/>
              <a:cs typeface="Calibri"/>
            </a:endParaRPr>
          </a:p>
          <a:p>
            <a:pPr marL="441325" algn="l" rtl="0" eaLnBrk="0">
              <a:lnSpc>
                <a:spcPts val="1631"/>
              </a:lnSpc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show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dbs</a:t>
            </a:r>
            <a:endParaRPr sz="1200" dirty="0">
              <a:latin typeface="Calibri"/>
              <a:ea typeface="Calibri"/>
              <a:cs typeface="Calibri"/>
            </a:endParaRPr>
          </a:p>
          <a:p>
            <a:pPr marL="12700" algn="l" rtl="0" eaLnBrk="0">
              <a:lnSpc>
                <a:spcPct val="97000"/>
              </a:lnSpc>
              <a:spcBef>
                <a:spcPts val="547"/>
              </a:spcBef>
              <a:tabLst/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Redis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命令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441325" algn="l" rtl="0" eaLnBrk="0">
              <a:lnSpc>
                <a:spcPct val="83000"/>
              </a:lnSpc>
              <a:spcBef>
                <a:spcPts val="703"/>
              </a:spcBef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set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counter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</a:t>
            </a:r>
            <a:endParaRPr sz="1200" dirty="0">
              <a:latin typeface="Calibri"/>
              <a:ea typeface="Calibri"/>
              <a:cs typeface="Calibri"/>
            </a:endParaRPr>
          </a:p>
          <a:p>
            <a:pPr marL="445134" algn="l" rtl="0" eaLnBrk="0">
              <a:lnSpc>
                <a:spcPts val="2016"/>
              </a:lnSpc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incr counte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</a:t>
            </a:r>
            <a:endParaRPr sz="1200" dirty="0">
              <a:latin typeface="Calibri"/>
              <a:ea typeface="Calibri"/>
              <a:cs typeface="Calibri"/>
            </a:endParaRPr>
          </a:p>
          <a:p>
            <a:pPr marL="438784" algn="l" rtl="0" eaLnBrk="0">
              <a:lnSpc>
                <a:spcPct val="83000"/>
              </a:lnSpc>
              <a:spcBef>
                <a:spcPts val="821"/>
              </a:spcBef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counter</a:t>
            </a:r>
            <a:endParaRPr sz="1200" dirty="0">
              <a:latin typeface="Calibri"/>
              <a:ea typeface="Calibri"/>
              <a:cs typeface="Calibri"/>
            </a:endParaRPr>
          </a:p>
          <a:p>
            <a:pPr marL="446405" algn="l" rtl="0" eaLnBrk="0">
              <a:lnSpc>
                <a:spcPts val="2015"/>
              </a:lnSpc>
              <a:tabLst/>
            </a:pP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keys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</a:t>
            </a:r>
            <a:endParaRPr sz="1200" dirty="0">
              <a:latin typeface="Calibri"/>
              <a:ea typeface="Calibri"/>
              <a:cs typeface="Calibri"/>
            </a:endParaRPr>
          </a:p>
        </p:txBody>
      </p:sp>
      <p:pic>
        <p:nvPicPr>
          <p:cNvPr id="472" name="picture 4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830567" y="1726692"/>
            <a:ext cx="3253740" cy="2964179"/>
          </a:xfrm>
          <a:prstGeom prst="rect">
            <a:avLst/>
          </a:prstGeom>
        </p:spPr>
      </p:pic>
      <p:pic>
        <p:nvPicPr>
          <p:cNvPr id="474" name="picture 4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818376" y="4846320"/>
            <a:ext cx="2805683" cy="1533143"/>
          </a:xfrm>
          <a:prstGeom prst="rect">
            <a:avLst/>
          </a:prstGeom>
        </p:spPr>
      </p:pic>
      <p:sp>
        <p:nvSpPr>
          <p:cNvPr id="476" name="textbox 476"/>
          <p:cNvSpPr/>
          <p:nvPr/>
        </p:nvSpPr>
        <p:spPr>
          <a:xfrm>
            <a:off x="665320" y="1051007"/>
            <a:ext cx="5346700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使用客户端程序测试是否安装成功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78" name="textbox 47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8" name="group 4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80" name="path 48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2" name="path 48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4" name="path 48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group 50"/>
          <p:cNvGrpSpPr/>
          <p:nvPr/>
        </p:nvGrpSpPr>
        <p:grpSpPr>
          <a:xfrm rot="21600000">
            <a:off x="2973577" y="3547490"/>
            <a:ext cx="1393951" cy="536575"/>
            <a:chOff x="0" y="0"/>
            <a:chExt cx="1393951" cy="536575"/>
          </a:xfrm>
        </p:grpSpPr>
        <p:grpSp>
          <p:nvGrpSpPr>
            <p:cNvPr id="52" name="group 52"/>
            <p:cNvGrpSpPr/>
            <p:nvPr/>
          </p:nvGrpSpPr>
          <p:grpSpPr>
            <a:xfrm rot="21600000">
              <a:off x="0" y="0"/>
              <a:ext cx="1393951" cy="536575"/>
              <a:chOff x="0" y="0"/>
              <a:chExt cx="1393951" cy="536575"/>
            </a:xfrm>
          </p:grpSpPr>
          <p:sp>
            <p:nvSpPr>
              <p:cNvPr id="486" name="path 486"/>
              <p:cNvSpPr/>
              <p:nvPr/>
            </p:nvSpPr>
            <p:spPr>
              <a:xfrm>
                <a:off x="12700" y="12700"/>
                <a:ext cx="1368551" cy="511175"/>
              </a:xfrm>
              <a:custGeom>
                <a:avLst/>
                <a:gdLst/>
                <a:ahLst/>
                <a:cxnLst/>
                <a:rect l="0" t="0" r="0" b="0"/>
                <a:pathLst>
                  <a:path w="2155" h="805">
                    <a:moveTo>
                      <a:pt x="0" y="403"/>
                    </a:moveTo>
                    <a:cubicBezTo>
                      <a:pt x="0" y="358"/>
                      <a:pt x="35" y="322"/>
                      <a:pt x="80" y="322"/>
                    </a:cubicBezTo>
                    <a:lnTo>
                      <a:pt x="359" y="322"/>
                    </a:lnTo>
                    <a:lnTo>
                      <a:pt x="358" y="0"/>
                    </a:lnTo>
                    <a:lnTo>
                      <a:pt x="898" y="322"/>
                    </a:lnTo>
                    <a:lnTo>
                      <a:pt x="2074" y="322"/>
                    </a:lnTo>
                    <a:cubicBezTo>
                      <a:pt x="2119" y="322"/>
                      <a:pt x="2155" y="358"/>
                      <a:pt x="2155" y="403"/>
                    </a:cubicBezTo>
                    <a:lnTo>
                      <a:pt x="2155" y="403"/>
                    </a:lnTo>
                    <a:lnTo>
                      <a:pt x="2155" y="403"/>
                    </a:lnTo>
                    <a:lnTo>
                      <a:pt x="2155" y="523"/>
                    </a:lnTo>
                    <a:lnTo>
                      <a:pt x="2155" y="724"/>
                    </a:lnTo>
                    <a:cubicBezTo>
                      <a:pt x="2155" y="769"/>
                      <a:pt x="2119" y="805"/>
                      <a:pt x="2074" y="805"/>
                    </a:cubicBezTo>
                    <a:lnTo>
                      <a:pt x="898" y="805"/>
                    </a:lnTo>
                    <a:lnTo>
                      <a:pt x="359" y="805"/>
                    </a:lnTo>
                    <a:lnTo>
                      <a:pt x="359" y="805"/>
                    </a:lnTo>
                    <a:lnTo>
                      <a:pt x="80" y="805"/>
                    </a:lnTo>
                    <a:cubicBezTo>
                      <a:pt x="35" y="805"/>
                      <a:pt x="0" y="769"/>
                      <a:pt x="0" y="724"/>
                    </a:cubicBezTo>
                    <a:lnTo>
                      <a:pt x="0" y="523"/>
                    </a:lnTo>
                    <a:lnTo>
                      <a:pt x="0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E4F9FA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path 488"/>
              <p:cNvSpPr/>
              <p:nvPr/>
            </p:nvSpPr>
            <p:spPr>
              <a:xfrm>
                <a:off x="0" y="0"/>
                <a:ext cx="1393951" cy="536575"/>
              </a:xfrm>
              <a:custGeom>
                <a:avLst/>
                <a:gdLst/>
                <a:ahLst/>
                <a:cxnLst/>
                <a:rect l="0" t="0" r="0" b="0"/>
                <a:pathLst>
                  <a:path w="2195" h="845">
                    <a:moveTo>
                      <a:pt x="20" y="423"/>
                    </a:moveTo>
                    <a:cubicBezTo>
                      <a:pt x="20" y="378"/>
                      <a:pt x="55" y="342"/>
                      <a:pt x="100" y="342"/>
                    </a:cubicBezTo>
                    <a:lnTo>
                      <a:pt x="379" y="342"/>
                    </a:lnTo>
                    <a:lnTo>
                      <a:pt x="378" y="20"/>
                    </a:lnTo>
                    <a:lnTo>
                      <a:pt x="918" y="342"/>
                    </a:lnTo>
                    <a:lnTo>
                      <a:pt x="2094" y="342"/>
                    </a:lnTo>
                    <a:cubicBezTo>
                      <a:pt x="2139" y="342"/>
                      <a:pt x="2175" y="378"/>
                      <a:pt x="2175" y="423"/>
                    </a:cubicBezTo>
                    <a:lnTo>
                      <a:pt x="2175" y="423"/>
                    </a:lnTo>
                    <a:lnTo>
                      <a:pt x="2175" y="423"/>
                    </a:lnTo>
                    <a:lnTo>
                      <a:pt x="2175" y="543"/>
                    </a:lnTo>
                    <a:lnTo>
                      <a:pt x="2175" y="744"/>
                    </a:lnTo>
                    <a:cubicBezTo>
                      <a:pt x="2175" y="789"/>
                      <a:pt x="2139" y="825"/>
                      <a:pt x="2094" y="825"/>
                    </a:cubicBezTo>
                    <a:lnTo>
                      <a:pt x="918" y="825"/>
                    </a:lnTo>
                    <a:lnTo>
                      <a:pt x="379" y="825"/>
                    </a:lnTo>
                    <a:lnTo>
                      <a:pt x="379" y="825"/>
                    </a:lnTo>
                    <a:lnTo>
                      <a:pt x="100" y="825"/>
                    </a:lnTo>
                    <a:cubicBezTo>
                      <a:pt x="55" y="825"/>
                      <a:pt x="20" y="789"/>
                      <a:pt x="20" y="744"/>
                    </a:cubicBezTo>
                    <a:lnTo>
                      <a:pt x="20" y="543"/>
                    </a:lnTo>
                    <a:lnTo>
                      <a:pt x="20" y="423"/>
                    </a:lnTo>
                    <a:lnTo>
                      <a:pt x="20" y="423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1CADE4"/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0" name="textbox 490"/>
            <p:cNvSpPr/>
            <p:nvPr/>
          </p:nvSpPr>
          <p:spPr>
            <a:xfrm>
              <a:off x="-12700" y="-12700"/>
              <a:ext cx="1419860" cy="57721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9835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89535" algn="l" rtl="0" eaLnBrk="0">
                <a:lnSpc>
                  <a:spcPct val="97000"/>
                </a:lnSpc>
                <a:tabLst/>
              </a:pP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用你自己名字取代</a:t>
              </a:r>
              <a:endParaRPr sz="1200" dirty="0"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icture 4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87624" y="2147316"/>
            <a:ext cx="6348983" cy="3572255"/>
          </a:xfrm>
          <a:prstGeom prst="rect">
            <a:avLst/>
          </a:prstGeom>
        </p:spPr>
      </p:pic>
      <p:sp>
        <p:nvSpPr>
          <p:cNvPr id="494" name="textbox 4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54" name="group 5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96" name="path 49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8" name="path 49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0" name="path 50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02" name="textbox 502"/>
          <p:cNvSpPr/>
          <p:nvPr/>
        </p:nvSpPr>
        <p:spPr>
          <a:xfrm>
            <a:off x="5201049" y="1214456"/>
            <a:ext cx="1830704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谢谢观看！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8"/>
          <p:cNvSpPr/>
          <p:nvPr/>
        </p:nvSpPr>
        <p:spPr>
          <a:xfrm>
            <a:off x="671484" y="1852212"/>
            <a:ext cx="6493509" cy="1079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tabLst/>
            </a:pPr>
            <a:r>
              <a:rPr sz="1500" kern="0" spc="-3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1.   </a:t>
            </a:r>
            <a:r>
              <a:rPr sz="1700" kern="0" spc="-3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使用JdbcTemplate简化JDBC访问（spring-boot-starter</a:t>
            </a:r>
            <a:r>
              <a:rPr sz="1700" kern="0" spc="-4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-jdbc）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2.  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JDB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C（spring-boot-starter-data-jdbc）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3.   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 JPA（spring-boot-starter-data-jp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80" name="textbox 8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82" name="rect 8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" name="rect 8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" name="rect 8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8" name="textbox 88"/>
          <p:cNvSpPr/>
          <p:nvPr/>
        </p:nvSpPr>
        <p:spPr>
          <a:xfrm>
            <a:off x="695502" y="897464"/>
            <a:ext cx="700405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3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内容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90"/>
          <p:cNvSpPr/>
          <p:nvPr/>
        </p:nvSpPr>
        <p:spPr>
          <a:xfrm>
            <a:off x="665320" y="897464"/>
            <a:ext cx="6367145" cy="2034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使用原始的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JDBC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访问数据库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8000"/>
              </a:lnSpc>
              <a:spcBef>
                <a:spcPts val="518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RawJdbcIngredientRepository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r" rtl="0" eaLnBrk="0">
              <a:lnSpc>
                <a:spcPct val="88000"/>
              </a:lnSpc>
              <a:spcBef>
                <a:spcPts val="1467"/>
              </a:spcBef>
              <a:tabLst/>
            </a:pPr>
            <a:r>
              <a:rPr sz="1500" kern="0" spc="-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样板式代码（ResultSet、</a:t>
            </a:r>
            <a:r>
              <a:rPr sz="1700" kern="0" spc="-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</a:t>
            </a: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reparedStatement、Connection）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SQLException</a:t>
            </a:r>
            <a:r>
              <a:rPr sz="1700" kern="0" spc="-2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checked异常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92" name="textbox 9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94" name="path 9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6" name="path 9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8" name="path 9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00"/>
          <p:cNvSpPr/>
          <p:nvPr/>
        </p:nvSpPr>
        <p:spPr>
          <a:xfrm>
            <a:off x="676635" y="1851577"/>
            <a:ext cx="4016375" cy="3444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6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SQLException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8000"/>
              </a:lnSpc>
              <a:spcBef>
                <a:spcPts val="1282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发生异常时很难恢复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982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难确定异常类型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142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Hibernate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异常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102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定义了许多具体异常，方便定位问题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985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对业务对象的侵入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141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所提供的平台无关的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持久化异常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304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 err="1" smtClean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DataAccessException</a:t>
            </a:r>
            <a:r>
              <a:rPr lang="zh-CN" altLang="en-US" sz="1400" kern="0" spc="-10" dirty="0" smtClean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（运行期异常）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14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具体异常，方便定位问题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36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32104" algn="l" rtl="0" eaLnBrk="0">
              <a:lnSpc>
                <a:spcPct val="97000"/>
              </a:lnSpc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隔离具体数据库平台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5094520"/>
            <a:ext cx="116430" cy="106646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4762288"/>
            <a:ext cx="116430" cy="106646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4430055"/>
            <a:ext cx="116430" cy="106646"/>
          </a:xfrm>
          <a:prstGeom prst="rect">
            <a:avLst/>
          </a:prstGeom>
        </p:spPr>
      </p:pic>
      <p:pic>
        <p:nvPicPr>
          <p:cNvPr id="108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684566"/>
            <a:ext cx="116430" cy="106646"/>
          </a:xfrm>
          <a:prstGeom prst="rect">
            <a:avLst/>
          </a:prstGeom>
        </p:spPr>
      </p:pic>
      <p:pic>
        <p:nvPicPr>
          <p:cNvPr id="110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352334"/>
            <a:ext cx="116430" cy="106646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9068" y="2606480"/>
            <a:ext cx="116648" cy="106845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116" name="textbox 11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18" name="textbox 118"/>
          <p:cNvSpPr/>
          <p:nvPr/>
        </p:nvSpPr>
        <p:spPr>
          <a:xfrm>
            <a:off x="667805" y="897464"/>
            <a:ext cx="1438275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0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异常体系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20" name="rect 12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2" name="rect 12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rect 12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6"/>
          <p:cNvSpPr/>
          <p:nvPr/>
        </p:nvSpPr>
        <p:spPr>
          <a:xfrm>
            <a:off x="690939" y="1851577"/>
            <a:ext cx="5485765" cy="35610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6200" algn="l" rtl="0" eaLnBrk="0">
              <a:lnSpc>
                <a:spcPct val="88000"/>
              </a:lnSpc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93700" algn="l" rtl="0" eaLnBrk="0">
              <a:lnSpc>
                <a:spcPct val="144000"/>
              </a:lnSpc>
              <a:spcBef>
                <a:spcPts val="630"/>
              </a:spcBef>
              <a:tabLst/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&lt;groupId&gt;org.spr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ingframework.boot&lt;/groupId&gt; </a:t>
            </a: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&lt;artifactId&gt;</a:t>
            </a:r>
            <a:r>
              <a:rPr sz="17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g-boot-starter-jdbc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&lt;/artifactId&gt;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76200" algn="l" rtl="0" eaLnBrk="0">
              <a:lnSpc>
                <a:spcPts val="3252"/>
              </a:lnSpc>
              <a:spcBef>
                <a:spcPts val="25"/>
              </a:spcBef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93700" algn="l" rtl="0" eaLnBrk="0">
              <a:lnSpc>
                <a:spcPct val="149000"/>
              </a:lnSpc>
              <a:spcBef>
                <a:spcPts val="622"/>
              </a:spcBef>
              <a:tabLst/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&lt;groupId&gt;com.h2database&lt;/groupId&gt;</a:t>
            </a: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&lt;artifactI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d&gt;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h2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&lt;/artifactId&gt;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93700" algn="l" rtl="0" eaLnBrk="0">
              <a:lnSpc>
                <a:spcPct val="88000"/>
              </a:lnSpc>
              <a:spcBef>
                <a:spcPts val="1248"/>
              </a:spcBef>
              <a:tabLst/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&lt;scope&gt;runtime&lt;/sco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pe&gt;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39064" algn="l" rtl="0" eaLnBrk="0">
              <a:lnSpc>
                <a:spcPts val="3252"/>
              </a:lnSpc>
              <a:spcBef>
                <a:spcPts val="15"/>
              </a:spcBef>
              <a:tabLst/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&lt;/dependency&gt;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28" name="textbox 12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30" name="textbox 130"/>
          <p:cNvSpPr/>
          <p:nvPr/>
        </p:nvSpPr>
        <p:spPr>
          <a:xfrm>
            <a:off x="665320" y="897464"/>
            <a:ext cx="3032125" cy="4006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JdbcTemplate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32" name="rect 13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4" name="rect 13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6" name="rect 13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8"/>
          <p:cNvSpPr/>
          <p:nvPr/>
        </p:nvSpPr>
        <p:spPr>
          <a:xfrm>
            <a:off x="670646" y="897464"/>
            <a:ext cx="6779259" cy="2449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配置生成的H2数据库名，用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于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console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访问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8000"/>
              </a:lnSpc>
              <a:spcBef>
                <a:spcPts val="518"/>
              </a:spcBef>
              <a:tabLst/>
            </a:pP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spring: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39064" algn="l" rtl="0" eaLnBrk="0">
              <a:lnSpc>
                <a:spcPts val="2201"/>
              </a:lnSpc>
              <a:spcBef>
                <a:spcPts val="1462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datasource: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66700" algn="l" rtl="0" eaLnBrk="0">
              <a:lnSpc>
                <a:spcPct val="88000"/>
              </a:lnSpc>
              <a:spcBef>
                <a:spcPts val="1047"/>
              </a:spcBef>
              <a:tabLst/>
            </a:pP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generate-uniqu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e-name: false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74320" algn="l" rtl="0" eaLnBrk="0">
              <a:lnSpc>
                <a:spcPts val="3254"/>
              </a:lnSpc>
              <a:spcBef>
                <a:spcPts val="25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name: tacoclo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ud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40" name="textbox 14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42" name="path 14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4" name="path 14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6" name="path 14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8"/>
          <p:cNvSpPr/>
          <p:nvPr/>
        </p:nvSpPr>
        <p:spPr>
          <a:xfrm>
            <a:off x="676635" y="1851577"/>
            <a:ext cx="3946525" cy="1517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6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http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localhost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:8080/h2-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console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47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驱动：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org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.h2.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Driver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JDBC</a:t>
            </a:r>
            <a:r>
              <a:rPr sz="1700" kern="0" spc="1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URL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jdbc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:h2: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mem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tacocloud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用户名：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sa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0" name="textbox 15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2" name="textbox 152"/>
          <p:cNvSpPr/>
          <p:nvPr/>
        </p:nvSpPr>
        <p:spPr>
          <a:xfrm>
            <a:off x="694792" y="897464"/>
            <a:ext cx="1184275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3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H2访问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4" name="rect 15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6" name="rect 15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8" name="rect 15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864</Words>
  <Application>Microsoft Office PowerPoint</Application>
  <PresentationFormat>Widescreen</PresentationFormat>
  <Paragraphs>404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Microsoft YaHei UI</vt:lpstr>
      <vt:lpstr>等线</vt:lpstr>
      <vt:lpstr>SimSun</vt:lpstr>
      <vt:lpstr>Microsoft YaHei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5812</dc:creator>
  <cp:lastModifiedBy>Administrator</cp:lastModifiedBy>
  <cp:revision>5</cp:revision>
  <dcterms:created xsi:type="dcterms:W3CDTF">2023-10-12T16:16:14Z</dcterms:created>
  <dcterms:modified xsi:type="dcterms:W3CDTF">2024-10-11T07:39:43Z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2024-09-03T06:54:11Z</vt:filetime>
  </property>
</Properties>
</file>