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6" r:id="rId5"/>
    <p:sldId id="269" r:id="rId6"/>
    <p:sldId id="288" r:id="rId7"/>
    <p:sldId id="289" r:id="rId8"/>
    <p:sldId id="270" r:id="rId9"/>
    <p:sldId id="271" r:id="rId10"/>
    <p:sldId id="281" r:id="rId11"/>
    <p:sldId id="282" r:id="rId12"/>
    <p:sldId id="283" r:id="rId13"/>
    <p:sldId id="284" r:id="rId14"/>
    <p:sldId id="285" r:id="rId15"/>
    <p:sldId id="272" r:id="rId16"/>
    <p:sldId id="273" r:id="rId17"/>
    <p:sldId id="274" r:id="rId18"/>
    <p:sldId id="275" r:id="rId19"/>
    <p:sldId id="276" r:id="rId20"/>
    <p:sldId id="287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77" r:id="rId30"/>
    <p:sldId id="278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pring.data.mongodb.uri=mongodb:/localhost:27017/test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US/java-faker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wnloa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.redisfan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6836915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400" b="1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服务端开发-Sprin</a:t>
            </a:r>
            <a:r>
              <a:rPr sz="2400" b="1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</a:t>
            </a:r>
            <a:r>
              <a:rPr sz="2400" b="1" kern="0" spc="2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400" b="1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2400" b="1" kern="0" spc="2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lang="en-US" altLang="zh-CN" sz="2400" b="1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 </a:t>
            </a:r>
            <a:r>
              <a:rPr lang="zh-CN" altLang="en-US" sz="2400" b="1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</a:t>
            </a:r>
            <a:r>
              <a:rPr sz="2400" b="1" kern="0" spc="-3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971102" y="3615079"/>
            <a:ext cx="9157039" cy="1856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1" y="897464"/>
            <a:ext cx="3179785" cy="44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lang="en-US"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lang="en-US" altLang="zh-CN" sz="28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String</a:t>
            </a:r>
            <a:r>
              <a:rPr lang="zh-CN" altLang="en-US"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lang="zh-CN" altLang="en-US"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7DFEA-E2F3-659F-D736-A86A63400339}"/>
              </a:ext>
            </a:extLst>
          </p:cNvPr>
          <p:cNvSpPr txBox="1"/>
          <p:nvPr/>
        </p:nvSpPr>
        <p:spPr>
          <a:xfrm>
            <a:off x="812690" y="1502003"/>
            <a:ext cx="9346447" cy="63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String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的数据结构为简单动态字符串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(Simple Dynamic String,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缩写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SDS)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。是可以修改的字符串，内部结构实现上类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>
              <a:lnSpc>
                <a:spcPct val="97000"/>
              </a:lnSpc>
              <a:spcAft>
                <a:spcPts val="1000"/>
              </a:spcAft>
            </a:pP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似于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Java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的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ArrayList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，采用预分配冗余空间的方式来减少内存的频繁分配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。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最大长度为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512M</a:t>
            </a:r>
            <a:endParaRPr lang="zh-CN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7772FF-2479-6879-99F4-A2D91774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75" y="2381186"/>
            <a:ext cx="5274310" cy="958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8C1BAE-507D-6B08-582B-B0E1A9747C2D}"/>
              </a:ext>
            </a:extLst>
          </p:cNvPr>
          <p:cNvSpPr txBox="1"/>
          <p:nvPr/>
        </p:nvSpPr>
        <p:spPr>
          <a:xfrm>
            <a:off x="876397" y="3615079"/>
            <a:ext cx="9346447" cy="2324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设值命令：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 age 23 ex 10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               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setnx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name test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                set age 25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获值命令：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get age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批量设值：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mset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country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china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city Beijing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批量获取：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mget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country city address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删除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key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：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del key</a:t>
            </a:r>
            <a:endParaRPr lang="zh-CN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233923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971102" y="3615079"/>
            <a:ext cx="9157039" cy="1856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1" y="897464"/>
            <a:ext cx="3179785" cy="44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lang="en-US"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lang="en-US" altLang="zh-CN" sz="28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</a:t>
            </a:r>
            <a:r>
              <a:rPr lang="zh-CN" altLang="en-US"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lang="zh-CN" altLang="en-US"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7DFEA-E2F3-659F-D736-A86A63400339}"/>
              </a:ext>
            </a:extLst>
          </p:cNvPr>
          <p:cNvSpPr txBox="1"/>
          <p:nvPr/>
        </p:nvSpPr>
        <p:spPr>
          <a:xfrm>
            <a:off x="876397" y="1456710"/>
            <a:ext cx="9346447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Redis </a:t>
            </a:r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列表是简单的字符串列表，按照插入顺序排序。你可以添加一个元素到列表的头部（左边）或者尾部（右边）。</a:t>
            </a:r>
          </a:p>
          <a:p>
            <a:r>
              <a:rPr lang="zh-CN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它的底层实际是个双向链表，对两端的操作性能很高，通过索引下标的操作中间的节点性能会较差。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C1BAE-507D-6B08-582B-B0E1A9747C2D}"/>
              </a:ext>
            </a:extLst>
          </p:cNvPr>
          <p:cNvSpPr txBox="1"/>
          <p:nvPr/>
        </p:nvSpPr>
        <p:spPr>
          <a:xfrm>
            <a:off x="876397" y="3615079"/>
            <a:ext cx="9346447" cy="266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添加命令：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rpush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c b a 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               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lpush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c b a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获值命令：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lrange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0 -1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llen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删除命令：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lpop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rpop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ltrim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1 3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lrem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test 4 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BC61E1-EAE6-EBD7-3839-28DAF251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6417" y="2449806"/>
            <a:ext cx="5293360" cy="793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9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971102" y="3615079"/>
            <a:ext cx="9157039" cy="1856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1" y="897464"/>
            <a:ext cx="3179785" cy="44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lang="en-US"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lang="en-US" altLang="zh-CN" sz="28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Hash</a:t>
            </a:r>
            <a:r>
              <a:rPr lang="zh-CN" altLang="en-US"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lang="zh-CN" altLang="en-US"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7DFEA-E2F3-659F-D736-A86A63400339}"/>
              </a:ext>
            </a:extLst>
          </p:cNvPr>
          <p:cNvSpPr txBox="1"/>
          <p:nvPr/>
        </p:nvSpPr>
        <p:spPr>
          <a:xfrm>
            <a:off x="876397" y="1456710"/>
            <a:ext cx="9346447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Redis hash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是一个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string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类型的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field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和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value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的映射表，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hash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特别适合用于存储对象。</a:t>
            </a:r>
          </a:p>
          <a:p>
            <a:pPr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类似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Java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里面的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Map&lt;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String,Object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&gt;</a:t>
            </a:r>
            <a:endParaRPr lang="zh-CN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C1BAE-507D-6B08-582B-B0E1A9747C2D}"/>
              </a:ext>
            </a:extLst>
          </p:cNvPr>
          <p:cNvSpPr txBox="1"/>
          <p:nvPr/>
        </p:nvSpPr>
        <p:spPr>
          <a:xfrm>
            <a:off x="876397" y="3615079"/>
            <a:ext cx="9346447" cy="266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添加命令：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hset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field value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hmset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field1 value1 field2 value2	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获值命令：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hget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field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hmget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field1 field2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hkeys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 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hvals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hgetall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删除命令：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hdel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 field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计算个数：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hlen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key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153B2-3662-82D9-717C-1C20A4AF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2024" y="2106754"/>
            <a:ext cx="3048000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1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971102" y="3615079"/>
            <a:ext cx="9157039" cy="1856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1" y="897464"/>
            <a:ext cx="3179785" cy="44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lang="en-US"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lang="en-US" altLang="zh-CN" sz="28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Set</a:t>
            </a:r>
            <a:r>
              <a:rPr lang="zh-CN" altLang="en-US"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lang="zh-CN" altLang="en-US"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7DFEA-E2F3-659F-D736-A86A63400339}"/>
              </a:ext>
            </a:extLst>
          </p:cNvPr>
          <p:cNvSpPr txBox="1"/>
          <p:nvPr/>
        </p:nvSpPr>
        <p:spPr>
          <a:xfrm>
            <a:off x="876397" y="1456710"/>
            <a:ext cx="9346447" cy="9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Redis 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对外提供的功能与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list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类似是一个列表的功能，特殊之处在于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是可以自动排重的，当你需要存储一个列表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数据，又不希望出现重复数据时，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是一个很好的选择，并且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提供了判断某个成员是否在一个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集合内的重要接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口，这个也是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list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所不能提供的。</a:t>
            </a:r>
            <a:endParaRPr lang="zh-CN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C1BAE-507D-6B08-582B-B0E1A9747C2D}"/>
              </a:ext>
            </a:extLst>
          </p:cNvPr>
          <p:cNvSpPr txBox="1"/>
          <p:nvPr/>
        </p:nvSpPr>
        <p:spPr>
          <a:xfrm>
            <a:off x="922892" y="2658424"/>
            <a:ext cx="9346447" cy="367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添加命令：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sadd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a b c	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获值命令：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smembers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srandmember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2    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随机返回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2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个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spop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2   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随机返回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2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个，并从集合删除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删除命令：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srem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a 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计算个数：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scard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判断存在：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sismember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 a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交集运算：</a:t>
            </a:r>
            <a:r>
              <a:rPr lang="nb-NO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sinter user:1 user:2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并集运算：</a:t>
            </a:r>
            <a:r>
              <a:rPr lang="fi-FI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sunion user:1 user:2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差集运算：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sdiff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fi-FI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user:1 user:2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185100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971102" y="3615079"/>
            <a:ext cx="9157039" cy="1856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1" y="897464"/>
            <a:ext cx="3179785" cy="44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lang="en-US"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lang="en-US" altLang="zh-CN" sz="2800" kern="0" spc="2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ZSet</a:t>
            </a:r>
            <a:r>
              <a:rPr lang="zh-CN" altLang="en-US"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lang="zh-CN" altLang="en-US"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7DFEA-E2F3-659F-D736-A86A63400339}"/>
              </a:ext>
            </a:extLst>
          </p:cNvPr>
          <p:cNvSpPr txBox="1"/>
          <p:nvPr/>
        </p:nvSpPr>
        <p:spPr>
          <a:xfrm>
            <a:off x="876397" y="1456710"/>
            <a:ext cx="9346447" cy="9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SortedSet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zset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)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是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Redis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提供的一个非常特别的数据结构，一方面它等价于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Java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的数据结构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Map&lt;String, Double&gt;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，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可以给每一个元素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value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赋予一个权重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score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，另一方面它又类似于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TreeSet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，内部的元素会按照权重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score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进行排序，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可以得到每个元素的名次，还可以通过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score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的范围来获取元素的列表。</a:t>
            </a:r>
            <a:endParaRPr lang="zh-CN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C1BAE-507D-6B08-582B-B0E1A9747C2D}"/>
              </a:ext>
            </a:extLst>
          </p:cNvPr>
          <p:cNvSpPr txBox="1"/>
          <p:nvPr/>
        </p:nvSpPr>
        <p:spPr>
          <a:xfrm>
            <a:off x="911268" y="3002895"/>
            <a:ext cx="9346447" cy="1650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添加命令：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zadd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article:zan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200 article1 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zincrby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article:zan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200 article1 	</a:t>
            </a: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获值命令：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zrange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article:zan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0 -1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withscores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//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查看点赞（分数）与文章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zrevrange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article:zan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0 -1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withscores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  </a:t>
            </a: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降序</a:t>
            </a:r>
            <a:endParaRPr lang="en-US" altLang="zh-CN" sz="14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  <a:p>
            <a:pPr eaLnBrk="0">
              <a:lnSpc>
                <a:spcPct val="97000"/>
              </a:lnSpc>
              <a:spcAft>
                <a:spcPts val="1000"/>
              </a:spcAft>
            </a:pPr>
            <a:r>
              <a:rPr lang="zh-CN" altLang="en-US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删除命令：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zrem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sz="1400" kern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article:zan</a:t>
            </a:r>
            <a:r>
              <a:rPr lang="en-US" altLang="zh-CN" sz="1400" kern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 article1</a:t>
            </a:r>
          </a:p>
        </p:txBody>
      </p:sp>
    </p:spTree>
    <p:extLst>
      <p:ext uri="{BB962C8B-B14F-4D97-AF65-F5344CB8AC3E}">
        <p14:creationId xmlns:p14="http://schemas.microsoft.com/office/powerpoint/2010/main" val="263047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4"/>
          <p:cNvSpPr/>
          <p:nvPr/>
        </p:nvSpPr>
        <p:spPr>
          <a:xfrm>
            <a:off x="676635" y="1851577"/>
            <a:ext cx="10066019" cy="17773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Jedis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Lettuce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都是连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Server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的客户端程序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4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RedisConnectionFactory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JedisConnectionFactory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20675" indent="-307975" algn="l" rtl="0" eaLnBrk="0">
              <a:lnSpc>
                <a:spcPct val="99000"/>
              </a:lnSpc>
              <a:spcBef>
                <a:spcPts val="1460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SpringBoot2.x 后默认使用的不再是Jedis而是lettuce，所以spring-bo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ot-starter-data-redis 依赖了：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lettuce-core、spring-dat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a-redis、spring-boot-starter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RedisConnectionFactory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接口实现自动生成在上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下文中，可直接注入使用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8" name="textbox 248"/>
          <p:cNvSpPr/>
          <p:nvPr/>
        </p:nvSpPr>
        <p:spPr>
          <a:xfrm>
            <a:off x="664254" y="897464"/>
            <a:ext cx="2451735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Jedis</a:t>
            </a:r>
            <a:r>
              <a:rPr sz="2700" kern="0" spc="5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和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Lettuce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0" name="rect 25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2" name="rect 25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4" name="rect 25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2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6"/>
          <p:cNvSpPr/>
          <p:nvPr/>
        </p:nvSpPr>
        <p:spPr>
          <a:xfrm>
            <a:off x="679523" y="897464"/>
            <a:ext cx="7094219" cy="2446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 data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38530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39573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&lt;groupId&gt;org.spr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ingframework.boot&lt;/groupId&gt;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938530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&lt;artifactId&gt;spring-b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oot-starter-data-redis&lt;/artifactId&gt; 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8" name="textbox 25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60" name="path 26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2" name="path 26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4" name="path 26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04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66"/>
          <p:cNvSpPr/>
          <p:nvPr/>
        </p:nvSpPr>
        <p:spPr>
          <a:xfrm>
            <a:off x="676635" y="1851577"/>
            <a:ext cx="3660775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RedisTemplate&lt;String,</a:t>
            </a:r>
            <a:r>
              <a:rPr sz="17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Product&gt;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StringRed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isTemplate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8" name="textbox 2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70" name="textbox 270"/>
          <p:cNvSpPr/>
          <p:nvPr/>
        </p:nvSpPr>
        <p:spPr>
          <a:xfrm>
            <a:off x="665320" y="897464"/>
            <a:ext cx="3187064" cy="400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RedisTemplate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72" name="rect 27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4" name="rect 27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6" name="rect 27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4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278"/>
          <p:cNvSpPr/>
          <p:nvPr/>
        </p:nvSpPr>
        <p:spPr>
          <a:xfrm>
            <a:off x="676635" y="897464"/>
            <a:ext cx="3747134" cy="47936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RedisTemplate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的子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API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519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使用简单的值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1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opsForValue()----ValueOperations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0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set、get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312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类型的值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1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opsForList()----Lis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tOperations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rightPush、</a:t>
            </a:r>
            <a:r>
              <a:rPr sz="1400" kern="0" spc="-2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leftPop、</a:t>
            </a:r>
            <a:r>
              <a:rPr sz="1400" kern="0" spc="-3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range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305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Set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上执行操作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096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opsForSet()----Set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Operations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9000"/>
              </a:lnSpc>
              <a:spcBef>
                <a:spcPts val="112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add、difference、</a:t>
            </a:r>
            <a:r>
              <a:rPr sz="1400" kern="0" spc="-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union、</a:t>
            </a:r>
            <a:r>
              <a:rPr sz="1400" kern="0" spc="-3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inters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ect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9000"/>
              </a:lnSpc>
              <a:spcBef>
                <a:spcPts val="1097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绑定到某个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key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88000"/>
              </a:lnSpc>
              <a:spcBef>
                <a:spcPts val="7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boundListOps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("cart")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80" name="picture 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68" y="5507287"/>
            <a:ext cx="116648" cy="106845"/>
          </a:xfrm>
          <a:prstGeom prst="rect">
            <a:avLst/>
          </a:prstGeom>
        </p:spPr>
      </p:pic>
      <p:pic>
        <p:nvPicPr>
          <p:cNvPr id="282" name="picture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4762288"/>
            <a:ext cx="116430" cy="106646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4430055"/>
            <a:ext cx="116430" cy="106646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684566"/>
            <a:ext cx="116430" cy="106646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292" name="picture 2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294" name="textbox 2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96" name="path 29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8" name="path 29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0" name="path 30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07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2"/>
          <p:cNvSpPr/>
          <p:nvPr/>
        </p:nvSpPr>
        <p:spPr>
          <a:xfrm>
            <a:off x="676635" y="1851577"/>
            <a:ext cx="7582534" cy="1078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默认处理：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JdkSerializationRedisSerializer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，对象需要实现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Serializable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7000"/>
              </a:lnSpc>
              <a:spcBef>
                <a:spcPts val="1285"/>
              </a:spcBef>
              <a:tabLst/>
            </a:pP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Jackson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JsonRedisSerializer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StringRedi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sSerializer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4" name="textbox 30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664964" y="897464"/>
            <a:ext cx="2151379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指定序列化器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8" name="rect 30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" name="rect 31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2" name="rect 31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5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676635" y="897464"/>
            <a:ext cx="2729864" cy="3272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项目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7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Neo4j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6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7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Cassandra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/>
          <p:nvPr/>
        </p:nvSpPr>
        <p:spPr>
          <a:xfrm>
            <a:off x="671749" y="897464"/>
            <a:ext cx="3569541" cy="536385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194" algn="l" rtl="0" eaLnBrk="0">
              <a:lnSpc>
                <a:spcPts val="3263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内容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9000"/>
              </a:lnSpc>
              <a:spcBef>
                <a:spcPts val="461"/>
              </a:spcBef>
              <a:tabLst/>
            </a:pPr>
            <a:r>
              <a:rPr sz="1500" kern="0" spc="-10" dirty="0">
                <a:latin typeface="Microsoft YaHei UI"/>
                <a:ea typeface="Microsoft YaHei UI"/>
                <a:cs typeface="Microsoft YaHei UI"/>
              </a:rPr>
              <a:t>1</a:t>
            </a:r>
            <a:r>
              <a:rPr sz="1500" kern="0" spc="-210" dirty="0"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-10" dirty="0">
                <a:latin typeface="SimHei"/>
                <a:ea typeface="SimHei"/>
                <a:cs typeface="SimHei"/>
              </a:rPr>
              <a:t>、</a:t>
            </a:r>
            <a:r>
              <a:rPr sz="1500" kern="0" spc="170" dirty="0">
                <a:latin typeface="SimHei"/>
                <a:ea typeface="SimHei"/>
                <a:cs typeface="SimHei"/>
              </a:rPr>
              <a:t> </a:t>
            </a:r>
            <a:r>
              <a:rPr lang="en-US" sz="1500" kern="0" dirty="0">
                <a:latin typeface="SimHei"/>
                <a:ea typeface="SimHei"/>
                <a:cs typeface="SimHei"/>
              </a:rPr>
              <a:t>R</a:t>
            </a:r>
            <a:r>
              <a:rPr lang="en-US" altLang="zh-CN" sz="1500" kern="0" dirty="0">
                <a:latin typeface="SimHei"/>
                <a:ea typeface="SimHei"/>
                <a:cs typeface="SimHei"/>
              </a:rPr>
              <a:t>edis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3000"/>
              </a:lnSpc>
              <a:spcBef>
                <a:spcPts val="1626"/>
              </a:spcBef>
              <a:tabLst>
                <a:tab pos="484505" algn="l"/>
              </a:tabLst>
            </a:pPr>
            <a:r>
              <a:rPr sz="1500" kern="0" spc="0" dirty="0"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500" kern="0" spc="210" dirty="0">
                <a:latin typeface="Microsoft YaHei UI"/>
                <a:ea typeface="Microsoft YaHei UI"/>
                <a:cs typeface="Microsoft YaHei UI"/>
              </a:rPr>
              <a:t>  </a:t>
            </a:r>
            <a:r>
              <a:rPr lang="en-US" sz="1500" kern="0" spc="0" dirty="0">
                <a:latin typeface="Microsoft YaHei UI"/>
                <a:ea typeface="Microsoft YaHei UI"/>
                <a:cs typeface="Microsoft YaHei UI"/>
              </a:rPr>
              <a:t>R</a:t>
            </a:r>
            <a:r>
              <a:rPr lang="en-US" altLang="zh-CN" sz="1500" kern="0" spc="0" dirty="0">
                <a:latin typeface="Microsoft YaHei UI"/>
                <a:ea typeface="Microsoft YaHei UI"/>
                <a:cs typeface="Microsoft YaHei UI"/>
              </a:rPr>
              <a:t>edis</a:t>
            </a:r>
            <a:r>
              <a:rPr sz="1500" kern="0" spc="170" dirty="0">
                <a:latin typeface="Microsoft YaHei UI"/>
                <a:ea typeface="Microsoft YaHei UI"/>
                <a:cs typeface="Microsoft YaHei UI"/>
              </a:rPr>
              <a:t> 概念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339725" algn="l" rtl="0" eaLnBrk="0">
              <a:lnSpc>
                <a:spcPct val="98000"/>
              </a:lnSpc>
              <a:spcBef>
                <a:spcPts val="1135"/>
              </a:spcBef>
              <a:tabLst>
                <a:tab pos="484505" algn="l"/>
              </a:tabLst>
            </a:pPr>
            <a:r>
              <a:rPr sz="1500" kern="0" spc="0" dirty="0">
                <a:latin typeface="SimHei"/>
                <a:ea typeface="SimHei"/>
                <a:cs typeface="SimHei"/>
              </a:rPr>
              <a:t>	</a:t>
            </a:r>
            <a:r>
              <a:rPr sz="1500" kern="0" spc="480" dirty="0"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latin typeface="SimHei"/>
                <a:ea typeface="SimHei"/>
                <a:cs typeface="SimHei"/>
              </a:rPr>
              <a:t>Redis</a:t>
            </a:r>
            <a:r>
              <a:rPr lang="zh-CN" altLang="en-US" sz="1500" kern="0" spc="0" dirty="0">
                <a:latin typeface="SimHei"/>
                <a:ea typeface="SimHei"/>
                <a:cs typeface="SimHei"/>
              </a:rPr>
              <a:t>数据类型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104"/>
              </a:spcBef>
              <a:tabLst>
                <a:tab pos="484505" algn="l"/>
              </a:tabLst>
            </a:pPr>
            <a:r>
              <a:rPr sz="1500" kern="0" spc="0" dirty="0">
                <a:latin typeface="SimHei"/>
                <a:ea typeface="SimHei"/>
                <a:cs typeface="SimHei"/>
              </a:rPr>
              <a:t>	</a:t>
            </a:r>
            <a:r>
              <a:rPr sz="1500" kern="0" spc="510" dirty="0">
                <a:latin typeface="SimHei"/>
                <a:ea typeface="SimHei"/>
                <a:cs typeface="SimHei"/>
              </a:rPr>
              <a:t> </a:t>
            </a:r>
            <a:r>
              <a:rPr lang="en-US" altLang="zh-CN" sz="1500" kern="0" spc="0" dirty="0">
                <a:latin typeface="SimHei"/>
                <a:ea typeface="SimHei"/>
                <a:cs typeface="SimHei"/>
              </a:rPr>
              <a:t>Redis</a:t>
            </a:r>
            <a:r>
              <a:rPr lang="zh-CN" altLang="en-US" sz="1500" kern="0" dirty="0">
                <a:latin typeface="SimHei"/>
                <a:ea typeface="SimHei"/>
                <a:cs typeface="SimHei"/>
              </a:rPr>
              <a:t>命令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8000"/>
              </a:lnSpc>
              <a:spcBef>
                <a:spcPts val="1093"/>
              </a:spcBef>
              <a:tabLst>
                <a:tab pos="484505" algn="l"/>
              </a:tabLst>
            </a:pPr>
            <a:r>
              <a:rPr sz="1500" kern="0" spc="0" dirty="0">
                <a:latin typeface="SimHei"/>
                <a:ea typeface="SimHei"/>
                <a:cs typeface="SimHei"/>
              </a:rPr>
              <a:t>	</a:t>
            </a:r>
            <a:r>
              <a:rPr sz="1500" kern="0" spc="490" dirty="0">
                <a:latin typeface="SimHei"/>
                <a:ea typeface="SimHei"/>
                <a:cs typeface="SimHei"/>
              </a:rPr>
              <a:t> </a:t>
            </a:r>
            <a:r>
              <a:rPr lang="en-US" altLang="zh-CN" sz="1500" kern="0" spc="80" dirty="0">
                <a:latin typeface="SimHei"/>
                <a:ea typeface="SimHei"/>
                <a:cs typeface="SimHei"/>
              </a:rPr>
              <a:t>Spring data </a:t>
            </a:r>
            <a:r>
              <a:rPr lang="en-US" altLang="zh-CN" sz="1500" kern="0" spc="80" dirty="0" err="1">
                <a:latin typeface="SimHei"/>
                <a:ea typeface="SimHei"/>
                <a:cs typeface="SimHei"/>
              </a:rPr>
              <a:t>RedisTemplate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104"/>
              </a:spcBef>
              <a:tabLst>
                <a:tab pos="484505" algn="l"/>
              </a:tabLst>
            </a:pPr>
            <a:r>
              <a:rPr sz="1500" kern="0" spc="0" dirty="0">
                <a:latin typeface="SimHei"/>
                <a:ea typeface="SimHei"/>
                <a:cs typeface="SimHei"/>
              </a:rPr>
              <a:t>	</a:t>
            </a:r>
            <a:r>
              <a:rPr sz="1500" kern="0" spc="530" dirty="0"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90" dirty="0">
                <a:latin typeface="SimHei"/>
                <a:ea typeface="SimHei"/>
                <a:cs typeface="SimHei"/>
              </a:rPr>
              <a:t>对象序列化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048"/>
              </a:spcBef>
              <a:tabLst/>
            </a:pPr>
            <a:r>
              <a:rPr sz="1500" kern="0" spc="-40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r>
              <a:rPr sz="1500" kern="0" spc="-220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-4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、</a:t>
            </a:r>
            <a:r>
              <a:rPr sz="1500" kern="0" spc="19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-4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M</a:t>
            </a:r>
            <a:r>
              <a:rPr lang="en-US" altLang="zh-CN" sz="1500" kern="0" spc="-4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ongoDB</a:t>
            </a:r>
            <a:endParaRPr sz="1500" dirty="0">
              <a:solidFill>
                <a:srgbClr val="FF0000"/>
              </a:solidFill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547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7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MongoDB</a:t>
            </a:r>
            <a:r>
              <a:rPr lang="zh-CN" altLang="en-US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概念</a:t>
            </a:r>
            <a:endParaRPr sz="1500" dirty="0">
              <a:solidFill>
                <a:srgbClr val="FF0000"/>
              </a:solidFill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9000"/>
              </a:lnSpc>
              <a:spcBef>
                <a:spcPts val="1081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7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M</a:t>
            </a:r>
            <a:r>
              <a:rPr lang="en-US" altLang="zh-CN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ongoDB Shell</a:t>
            </a:r>
            <a:r>
              <a:rPr lang="zh-CN" altLang="en-US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命令使用</a:t>
            </a:r>
            <a:endParaRPr lang="zh-CN" altLang="en-US" sz="1500" dirty="0">
              <a:solidFill>
                <a:srgbClr val="FF0000"/>
              </a:solidFill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8000"/>
              </a:lnSpc>
              <a:spcBef>
                <a:spcPts val="1110"/>
              </a:spcBef>
              <a:tabLst>
                <a:tab pos="484505" algn="l"/>
              </a:tabLst>
            </a:pPr>
            <a:r>
              <a:rPr lang="zh-CN" altLang="en-US"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	</a:t>
            </a:r>
            <a:r>
              <a:rPr lang="zh-CN" altLang="en-US" sz="1500" kern="0" spc="45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5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基于客户端访问</a:t>
            </a:r>
            <a:endParaRPr lang="en-US" sz="1500" dirty="0">
              <a:solidFill>
                <a:srgbClr val="FF0000"/>
              </a:solidFill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900" dirty="0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339725" algn="l" rtl="0" eaLnBrk="0">
              <a:lnSpc>
                <a:spcPct val="100000"/>
              </a:lnSpc>
              <a:tabLst>
                <a:tab pos="484505" algn="l"/>
              </a:tabLst>
            </a:pPr>
            <a:r>
              <a:rPr sz="1500" kern="0" spc="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8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8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基于</a:t>
            </a:r>
            <a:r>
              <a:rPr lang="en-US" altLang="zh-CN" sz="1500" kern="0" spc="80" dirty="0">
                <a:solidFill>
                  <a:srgbClr val="FF0000"/>
                </a:solidFill>
                <a:latin typeface="SimHei"/>
                <a:ea typeface="SimHei"/>
                <a:cs typeface="SimHei"/>
              </a:rPr>
              <a:t>Spring Data</a:t>
            </a:r>
          </a:p>
          <a:p>
            <a:pPr marL="339725" algn="l" rtl="0" eaLnBrk="0">
              <a:lnSpc>
                <a:spcPct val="100000"/>
              </a:lnSpc>
              <a:tabLst>
                <a:tab pos="484505" algn="l"/>
              </a:tabLst>
            </a:pPr>
            <a:endParaRPr lang="zh-CN" altLang="en-US"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5407902"/>
            <a:ext cx="144722" cy="13256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5041761"/>
            <a:ext cx="144722" cy="13256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4676001"/>
            <a:ext cx="144722" cy="13256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4310241"/>
            <a:ext cx="144722" cy="13256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3551035"/>
            <a:ext cx="144722" cy="13256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3185275"/>
            <a:ext cx="144722" cy="13256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1899" y="2819515"/>
            <a:ext cx="144722" cy="13256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2453755"/>
            <a:ext cx="144722" cy="13256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2087614"/>
            <a:ext cx="144722" cy="132560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6" name="path 4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" name="path 4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 5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4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4"/>
          <p:cNvSpPr/>
          <p:nvPr/>
        </p:nvSpPr>
        <p:spPr>
          <a:xfrm>
            <a:off x="676635" y="2299379"/>
            <a:ext cx="4927600" cy="1544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5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0" indent="-292734" algn="l" rtl="0" eaLnBrk="0">
              <a:lnSpc>
                <a:spcPct val="103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是由C++语言编写的，是一个基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于分 布式文件存储的开源数据库系统。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165" indent="-291465" algn="l" rtl="0" eaLnBrk="0">
              <a:lnSpc>
                <a:spcPct val="106000"/>
              </a:lnSpc>
              <a:spcBef>
                <a:spcPts val="6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文档存储一般用类似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json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的格式存储，存储的内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容是文档型的。这样也就有机会对某些字段建立  索引，实现关系数据库的某些功能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41383" y="3344585"/>
            <a:ext cx="5068601" cy="1373495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70" name="path 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2" name="path 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 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textbox 76"/>
          <p:cNvSpPr/>
          <p:nvPr/>
        </p:nvSpPr>
        <p:spPr>
          <a:xfrm>
            <a:off x="694792" y="1051007"/>
            <a:ext cx="17284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676635" y="897464"/>
            <a:ext cx="10592434" cy="16198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91000"/>
              </a:lnSpc>
              <a:tabLst/>
            </a:pP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2700" kern="0" spc="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Shell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mongosh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Shell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是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自带的交互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式Javascript shell,用来对MongoDB进行操作和管理的交互式环境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2" name="path 8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4" name="path 8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6" name="path 8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578643" y="1778761"/>
          <a:ext cx="11034394" cy="2047873"/>
        </p:xfrm>
        <a:graphic>
          <a:graphicData uri="http://schemas.openxmlformats.org/drawingml/2006/table">
            <a:tbl>
              <a:tblPr/>
              <a:tblGrid>
                <a:gridCol w="301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5815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SQL</a:t>
                      </a:r>
                      <a:r>
                        <a:rPr sz="18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术语</a:t>
                      </a:r>
                      <a:r>
                        <a:rPr sz="18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概念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9150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MongoDB</a:t>
                      </a:r>
                      <a:r>
                        <a:rPr sz="1800" kern="0" spc="-1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术语</a:t>
                      </a:r>
                      <a:r>
                        <a:rPr sz="1800" kern="0" spc="-1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1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概念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25295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解释</a:t>
                      </a: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说明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4925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database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019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database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655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数据库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6034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table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2384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collection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655" algn="l" rtl="0" eaLnBrk="0">
                        <a:lnSpc>
                          <a:spcPct val="9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数据库表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集合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3815" algn="l" rtl="0" eaLnBrk="0">
                        <a:lnSpc>
                          <a:spcPts val="196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row</a:t>
                      </a:r>
                      <a:endParaRPr sz="16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019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7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document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655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数据记录行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文档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4925" algn="l" rtl="0" eaLnBrk="0">
                        <a:lnSpc>
                          <a:spcPct val="97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7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column</a:t>
                      </a:r>
                      <a:endParaRPr sz="17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field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655" algn="l" rtl="0" eaLnBrk="0">
                        <a:lnSpc>
                          <a:spcPct val="93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数据字段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/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域</a:t>
                      </a:r>
                      <a:endParaRPr sz="18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1889" y="4076698"/>
            <a:ext cx="8122446" cy="2169631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94" name="path 9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" name="path 9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 9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textbox 100"/>
          <p:cNvSpPr/>
          <p:nvPr/>
        </p:nvSpPr>
        <p:spPr>
          <a:xfrm>
            <a:off x="694792" y="897464"/>
            <a:ext cx="2545714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概念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2"/>
          <p:cNvSpPr/>
          <p:nvPr/>
        </p:nvSpPr>
        <p:spPr>
          <a:xfrm>
            <a:off x="682364" y="897464"/>
            <a:ext cx="5492115" cy="3272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 data</a:t>
            </a:r>
            <a:r>
              <a:rPr sz="2700" kern="0" spc="2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85089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01954" algn="l" rtl="0" eaLnBrk="0">
              <a:lnSpc>
                <a:spcPct val="154000"/>
              </a:lnSpc>
              <a:spcBef>
                <a:spcPts val="633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&lt;groupId&gt;org.spr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ingframework.boot&lt;/groupId&gt; 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509269" algn="l" rtl="0" eaLnBrk="0">
              <a:lnSpc>
                <a:spcPct val="88000"/>
              </a:lnSpc>
              <a:spcBef>
                <a:spcPts val="1048"/>
              </a:spcBef>
              <a:tabLst/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spring-boot-starter-data-mongodb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01954" algn="l" rtl="0" eaLnBrk="0">
              <a:lnSpc>
                <a:spcPts val="3252"/>
              </a:lnSpc>
              <a:spcBef>
                <a:spcPts val="25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&lt;/artifactId&gt;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5590" algn="l" rtl="0" eaLnBrk="0">
              <a:lnSpc>
                <a:spcPct val="88000"/>
              </a:lnSpc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06" name="path 10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8" name="path 10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0" name="path 11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4" name="textbox 114"/>
          <p:cNvSpPr/>
          <p:nvPr/>
        </p:nvSpPr>
        <p:spPr>
          <a:xfrm>
            <a:off x="676635" y="1851577"/>
            <a:ext cx="3954779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com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client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MongoClients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6" name="textbox 116"/>
          <p:cNvSpPr/>
          <p:nvPr/>
        </p:nvSpPr>
        <p:spPr>
          <a:xfrm>
            <a:off x="675262" y="885346"/>
            <a:ext cx="2498089" cy="425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基于客户端访问</a:t>
            </a:r>
            <a:endParaRPr sz="2700" dirty="0">
              <a:latin typeface="SimHei"/>
              <a:ea typeface="SimHei"/>
              <a:cs typeface="SimHei"/>
            </a:endParaRPr>
          </a:p>
        </p:txBody>
      </p:sp>
      <p:sp>
        <p:nvSpPr>
          <p:cNvPr id="118" name="rect 11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" name="rect 12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rect 12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4"/>
          <p:cNvSpPr/>
          <p:nvPr/>
        </p:nvSpPr>
        <p:spPr>
          <a:xfrm>
            <a:off x="664964" y="897464"/>
            <a:ext cx="5906770" cy="271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基于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97000"/>
              </a:lnSpc>
              <a:spcBef>
                <a:spcPts val="516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数据库连接配置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3534" algn="l" rtl="0" eaLnBrk="0">
              <a:lnSpc>
                <a:spcPct val="88000"/>
              </a:lnSpc>
              <a:spcBef>
                <a:spcPts val="1108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0000FF"/>
                      <wpsdc:folHlinkClr xmlns="" xmlns:wpsdc="http://www.wps.cn/officeDocument/2017/drawingmlCustomData" val="0000FF"/>
                      <wpsdc:hlinkUnderline xmlns="" xmlns:wpsdc="http://www.wps.cn/officeDocument/2017/drawingmlCustomData" val="0"/>
                    </a:ext>
                  </a:extLst>
                </a:hlinkClick>
              </a:rPr>
              <a:t>spring.data.mongodb.uri=mongodb://localhos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0000FF"/>
                      <wpsdc:folHlinkClr xmlns="" xmlns:wpsdc="http://www.wps.cn/officeDocument/2017/drawingmlCustomData" val="0000FF"/>
                      <wpsdc:hlinkUnderline xmlns="" xmlns:wpsdc="http://www.wps.cn/officeDocument/2017/drawingmlCustomData" val="0"/>
                    </a:ext>
                  </a:extLst>
                </a:hlinkClick>
              </a:rPr>
              <a:t>t:27017/test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8000"/>
              </a:lnSpc>
              <a:spcBef>
                <a:spcPts val="1298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接口定义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7000"/>
              </a:lnSpc>
              <a:spcBef>
                <a:spcPts val="1269"/>
              </a:spcBef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领域类注解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6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43534" algn="l" rtl="0" eaLnBrk="0">
              <a:lnSpc>
                <a:spcPct val="88000"/>
              </a:lnSpc>
              <a:tabLst>
                <a:tab pos="460375" algn="l"/>
              </a:tabLst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org.springframework.data.mongodb.core.mapping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.Document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433105"/>
            <a:ext cx="116430" cy="106646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130" name="textbox 1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32" name="path 13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 13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 13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8"/>
          <p:cNvSpPr/>
          <p:nvPr/>
        </p:nvSpPr>
        <p:spPr>
          <a:xfrm>
            <a:off x="668870" y="1051007"/>
            <a:ext cx="7849234" cy="15011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两种方式插入数据性能对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比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8000"/>
              </a:lnSpc>
              <a:spcBef>
                <a:spcPts val="1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基于客户端访问                                                      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基于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16040" y="3061715"/>
            <a:ext cx="4858511" cy="1965960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64463" y="3087623"/>
            <a:ext cx="4818888" cy="1965960"/>
          </a:xfrm>
          <a:prstGeom prst="rect">
            <a:avLst/>
          </a:prstGeom>
        </p:spPr>
      </p:pic>
      <p:sp>
        <p:nvSpPr>
          <p:cNvPr id="144" name="textbox 1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46" name="path 14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8" name="path 14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0" name="path 15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2"/>
          <p:cNvSpPr/>
          <p:nvPr/>
        </p:nvSpPr>
        <p:spPr>
          <a:xfrm>
            <a:off x="676635" y="1851577"/>
            <a:ext cx="4396104" cy="1936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github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DiUS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faker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97509" algn="l" rtl="0" eaLnBrk="0">
              <a:lnSpc>
                <a:spcPct val="88000"/>
              </a:lnSpc>
              <a:spcBef>
                <a:spcPts val="1294"/>
              </a:spcBef>
              <a:tabLst/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61034" algn="l" rtl="0" eaLnBrk="0">
              <a:lnSpc>
                <a:spcPct val="140000"/>
              </a:lnSpc>
              <a:spcBef>
                <a:spcPts val="531"/>
              </a:spcBef>
              <a:tabLst/>
            </a:pP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&lt;groupId&gt;com.github.javafaker&lt;/groupId&gt;</a:t>
            </a:r>
            <a:r>
              <a:rPr sz="1400" kern="0" spc="7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&lt;artifactId&gt;java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faker&lt;/artifactId&gt;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61034" algn="l" rtl="0" eaLnBrk="0">
              <a:lnSpc>
                <a:spcPct val="89000"/>
              </a:lnSpc>
              <a:spcBef>
                <a:spcPts val="1141"/>
              </a:spcBef>
              <a:tabLst/>
            </a:pP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&lt;version&gt;1.0.2&lt;/version&gt;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56259" algn="l" rtl="0" eaLnBrk="0">
              <a:lnSpc>
                <a:spcPts val="2615"/>
              </a:lnSpc>
              <a:tabLst/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669936" y="897464"/>
            <a:ext cx="23888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工具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faker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8" name="rect 15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rect 1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 1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table 314"/>
          <p:cNvGraphicFramePr>
            <a:graphicFrameLocks noGrp="1"/>
          </p:cNvGraphicFramePr>
          <p:nvPr/>
        </p:nvGraphicFramePr>
        <p:xfrm>
          <a:off x="4030535" y="2843339"/>
          <a:ext cx="3755389" cy="2299970"/>
        </p:xfrm>
        <a:graphic>
          <a:graphicData uri="http://schemas.openxmlformats.org/drawingml/2006/table">
            <a:tbl>
              <a:tblPr/>
              <a:tblGrid>
                <a:gridCol w="375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9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6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40123" y="2852928"/>
            <a:ext cx="3736847" cy="2290571"/>
          </a:xfrm>
          <a:prstGeom prst="rect">
            <a:avLst/>
          </a:prstGeom>
        </p:spPr>
      </p:pic>
      <p:sp>
        <p:nvSpPr>
          <p:cNvPr id="318" name="textbox 318"/>
          <p:cNvSpPr/>
          <p:nvPr/>
        </p:nvSpPr>
        <p:spPr>
          <a:xfrm>
            <a:off x="676635" y="1851577"/>
            <a:ext cx="8848090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更换上节课的作业，使用Spring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mongodb做数据库持久化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要求连自己的mongodb数据库，不要使用内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嵌数据库（de.flapdoodle.embed.mongo）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0" name="textbox 32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2" name="rect 32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4" name="rect 32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6" name="rect 32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8" name="textbox 328"/>
          <p:cNvSpPr/>
          <p:nvPr/>
        </p:nvSpPr>
        <p:spPr>
          <a:xfrm>
            <a:off x="663899" y="897464"/>
            <a:ext cx="732155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676635" y="1851577"/>
            <a:ext cx="5249545" cy="15163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NoSQL(Not Only SQL)</a:t>
            </a:r>
            <a:r>
              <a:rPr sz="1700" kern="0" spc="2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，指的是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非关系型的数据库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45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没有声明性查询语言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67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没有预定义的模式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键-值对存储、列存储、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文档存储、图形数据库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54" name="textbox 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56" name="rect 5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textbox 58"/>
          <p:cNvSpPr/>
          <p:nvPr/>
        </p:nvSpPr>
        <p:spPr>
          <a:xfrm>
            <a:off x="694792" y="912733"/>
            <a:ext cx="1179830" cy="381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NoSQL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0" name="rect 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rect 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98792" y="2226563"/>
            <a:ext cx="3829811" cy="3634740"/>
          </a:xfrm>
          <a:prstGeom prst="rect">
            <a:avLst/>
          </a:prstGeom>
        </p:spPr>
      </p:pic>
      <p:sp>
        <p:nvSpPr>
          <p:cNvPr id="332" name="textbox 332"/>
          <p:cNvSpPr/>
          <p:nvPr/>
        </p:nvSpPr>
        <p:spPr>
          <a:xfrm>
            <a:off x="676635" y="2299379"/>
            <a:ext cx="4853940" cy="19354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2420" indent="-299720" algn="l" rtl="0" eaLnBrk="0">
              <a:lnSpc>
                <a:spcPct val="99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所有源代码，压缩成一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个文件。不包含编译后的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class文件（删除ta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rget目录）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466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浏览器访问应用，录入通讯录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，然后访问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23215" algn="l" rtl="0" eaLnBrk="0">
              <a:lnSpc>
                <a:spcPct val="88000"/>
              </a:lnSpc>
              <a:spcBef>
                <a:spcPts val="256"/>
              </a:spcBef>
              <a:tabLst/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 Sh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ell，运行以下两个命令的截图：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ts val="1816"/>
              </a:lnSpc>
              <a:spcBef>
                <a:spcPts val="1295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show collections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95000"/>
              </a:lnSpc>
              <a:spcBef>
                <a:spcPts val="7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db.contact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.find()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4037753"/>
            <a:ext cx="116430" cy="106646"/>
          </a:xfrm>
          <a:prstGeom prst="rect">
            <a:avLst/>
          </a:prstGeom>
        </p:spPr>
      </p:pic>
      <p:pic>
        <p:nvPicPr>
          <p:cNvPr id="336" name="picture 3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68" y="3705030"/>
            <a:ext cx="116648" cy="106845"/>
          </a:xfrm>
          <a:prstGeom prst="rect">
            <a:avLst/>
          </a:prstGeom>
        </p:spPr>
      </p:pic>
      <p:sp>
        <p:nvSpPr>
          <p:cNvPr id="338" name="textbox 33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40" name="path 34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2" name="path 34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4" name="path 34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46" name="textbox 346"/>
          <p:cNvSpPr/>
          <p:nvPr/>
        </p:nvSpPr>
        <p:spPr>
          <a:xfrm>
            <a:off x="664609" y="1051007"/>
            <a:ext cx="731519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提交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picture 3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362" name="textbox 36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64" name="path 36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6" name="path 36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8" name="path 36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70" name="textbox 370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/>
          <p:nvPr/>
        </p:nvSpPr>
        <p:spPr>
          <a:xfrm>
            <a:off x="671749" y="897464"/>
            <a:ext cx="3569541" cy="536385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194" algn="l" rtl="0" eaLnBrk="0">
              <a:lnSpc>
                <a:spcPts val="3263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内容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9000"/>
              </a:lnSpc>
              <a:spcBef>
                <a:spcPts val="461"/>
              </a:spcBef>
              <a:tabLst/>
            </a:pP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r>
              <a:rPr sz="1500" kern="0" spc="-2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1500" kern="0" spc="17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</a:t>
            </a:r>
            <a:r>
              <a:rPr lang="en-US" altLang="zh-CN" sz="1500" kern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edis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3000"/>
              </a:lnSpc>
              <a:spcBef>
                <a:spcPts val="1626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500" kern="0" spc="2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lang="en-US" sz="15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</a:t>
            </a:r>
            <a:r>
              <a:rPr lang="en-US" altLang="zh-CN" sz="15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edis</a:t>
            </a:r>
            <a:r>
              <a:rPr sz="1500" kern="0" spc="17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概念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339725" algn="l" rtl="0" eaLnBrk="0">
              <a:lnSpc>
                <a:spcPct val="98000"/>
              </a:lnSpc>
              <a:spcBef>
                <a:spcPts val="1135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8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Redis</a:t>
            </a:r>
            <a:r>
              <a:rPr lang="zh-CN" altLang="en-US"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数据类型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104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5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altLang="zh-CN"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Redis</a:t>
            </a:r>
            <a:r>
              <a:rPr lang="zh-CN" altLang="en-US" sz="1500" kern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命令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8000"/>
              </a:lnSpc>
              <a:spcBef>
                <a:spcPts val="1093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9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altLang="zh-CN" sz="1500" kern="0" spc="8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Spring data </a:t>
            </a:r>
            <a:r>
              <a:rPr lang="en-US" altLang="zh-CN" sz="1500" kern="0" spc="80" dirty="0" err="1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RedisTemplate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104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53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9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对象序列化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048"/>
              </a:spcBef>
              <a:tabLst/>
            </a:pP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M</a:t>
            </a:r>
            <a:r>
              <a:rPr lang="en-US" altLang="zh-CN" sz="15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ongoDB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100000"/>
              </a:lnSpc>
              <a:spcBef>
                <a:spcPts val="1547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MongoDB</a:t>
            </a:r>
            <a:r>
              <a:rPr lang="zh-CN" altLang="en-US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概念</a:t>
            </a:r>
            <a:endParaRPr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9000"/>
              </a:lnSpc>
              <a:spcBef>
                <a:spcPts val="1081"/>
              </a:spcBef>
              <a:tabLst>
                <a:tab pos="484505" algn="l"/>
              </a:tabLst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en-US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M</a:t>
            </a:r>
            <a:r>
              <a:rPr lang="en-US" altLang="zh-CN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ongoDB Shell</a:t>
            </a:r>
            <a:r>
              <a:rPr lang="zh-CN" altLang="en-US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命令使用</a:t>
            </a:r>
            <a:endParaRPr lang="zh-CN" altLang="en-US" sz="1500" dirty="0">
              <a:latin typeface="SimHei"/>
              <a:ea typeface="SimHei"/>
              <a:cs typeface="SimHei"/>
            </a:endParaRPr>
          </a:p>
          <a:p>
            <a:pPr marL="339725" algn="l" rtl="0" eaLnBrk="0">
              <a:lnSpc>
                <a:spcPct val="98000"/>
              </a:lnSpc>
              <a:spcBef>
                <a:spcPts val="1110"/>
              </a:spcBef>
              <a:tabLst>
                <a:tab pos="484505" algn="l"/>
              </a:tabLst>
            </a:pPr>
            <a:r>
              <a:rPr lang="zh-CN" altLang="en-US"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lang="zh-CN" altLang="en-US" sz="1500" kern="0" spc="4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基于客户端访问</a:t>
            </a:r>
            <a:endParaRPr lang="en-US"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39725" algn="l" rtl="0" eaLnBrk="0">
              <a:lnSpc>
                <a:spcPct val="100000"/>
              </a:lnSpc>
              <a:tabLst>
                <a:tab pos="484505" algn="l"/>
              </a:tabLst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1500" kern="0" spc="4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lang="zh-CN" altLang="en-US"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基于</a:t>
            </a:r>
            <a:r>
              <a:rPr lang="en-US" altLang="zh-CN"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Spring Data</a:t>
            </a:r>
          </a:p>
          <a:p>
            <a:pPr marL="339725" algn="l" rtl="0" eaLnBrk="0">
              <a:lnSpc>
                <a:spcPct val="100000"/>
              </a:lnSpc>
              <a:tabLst>
                <a:tab pos="484505" algn="l"/>
              </a:tabLst>
            </a:pPr>
            <a:endParaRPr lang="zh-CN" altLang="en-US"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5407902"/>
            <a:ext cx="144722" cy="13256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5041761"/>
            <a:ext cx="144722" cy="13256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4676001"/>
            <a:ext cx="144722" cy="13256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4310241"/>
            <a:ext cx="144722" cy="13256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3551035"/>
            <a:ext cx="144722" cy="13256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3185275"/>
            <a:ext cx="144722" cy="13256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1899" y="2819515"/>
            <a:ext cx="144722" cy="13256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2453755"/>
            <a:ext cx="144722" cy="13256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899" y="2087614"/>
            <a:ext cx="144722" cy="132560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6" name="path 4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" name="path 4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 5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2"/>
          <p:cNvSpPr/>
          <p:nvPr/>
        </p:nvSpPr>
        <p:spPr>
          <a:xfrm>
            <a:off x="676635" y="1851576"/>
            <a:ext cx="7762192" cy="369681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下载：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https://redis.io/download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4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key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value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Hash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表结构，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value是某数据结构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129000"/>
              </a:lnSpc>
              <a:spcBef>
                <a:spcPts val="1455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内存数据库（缓存）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endParaRPr lang="en-US" sz="1700" kern="0" spc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eaLnBrk="0">
              <a:lnSpc>
                <a:spcPct val="129000"/>
              </a:lnSpc>
              <a:spcBef>
                <a:spcPts val="1455"/>
              </a:spcBef>
            </a:pPr>
            <a:r>
              <a:rPr lang="en-US" altLang="zh-CN"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lang="zh-CN" altLang="en-US"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lang="zh-CN" altLang="en-US"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数据持久化</a:t>
            </a:r>
            <a:endParaRPr lang="zh-CN" altLang="en-US"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129000"/>
              </a:lnSpc>
              <a:spcBef>
                <a:spcPts val="1455"/>
              </a:spcBef>
              <a:tabLst/>
            </a:pP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集群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244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主从（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master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slave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）复制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1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注意</a:t>
            </a:r>
            <a:r>
              <a:rPr sz="1700" kern="0" spc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key</a:t>
            </a:r>
            <a:r>
              <a:rPr sz="1700" kern="0" spc="2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</a:t>
            </a:r>
            <a:r>
              <a:rPr sz="1700" kern="0" spc="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value</a:t>
            </a:r>
            <a:r>
              <a:rPr sz="1700" kern="0" spc="2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区分大小写</a:t>
            </a:r>
            <a:endParaRPr lang="en-US" sz="1700" kern="0" spc="2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6" name="rect 1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textbox 202"/>
          <p:cNvSpPr/>
          <p:nvPr/>
        </p:nvSpPr>
        <p:spPr>
          <a:xfrm>
            <a:off x="694792" y="902080"/>
            <a:ext cx="899160" cy="391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34092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2"/>
          <p:cNvSpPr/>
          <p:nvPr/>
        </p:nvSpPr>
        <p:spPr>
          <a:xfrm>
            <a:off x="495946" y="1851577"/>
            <a:ext cx="11249519" cy="27317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lang="en-US" altLang="zh-CN"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lang="zh-CN" altLang="en-US"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是单线程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+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多路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IO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复用技术</a:t>
            </a:r>
            <a:endParaRPr lang="en-US" altLang="zh-CN" sz="1700" kern="0" spc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endParaRPr lang="zh-CN" altLang="en-US" sz="1700" kern="0" spc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多路复用是指使用一个线程来检查多个文件描述符（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Socket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）的就绪状态，比如调用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select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和</a:t>
            </a:r>
            <a:r>
              <a:rPr lang="en-US" altLang="zh-CN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poll</a:t>
            </a: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函数，传入多个文</a:t>
            </a:r>
            <a:endParaRPr lang="en-US" altLang="zh-CN" sz="1700" kern="0" spc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endParaRPr lang="en-US" altLang="zh-CN" sz="17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件描述符，如果有一个文件描述符就绪，则返回，否则阻塞直到超时。得到就绪状态后进行真正的操作可以在同一个线</a:t>
            </a:r>
            <a:endParaRPr lang="en-US" altLang="zh-CN" sz="1700" kern="0" spc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endParaRPr lang="en-US" altLang="zh-CN" sz="1700" kern="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lang="zh-CN" alt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程里执行，也可以启动线程执行（比如使用线程池）</a:t>
            </a:r>
            <a:endParaRPr lang="zh-CN" altLang="en-US"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6" name="rect 1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textbox 202"/>
          <p:cNvSpPr/>
          <p:nvPr/>
        </p:nvSpPr>
        <p:spPr>
          <a:xfrm>
            <a:off x="621174" y="890456"/>
            <a:ext cx="2486236" cy="391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370018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2"/>
          <p:cNvSpPr/>
          <p:nvPr/>
        </p:nvSpPr>
        <p:spPr>
          <a:xfrm>
            <a:off x="495946" y="1851577"/>
            <a:ext cx="11249519" cy="27317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lang="en-US" altLang="zh-CN"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lang="sv-SE" altLang="zh-CN" sz="1700" kern="0" spc="20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rPr>
              <a:t>Docker desktop</a:t>
            </a:r>
            <a:r>
              <a:rPr lang="zh-CN" altLang="sv-SE" sz="1700" kern="0" spc="20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rPr>
              <a:t>：</a:t>
            </a:r>
            <a:r>
              <a:rPr lang="sv-SE" altLang="zh-CN" sz="1700" kern="0" spc="20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rPr>
              <a:t>https://docs.docker.com/desktop/install/windows-install/</a:t>
            </a:r>
            <a:endParaRPr lang="sv-SE" altLang="zh-CN" sz="1700" dirty="0">
              <a:solidFill>
                <a:srgbClr val="FF0000"/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tabLst/>
            </a:pPr>
            <a:endParaRPr lang="zh-CN" altLang="en-US"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6" name="rect 1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textbox 202"/>
          <p:cNvSpPr/>
          <p:nvPr/>
        </p:nvSpPr>
        <p:spPr>
          <a:xfrm>
            <a:off x="621174" y="890456"/>
            <a:ext cx="2486236" cy="391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78173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4"/>
          <p:cNvSpPr/>
          <p:nvPr/>
        </p:nvSpPr>
        <p:spPr>
          <a:xfrm>
            <a:off x="676635" y="1851577"/>
            <a:ext cx="10775315" cy="3952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201"/>
              </a:lnSpc>
              <a:tabLst/>
            </a:pP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server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893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Redis配置，</a:t>
            </a:r>
            <a:r>
              <a:rPr sz="1400" kern="0" spc="-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redis.conf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8000"/>
              </a:lnSpc>
              <a:spcBef>
                <a:spcPts val="979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默认端口号6379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143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redis-cli，客户端程序，</a:t>
            </a:r>
            <a:r>
              <a:rPr sz="1700" kern="0" spc="-3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redis-cli -h</a:t>
            </a:r>
            <a:r>
              <a:rPr sz="1700" kern="0" spc="15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host -p</a:t>
            </a:r>
            <a:r>
              <a:rPr sz="1700" kern="0" spc="1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port</a:t>
            </a:r>
            <a:r>
              <a:rPr sz="1700" kern="0" spc="1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-a</a:t>
            </a:r>
            <a:r>
              <a:rPr sz="1700" kern="0" spc="1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passw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286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client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list命令，用于查看当前所有连接到服务器的客户端信息，其中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包括当前客户端所使用的数据库ID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87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info命令，可以查看当前数据库的信息，其中包括所使用的内存、键值对数量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、客户端连接数等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26744" indent="-294640" algn="l" rtl="0" eaLnBrk="0">
              <a:lnSpc>
                <a:spcPct val="97000"/>
              </a:lnSpc>
              <a:spcBef>
                <a:spcPts val="1002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config get命令，可以查看Redis服务器的配置参数，如：config get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maxclients、 c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onfig get databases（获取默认的数据库个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024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select 0-15，选择数据库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985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flushdb，删除当前数据库中的所有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key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flushall，删除所有数据库中的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key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 命令参考：</a:t>
            </a:r>
            <a:r>
              <a:rPr sz="1700" kern="0" spc="-3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http://doc.redisfans.com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5227108"/>
            <a:ext cx="116430" cy="106646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4894876"/>
            <a:ext cx="116430" cy="106646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46" y="4562643"/>
            <a:ext cx="116430" cy="106646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9068" y="4016561"/>
            <a:ext cx="116648" cy="106845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3684566"/>
            <a:ext cx="116430" cy="106646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4" name="textbox 224"/>
          <p:cNvSpPr/>
          <p:nvPr/>
        </p:nvSpPr>
        <p:spPr>
          <a:xfrm>
            <a:off x="694792" y="897464"/>
            <a:ext cx="1716404" cy="4368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9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命令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6" name="rect 22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rect 22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 23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676635" y="1851577"/>
            <a:ext cx="1940560" cy="237171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指的是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value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类型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String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ts val="2841"/>
              </a:lnSpc>
              <a:spcBef>
                <a:spcPts val="25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8000"/>
              </a:lnSpc>
              <a:spcBef>
                <a:spcPts val="512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Hash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ts val="3252"/>
              </a:lnSpc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Set</a:t>
            </a:r>
            <a:endParaRPr lang="en-US" sz="1700" kern="0" spc="5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eaLnBrk="0">
              <a:lnSpc>
                <a:spcPts val="3252"/>
              </a:lnSpc>
            </a:pPr>
            <a:r>
              <a:rPr lang="en-US" altLang="zh-CN" sz="18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8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lang="en-US" altLang="zh-CN" sz="1800" kern="0" spc="130" dirty="0" err="1">
                <a:latin typeface="Arial"/>
                <a:ea typeface="Arial"/>
                <a:cs typeface="Arial"/>
              </a:rPr>
              <a:t>Z</a:t>
            </a:r>
            <a:r>
              <a:rPr lang="en-US" altLang="zh-CN" sz="2000" kern="0" spc="5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Set</a:t>
            </a:r>
            <a:endParaRPr lang="en-US" altLang="zh-CN" sz="2000" kern="0" spc="5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ts val="3252"/>
              </a:lnSpc>
              <a:tabLst/>
            </a:pPr>
            <a:endParaRPr lang="en-US" sz="1700" kern="0" spc="5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ts val="3252"/>
              </a:lnSpc>
              <a:tabLst/>
            </a:pPr>
            <a:endParaRPr lang="en-US" sz="1700" kern="0" spc="5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ts val="3252"/>
              </a:lnSpc>
              <a:tabLst/>
            </a:pP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94792" y="897464"/>
            <a:ext cx="2320289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数据类型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8" name="rect 23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rect 24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rect 24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1485</Words>
  <Application>Microsoft Office PowerPoint</Application>
  <PresentationFormat>宽屏</PresentationFormat>
  <Paragraphs>381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Microsoft YaHei UI</vt:lpstr>
      <vt:lpstr>SimHei</vt:lpstr>
      <vt:lpstr>SimSun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JJF</cp:lastModifiedBy>
  <cp:revision>6</cp:revision>
  <dcterms:created xsi:type="dcterms:W3CDTF">2023-10-12T16:15:52Z</dcterms:created>
  <dcterms:modified xsi:type="dcterms:W3CDTF">2024-10-16T14:13:26Z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2024-09-03T06:54:36Z</vt:filetime>
  </property>
</Properties>
</file>