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1" r:id="rId15"/>
    <p:sldId id="262" r:id="rId16"/>
    <p:sldId id="294" r:id="rId17"/>
    <p:sldId id="295" r:id="rId18"/>
    <p:sldId id="300" r:id="rId19"/>
    <p:sldId id="293" r:id="rId20"/>
    <p:sldId id="297" r:id="rId21"/>
    <p:sldId id="298" r:id="rId22"/>
    <p:sldId id="299" r:id="rId23"/>
    <p:sldId id="301" r:id="rId24"/>
    <p:sldId id="272" r:id="rId25"/>
    <p:sldId id="302" r:id="rId26"/>
    <p:sldId id="303" r:id="rId27"/>
    <p:sldId id="304" r:id="rId28"/>
    <p:sldId id="277" r:id="rId29"/>
    <p:sldId id="305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?code=57mdf6LEcXpbE2o8zPEQUqBN4ZFfIjPpKxeachmzhpdz-z9lcAR9RgLkgHBnC8q2MTtnyboI40T496-SqVFik5MZ90cVzmjwWfGLZ9Lk7aAwPvpioXw40V6-2QxcUThB" TargetMode="External"/><Relationship Id="rId2" Type="http://schemas.openxmlformats.org/officeDocument/2006/relationships/hyperlink" Target="http://localhost:9000/oauth2/authorize?response_type=code&amp;client_id=login-client&amp;redirect_uri=http://www.baidu.com&amp;scope=al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spring.io/spring-security/reference/5.8/features/authentication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8056" y="801624"/>
            <a:ext cx="11291316" cy="333146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64265" y="4881784"/>
            <a:ext cx="4015104" cy="710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7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2400" b="1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服务端开发-Spring Sec</a:t>
            </a:r>
            <a:r>
              <a:rPr sz="2400" b="1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urity</a:t>
            </a:r>
            <a:endParaRPr sz="2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ts val="1853"/>
              </a:lnSpc>
              <a:spcBef>
                <a:spcPts val="4"/>
              </a:spcBef>
              <a:tabLst/>
            </a:pPr>
            <a:r>
              <a:rPr sz="15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陶召胜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" name="group 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" name="path 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 1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 1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EC8BD-7CF4-25A7-86E5-A0B021445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>
            <a:extLst>
              <a:ext uri="{FF2B5EF4-FFF2-40B4-BE49-F238E27FC236}">
                <a16:creationId xmlns:a16="http://schemas.microsoft.com/office/drawing/2014/main" id="{3110EC0A-56BF-310B-5D38-79BB76E61A65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0957050-41C3-893D-8A55-ACBA7A879704}"/>
              </a:ext>
            </a:extLst>
          </p:cNvPr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>
              <a:extLst>
                <a:ext uri="{FF2B5EF4-FFF2-40B4-BE49-F238E27FC236}">
                  <a16:creationId xmlns:a16="http://schemas.microsoft.com/office/drawing/2014/main" id="{63A43A21-E4A5-7F60-C9A5-54BDCE6EB6D8}"/>
                </a:ext>
              </a:extLst>
            </p:cNvPr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>
              <a:extLst>
                <a:ext uri="{FF2B5EF4-FFF2-40B4-BE49-F238E27FC236}">
                  <a16:creationId xmlns:a16="http://schemas.microsoft.com/office/drawing/2014/main" id="{1DD114DE-1C08-1561-B352-B3E5BADC1EB7}"/>
                </a:ext>
              </a:extLst>
            </p:cNvPr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>
              <a:extLst>
                <a:ext uri="{FF2B5EF4-FFF2-40B4-BE49-F238E27FC236}">
                  <a16:creationId xmlns:a16="http://schemas.microsoft.com/office/drawing/2014/main" id="{83B19B78-C9E7-7146-AE17-5BC160525E1C}"/>
                </a:ext>
              </a:extLst>
            </p:cNvPr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280556-3BA8-4B17-3E2C-B2946BC7AE3E}"/>
              </a:ext>
            </a:extLst>
          </p:cNvPr>
          <p:cNvSpPr txBox="1"/>
          <p:nvPr/>
        </p:nvSpPr>
        <p:spPr>
          <a:xfrm>
            <a:off x="544882" y="864296"/>
            <a:ext cx="111544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Authorization</a:t>
            </a:r>
            <a:r>
              <a:rPr lang="en-US" altLang="zh-CN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zh-CN" alt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授权</a:t>
            </a:r>
            <a:endParaRPr lang="en-US" altLang="zh-CN" sz="4000" i="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altLang="zh-CN" i="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E34712-E045-B839-6375-AE5A7EB21F92}"/>
              </a:ext>
            </a:extLst>
          </p:cNvPr>
          <p:cNvSpPr txBox="1"/>
          <p:nvPr/>
        </p:nvSpPr>
        <p:spPr>
          <a:xfrm>
            <a:off x="492690" y="1882802"/>
            <a:ext cx="103969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dirty="0">
                <a:solidFill>
                  <a:srgbClr val="191E1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</a:t>
            </a:r>
            <a:r>
              <a:rPr lang="en-US" altLang="zh-CN" b="0" i="0" dirty="0">
                <a:solidFill>
                  <a:srgbClr val="191E1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 advanced authorization capabilities within Spring Security represent one of the most compelling reasons for its popularity. Irrespective of how you choose to authenticate - whether using a Spring Security-provided mechanism and provider, or integrating with a container or other non-Spring Security authentication authority - you will find the authorization services can be used within your application in a consistent and simple way.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4B2A2C-B9F1-0BAE-6B85-AB58A1D7ADCA}"/>
              </a:ext>
            </a:extLst>
          </p:cNvPr>
          <p:cNvSpPr txBox="1"/>
          <p:nvPr/>
        </p:nvSpPr>
        <p:spPr>
          <a:xfrm>
            <a:off x="1942250" y="4536694"/>
            <a:ext cx="10396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SpringSecurity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的授权功能是相比较别的框架，是最简单易用的</a:t>
            </a:r>
          </a:p>
        </p:txBody>
      </p:sp>
    </p:spTree>
    <p:extLst>
      <p:ext uri="{BB962C8B-B14F-4D97-AF65-F5344CB8AC3E}">
        <p14:creationId xmlns:p14="http://schemas.microsoft.com/office/powerpoint/2010/main" val="140825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FDCFC-E28F-9207-01BC-834995BCB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>
            <a:extLst>
              <a:ext uri="{FF2B5EF4-FFF2-40B4-BE49-F238E27FC236}">
                <a16:creationId xmlns:a16="http://schemas.microsoft.com/office/drawing/2014/main" id="{9559C709-ABAC-3A04-E7C4-90F1AE9B3521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E0B4321-F9F6-1D7E-AD0B-C9CFA1EDC91B}"/>
              </a:ext>
            </a:extLst>
          </p:cNvPr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>
              <a:extLst>
                <a:ext uri="{FF2B5EF4-FFF2-40B4-BE49-F238E27FC236}">
                  <a16:creationId xmlns:a16="http://schemas.microsoft.com/office/drawing/2014/main" id="{CB6E0E71-16C8-CFD1-8529-C49A59E5FB31}"/>
                </a:ext>
              </a:extLst>
            </p:cNvPr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>
              <a:extLst>
                <a:ext uri="{FF2B5EF4-FFF2-40B4-BE49-F238E27FC236}">
                  <a16:creationId xmlns:a16="http://schemas.microsoft.com/office/drawing/2014/main" id="{3B4295D3-C3F1-CD54-CC53-2EB5512D2F33}"/>
                </a:ext>
              </a:extLst>
            </p:cNvPr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>
              <a:extLst>
                <a:ext uri="{FF2B5EF4-FFF2-40B4-BE49-F238E27FC236}">
                  <a16:creationId xmlns:a16="http://schemas.microsoft.com/office/drawing/2014/main" id="{FD043794-0919-5D03-E394-D88410D72DE7}"/>
                </a:ext>
              </a:extLst>
            </p:cNvPr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81DA478-6488-57F3-2DC1-9DDC18FE9CC0}"/>
              </a:ext>
            </a:extLst>
          </p:cNvPr>
          <p:cNvSpPr txBox="1"/>
          <p:nvPr/>
        </p:nvSpPr>
        <p:spPr>
          <a:xfrm>
            <a:off x="544882" y="864296"/>
            <a:ext cx="1115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原理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AuthorizationManager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接口是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SpringSecurity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授权框架的核心</a:t>
            </a:r>
            <a:endParaRPr lang="en-US" altLang="zh-CN" i="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 descr="authorizationhierarchy">
            <a:extLst>
              <a:ext uri="{FF2B5EF4-FFF2-40B4-BE49-F238E27FC236}">
                <a16:creationId xmlns:a16="http://schemas.microsoft.com/office/drawing/2014/main" id="{97457701-DCD7-8D83-547E-3343E896A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90" y="3429000"/>
            <a:ext cx="8104816" cy="291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6107D2-5345-565A-6579-100FB756C730}"/>
              </a:ext>
            </a:extLst>
          </p:cNvPr>
          <p:cNvSpPr txBox="1"/>
          <p:nvPr/>
        </p:nvSpPr>
        <p:spPr>
          <a:xfrm>
            <a:off x="544881" y="1325961"/>
            <a:ext cx="10808407" cy="170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b="0" i="0" dirty="0" err="1">
                <a:solidFill>
                  <a:srgbClr val="191E1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AuthenticationManager</a:t>
            </a:r>
            <a:r>
              <a:rPr lang="zh-CN" altLang="en-US" b="0" i="0" dirty="0">
                <a:solidFill>
                  <a:srgbClr val="191E1E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将通过认证的</a:t>
            </a:r>
            <a:r>
              <a:rPr lang="en-US" altLang="zh-CN" dirty="0" err="1">
                <a:solidFill>
                  <a:srgbClr val="191E1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GrantedAuthorty</a:t>
            </a:r>
            <a:r>
              <a:rPr lang="zh-CN" altLang="en-US" dirty="0">
                <a:solidFill>
                  <a:srgbClr val="191E1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放到</a:t>
            </a:r>
            <a:r>
              <a:rPr lang="en-US" altLang="zh-CN" dirty="0">
                <a:solidFill>
                  <a:srgbClr val="191E1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Authentication</a:t>
            </a:r>
            <a:r>
              <a:rPr lang="zh-CN" altLang="en-US" dirty="0">
                <a:solidFill>
                  <a:srgbClr val="191E1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等待</a:t>
            </a:r>
            <a:r>
              <a:rPr lang="en-US" altLang="zh-CN" dirty="0" err="1">
                <a:solidFill>
                  <a:srgbClr val="191E1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AuthorozationManager</a:t>
            </a:r>
            <a:endParaRPr lang="en-US" altLang="zh-CN" dirty="0">
              <a:solidFill>
                <a:srgbClr val="191E1E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>
                <a:solidFill>
                  <a:srgbClr val="191E1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GrantedAuthorty</a:t>
            </a:r>
            <a:r>
              <a:rPr lang="en-US" altLang="zh-CN" b="0" i="0" dirty="0">
                <a:solidFill>
                  <a:srgbClr val="191E1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 an interface with only one method: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91E1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zh-CN" altLang="en-US" dirty="0">
                <a:solidFill>
                  <a:srgbClr val="191E1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唯一的方法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getAuthority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2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41633-B26F-913C-4AF5-FEE4B614B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>
            <a:extLst>
              <a:ext uri="{FF2B5EF4-FFF2-40B4-BE49-F238E27FC236}">
                <a16:creationId xmlns:a16="http://schemas.microsoft.com/office/drawing/2014/main" id="{8FBB5DD0-EB73-047D-D87C-6CADDDC9E9A7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8FC1033-BC4D-F576-E89F-44CC049D0FDA}"/>
              </a:ext>
            </a:extLst>
          </p:cNvPr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>
              <a:extLst>
                <a:ext uri="{FF2B5EF4-FFF2-40B4-BE49-F238E27FC236}">
                  <a16:creationId xmlns:a16="http://schemas.microsoft.com/office/drawing/2014/main" id="{C597A156-F16E-5FF3-48DF-4AB5B022B617}"/>
                </a:ext>
              </a:extLst>
            </p:cNvPr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>
              <a:extLst>
                <a:ext uri="{FF2B5EF4-FFF2-40B4-BE49-F238E27FC236}">
                  <a16:creationId xmlns:a16="http://schemas.microsoft.com/office/drawing/2014/main" id="{9FA9474E-12D0-BEA7-3126-F3BFB4BD9B2B}"/>
                </a:ext>
              </a:extLst>
            </p:cNvPr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>
              <a:extLst>
                <a:ext uri="{FF2B5EF4-FFF2-40B4-BE49-F238E27FC236}">
                  <a16:creationId xmlns:a16="http://schemas.microsoft.com/office/drawing/2014/main" id="{FA10EE1B-1B7E-44BD-6D99-C2FF90F2CA8A}"/>
                </a:ext>
              </a:extLst>
            </p:cNvPr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CFD21B2-443C-02EE-AB6F-F073DB14D5CF}"/>
              </a:ext>
            </a:extLst>
          </p:cNvPr>
          <p:cNvSpPr txBox="1"/>
          <p:nvPr/>
        </p:nvSpPr>
        <p:spPr>
          <a:xfrm>
            <a:off x="544882" y="864296"/>
            <a:ext cx="1115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原理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AuthorizationManager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接口是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SpringSecurity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授权框架的核心</a:t>
            </a:r>
            <a:endParaRPr lang="en-US" altLang="zh-CN" i="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C98B37-61DC-B5E7-6207-FE1A3D9CE124}"/>
              </a:ext>
            </a:extLst>
          </p:cNvPr>
          <p:cNvSpPr txBox="1"/>
          <p:nvPr/>
        </p:nvSpPr>
        <p:spPr>
          <a:xfrm>
            <a:off x="544881" y="1325961"/>
            <a:ext cx="10808407" cy="336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AuthorixationFilter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再过滤器链中调用</a:t>
            </a: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AuthorizationManager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接口的实现类来处理授权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AuthorizationManager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会根据</a:t>
            </a: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sourceObject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要访问的资源）和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authentication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（登录用户的授权信息）来校验是否通过权限检查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方法是核心处理方法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1.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如果没有权限返回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2.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如果有权限返回</a:t>
            </a: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AuthorizationDecision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AuthorizationManager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的接口定义如下：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E8893B-311E-A9C4-0C5C-6D00FD5B0576}"/>
              </a:ext>
            </a:extLst>
          </p:cNvPr>
          <p:cNvSpPr txBox="1"/>
          <p:nvPr/>
        </p:nvSpPr>
        <p:spPr>
          <a:xfrm>
            <a:off x="1410486" y="4238485"/>
            <a:ext cx="9364928" cy="2121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 err="1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AuthorizationDecision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check(Supplier&lt;Authentication&gt; authentication, Object </a:t>
            </a:r>
            <a:r>
              <a:rPr lang="en-US" altLang="zh-CN" b="0" i="0" dirty="0" err="1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secureObject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 default </a:t>
            </a:r>
            <a:r>
              <a:rPr lang="en-US" altLang="zh-CN" b="0" i="0" dirty="0" err="1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AuthorizationDecision</a:t>
            </a:r>
            <a:endParaRPr lang="en-US" altLang="zh-CN" b="0" i="0" dirty="0">
              <a:solidFill>
                <a:schemeClr val="tx2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verify(Supplier&lt;Authentication&gt; authentication, Object </a:t>
            </a:r>
            <a:r>
              <a:rPr lang="en-US" altLang="zh-CN" b="0" i="0" dirty="0" err="1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secureObject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throws </a:t>
            </a:r>
            <a:r>
              <a:rPr lang="en-US" altLang="zh-CN" b="0" i="0" dirty="0" err="1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AccessDeniedException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 </a:t>
            </a:r>
            <a:r>
              <a:rPr lang="en-US" altLang="zh-CN" b="0" i="1" dirty="0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// ...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}</a:t>
            </a:r>
            <a:endParaRPr lang="zh-CN" altLang="en-US" dirty="0">
              <a:solidFill>
                <a:schemeClr val="tx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34E4D-1B0B-4F2A-074C-CD179C987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>
            <a:extLst>
              <a:ext uri="{FF2B5EF4-FFF2-40B4-BE49-F238E27FC236}">
                <a16:creationId xmlns:a16="http://schemas.microsoft.com/office/drawing/2014/main" id="{B0A50E57-2122-27AF-B452-2ED6667556A9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A4C837D-C8AE-CDF7-6614-B8E5A62FDF4C}"/>
              </a:ext>
            </a:extLst>
          </p:cNvPr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>
              <a:extLst>
                <a:ext uri="{FF2B5EF4-FFF2-40B4-BE49-F238E27FC236}">
                  <a16:creationId xmlns:a16="http://schemas.microsoft.com/office/drawing/2014/main" id="{A71371D6-53E3-9E82-2819-FCD12578C5A3}"/>
                </a:ext>
              </a:extLst>
            </p:cNvPr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>
              <a:extLst>
                <a:ext uri="{FF2B5EF4-FFF2-40B4-BE49-F238E27FC236}">
                  <a16:creationId xmlns:a16="http://schemas.microsoft.com/office/drawing/2014/main" id="{9FD64036-936A-3F09-C20C-23437D00FDBC}"/>
                </a:ext>
              </a:extLst>
            </p:cNvPr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>
              <a:extLst>
                <a:ext uri="{FF2B5EF4-FFF2-40B4-BE49-F238E27FC236}">
                  <a16:creationId xmlns:a16="http://schemas.microsoft.com/office/drawing/2014/main" id="{6DA51BFE-0A83-5A7B-7C95-C0A8D05DC8CA}"/>
                </a:ext>
              </a:extLst>
            </p:cNvPr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8E975EA-E714-F6F4-EB15-DCF93AC13F9C}"/>
              </a:ext>
            </a:extLst>
          </p:cNvPr>
          <p:cNvSpPr txBox="1"/>
          <p:nvPr/>
        </p:nvSpPr>
        <p:spPr>
          <a:xfrm>
            <a:off x="544882" y="864296"/>
            <a:ext cx="1115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使用</a:t>
            </a:r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Authorization </a:t>
            </a:r>
          </a:p>
          <a:p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94DC20-02BB-3BB4-6548-F4E8B8EF0F1B}"/>
              </a:ext>
            </a:extLst>
          </p:cNvPr>
          <p:cNvSpPr txBox="1"/>
          <p:nvPr/>
        </p:nvSpPr>
        <p:spPr>
          <a:xfrm>
            <a:off x="544881" y="1325961"/>
            <a:ext cx="10808407" cy="170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只有三种使用方式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1. 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基于角色授权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2. 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基于权限授权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3. 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基于方法注解的授权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9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table 92"/>
          <p:cNvGraphicFramePr>
            <a:graphicFrameLocks noGrp="1"/>
          </p:cNvGraphicFramePr>
          <p:nvPr/>
        </p:nvGraphicFramePr>
        <p:xfrm>
          <a:off x="1367345" y="5191061"/>
          <a:ext cx="2783204" cy="688339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278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3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38225" algn="l" rtl="0" eaLnBrk="0">
                        <a:lnSpc>
                          <a:spcPct val="9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通过继承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  <a:p>
                      <a:pPr marL="142875" algn="l" rtl="0" eaLnBrk="0">
                        <a:lnSpc>
                          <a:spcPct val="88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4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WebSecurityConf</a:t>
                      </a: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igurerAdapter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textbox 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aphicFrame>
        <p:nvGraphicFramePr>
          <p:cNvPr id="96" name="table 96"/>
          <p:cNvGraphicFramePr>
            <a:graphicFrameLocks noGrp="1"/>
          </p:cNvGraphicFramePr>
          <p:nvPr/>
        </p:nvGraphicFramePr>
        <p:xfrm>
          <a:off x="1728533" y="3981005"/>
          <a:ext cx="1753235" cy="688339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75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3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8910" algn="l" rtl="0" eaLnBrk="0">
                        <a:lnSpc>
                          <a:spcPct val="9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实现用户登录视图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14"/>
          <p:cNvGrpSpPr/>
          <p:nvPr/>
        </p:nvGrpSpPr>
        <p:grpSpPr>
          <a:xfrm rot="21600000">
            <a:off x="6757923" y="5535676"/>
            <a:ext cx="1172210" cy="701979"/>
            <a:chOff x="0" y="0"/>
            <a:chExt cx="1172210" cy="701979"/>
          </a:xfrm>
        </p:grpSpPr>
        <p:pic>
          <p:nvPicPr>
            <p:cNvPr id="98" name="picture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172210" cy="701979"/>
            </a:xfrm>
            <a:prstGeom prst="rect">
              <a:avLst/>
            </a:prstGeom>
          </p:spPr>
        </p:pic>
        <p:sp>
          <p:nvSpPr>
            <p:cNvPr id="100" name="textbox 100"/>
            <p:cNvSpPr/>
            <p:nvPr/>
          </p:nvSpPr>
          <p:spPr>
            <a:xfrm>
              <a:off x="-12700" y="-12700"/>
              <a:ext cx="1198244" cy="73850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73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533400" algn="l" rtl="0" eaLnBrk="0">
                <a:lnSpc>
                  <a:spcPct val="93000"/>
                </a:lnSpc>
                <a:spcBef>
                  <a:spcPts val="1"/>
                </a:spcBef>
                <a:tabLst/>
              </a:pPr>
              <a:r>
                <a:rPr sz="1800" kern="0" spc="-10" dirty="0">
                  <a:solidFill>
                    <a:srgbClr val="FF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①</a:t>
              </a:r>
              <a:endParaRPr sz="1800" dirty="0">
                <a:latin typeface="Microsoft YaHei"/>
                <a:ea typeface="Microsoft YaHei"/>
                <a:cs typeface="Microsoft YaHei"/>
              </a:endParaRPr>
            </a:p>
          </p:txBody>
        </p:sp>
      </p:grpSp>
      <p:graphicFrame>
        <p:nvGraphicFramePr>
          <p:cNvPr id="102" name="table 102"/>
          <p:cNvGraphicFramePr>
            <a:graphicFrameLocks noGrp="1"/>
          </p:cNvGraphicFramePr>
          <p:nvPr/>
        </p:nvGraphicFramePr>
        <p:xfrm>
          <a:off x="5082857" y="5191061"/>
          <a:ext cx="1696720" cy="688339"/>
        </p:xfrm>
        <a:graphic>
          <a:graphicData uri="http://schemas.openxmlformats.org/drawingml/2006/table">
            <a:tbl>
              <a:tblPr>
                <a:solidFill>
                  <a:srgbClr val="1F4429"/>
                </a:solidFill>
              </a:tblPr>
              <a:tblGrid>
                <a:gridCol w="169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3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17500" indent="-134620" algn="l" rtl="0" eaLnBrk="0">
                        <a:lnSpc>
                          <a:spcPct val="99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4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调用HttpSecur</a:t>
                      </a: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ity</a:t>
                      </a:r>
                      <a:r>
                        <a:rPr sz="14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    </a:t>
                      </a: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进行权限设置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472935" y="3638422"/>
            <a:ext cx="1457071" cy="708405"/>
          </a:xfrm>
          <a:prstGeom prst="rect">
            <a:avLst/>
          </a:prstGeom>
        </p:spPr>
      </p:pic>
      <p:graphicFrame>
        <p:nvGraphicFramePr>
          <p:cNvPr id="106" name="table 106"/>
          <p:cNvGraphicFramePr>
            <a:graphicFrameLocks noGrp="1"/>
          </p:cNvGraphicFramePr>
          <p:nvPr/>
        </p:nvGraphicFramePr>
        <p:xfrm>
          <a:off x="7919022" y="3292157"/>
          <a:ext cx="1696719" cy="688339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69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3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75005" algn="l" rtl="0" eaLnBrk="0">
                        <a:lnSpc>
                          <a:spcPct val="9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4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服务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  <a:p>
                      <a:pPr marL="127635" algn="l" rtl="0" eaLnBrk="0">
                        <a:lnSpc>
                          <a:spcPct val="87000"/>
                        </a:lnSpc>
                        <a:spcBef>
                          <a:spcPts val="39"/>
                        </a:spcBef>
                        <a:tabLst/>
                      </a:pPr>
                      <a:r>
                        <a:rPr sz="14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UserDetailsServ</a:t>
                      </a: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ice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8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472935" y="4325620"/>
            <a:ext cx="1457071" cy="751332"/>
          </a:xfrm>
          <a:prstGeom prst="rect">
            <a:avLst/>
          </a:prstGeom>
        </p:spPr>
      </p:pic>
      <p:graphicFrame>
        <p:nvGraphicFramePr>
          <p:cNvPr id="110" name="table 110"/>
          <p:cNvGraphicFramePr>
            <a:graphicFrameLocks noGrp="1"/>
          </p:cNvGraphicFramePr>
          <p:nvPr/>
        </p:nvGraphicFramePr>
        <p:xfrm>
          <a:off x="7919022" y="4715573"/>
          <a:ext cx="1696719" cy="687069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69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70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7776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35634" algn="l" rtl="0" eaLnBrk="0">
                        <a:lnSpc>
                          <a:spcPct val="83000"/>
                        </a:lnSpc>
                        <a:tabLst/>
                      </a:pPr>
                      <a:r>
                        <a:rPr sz="1400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BEAN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  <a:p>
                      <a:pPr marL="160020" algn="l" rtl="0" eaLnBrk="0">
                        <a:lnSpc>
                          <a:spcPct val="87000"/>
                        </a:lnSpc>
                        <a:spcBef>
                          <a:spcPts val="217"/>
                        </a:spcBef>
                        <a:tabLst/>
                      </a:pPr>
                      <a:r>
                        <a:rPr sz="14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PasswordEncoder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112"/>
          <p:cNvGraphicFramePr>
            <a:graphicFrameLocks noGrp="1"/>
          </p:cNvGraphicFramePr>
          <p:nvPr/>
        </p:nvGraphicFramePr>
        <p:xfrm>
          <a:off x="7919022" y="5881433"/>
          <a:ext cx="1696719" cy="687069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69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70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811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35634" algn="l" rtl="0" eaLnBrk="0">
                        <a:lnSpc>
                          <a:spcPct val="83000"/>
                        </a:lnSpc>
                        <a:tabLst/>
                      </a:pPr>
                      <a:r>
                        <a:rPr sz="1400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BEAN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  <a:p>
                      <a:pPr marL="121920" algn="l" rtl="0" eaLnBrk="0">
                        <a:lnSpc>
                          <a:spcPct val="88000"/>
                        </a:lnSpc>
                        <a:spcBef>
                          <a:spcPts val="202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SecurityFilterChain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group 16"/>
          <p:cNvGrpSpPr/>
          <p:nvPr/>
        </p:nvGrpSpPr>
        <p:grpSpPr>
          <a:xfrm rot="21600000">
            <a:off x="5424233" y="1749869"/>
            <a:ext cx="1014349" cy="1162177"/>
            <a:chOff x="0" y="0"/>
            <a:chExt cx="1014349" cy="1162177"/>
          </a:xfrm>
        </p:grpSpPr>
        <p:sp>
          <p:nvSpPr>
            <p:cNvPr id="114" name="path 114"/>
            <p:cNvSpPr/>
            <p:nvPr/>
          </p:nvSpPr>
          <p:spPr>
            <a:xfrm>
              <a:off x="11112" y="135191"/>
              <a:ext cx="992124" cy="1015873"/>
            </a:xfrm>
            <a:custGeom>
              <a:avLst/>
              <a:gdLst/>
              <a:ahLst/>
              <a:cxnLst/>
              <a:rect l="0" t="0" r="0" b="0"/>
              <a:pathLst>
                <a:path w="1562" h="1599">
                  <a:moveTo>
                    <a:pt x="0" y="0"/>
                  </a:moveTo>
                  <a:moveTo>
                    <a:pt x="0" y="0"/>
                  </a:moveTo>
                  <a:cubicBezTo>
                    <a:pt x="0" y="107"/>
                    <a:pt x="349" y="195"/>
                    <a:pt x="781" y="195"/>
                  </a:cubicBezTo>
                  <a:cubicBezTo>
                    <a:pt x="1212" y="195"/>
                    <a:pt x="1562" y="107"/>
                    <a:pt x="1562" y="0"/>
                  </a:cubicBezTo>
                  <a:lnTo>
                    <a:pt x="1562" y="1404"/>
                  </a:lnTo>
                  <a:cubicBezTo>
                    <a:pt x="1562" y="1512"/>
                    <a:pt x="1212" y="1599"/>
                    <a:pt x="781" y="1599"/>
                  </a:cubicBezTo>
                  <a:cubicBezTo>
                    <a:pt x="349" y="1599"/>
                    <a:pt x="0" y="1512"/>
                    <a:pt x="0" y="14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6" name="path 116"/>
            <p:cNvSpPr/>
            <p:nvPr/>
          </p:nvSpPr>
          <p:spPr>
            <a:xfrm>
              <a:off x="11112" y="11112"/>
              <a:ext cx="992124" cy="248030"/>
            </a:xfrm>
            <a:custGeom>
              <a:avLst/>
              <a:gdLst/>
              <a:ahLst/>
              <a:cxnLst/>
              <a:rect l="0" t="0" r="0" b="0"/>
              <a:pathLst>
                <a:path w="1562" h="390">
                  <a:moveTo>
                    <a:pt x="0" y="195"/>
                  </a:moveTo>
                  <a:cubicBezTo>
                    <a:pt x="0" y="87"/>
                    <a:pt x="349" y="0"/>
                    <a:pt x="781" y="0"/>
                  </a:cubicBezTo>
                  <a:cubicBezTo>
                    <a:pt x="1212" y="0"/>
                    <a:pt x="1562" y="87"/>
                    <a:pt x="1562" y="195"/>
                  </a:cubicBezTo>
                  <a:cubicBezTo>
                    <a:pt x="1562" y="303"/>
                    <a:pt x="1212" y="390"/>
                    <a:pt x="781" y="390"/>
                  </a:cubicBezTo>
                  <a:cubicBezTo>
                    <a:pt x="349" y="390"/>
                    <a:pt x="0" y="303"/>
                    <a:pt x="0" y="195"/>
                  </a:cubicBezTo>
                </a:path>
              </a:pathLst>
            </a:custGeom>
            <a:solidFill>
              <a:srgbClr val="77CEE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8" name="path 118"/>
            <p:cNvSpPr/>
            <p:nvPr/>
          </p:nvSpPr>
          <p:spPr>
            <a:xfrm>
              <a:off x="0" y="0"/>
              <a:ext cx="1014349" cy="1162177"/>
            </a:xfrm>
            <a:custGeom>
              <a:avLst/>
              <a:gdLst/>
              <a:ahLst/>
              <a:cxnLst/>
              <a:rect l="0" t="0" r="0" b="0"/>
              <a:pathLst>
                <a:path w="1597" h="1830">
                  <a:moveTo>
                    <a:pt x="1579" y="212"/>
                  </a:moveTo>
                  <a:cubicBezTo>
                    <a:pt x="1579" y="320"/>
                    <a:pt x="1230" y="408"/>
                    <a:pt x="798" y="408"/>
                  </a:cubicBezTo>
                  <a:cubicBezTo>
                    <a:pt x="367" y="408"/>
                    <a:pt x="17" y="320"/>
                    <a:pt x="17" y="212"/>
                  </a:cubicBezTo>
                  <a:cubicBezTo>
                    <a:pt x="17" y="104"/>
                    <a:pt x="367" y="17"/>
                    <a:pt x="798" y="17"/>
                  </a:cubicBezTo>
                  <a:cubicBezTo>
                    <a:pt x="1230" y="17"/>
                    <a:pt x="1579" y="104"/>
                    <a:pt x="1579" y="212"/>
                  </a:cubicBezTo>
                  <a:lnTo>
                    <a:pt x="1579" y="1617"/>
                  </a:lnTo>
                  <a:cubicBezTo>
                    <a:pt x="1579" y="1725"/>
                    <a:pt x="1230" y="1812"/>
                    <a:pt x="798" y="1812"/>
                  </a:cubicBezTo>
                  <a:cubicBezTo>
                    <a:pt x="367" y="1812"/>
                    <a:pt x="17" y="1725"/>
                    <a:pt x="17" y="1617"/>
                  </a:cubicBezTo>
                  <a:lnTo>
                    <a:pt x="17" y="212"/>
                  </a:lnTo>
                </a:path>
              </a:pathLst>
            </a:custGeom>
            <a:noFill/>
            <a:ln w="22225" cap="rnd">
              <a:solidFill>
                <a:srgbClr val="117EA7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20" name="path 12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2" name="path 12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4" name="path 12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6" name="table 126"/>
          <p:cNvGraphicFramePr>
            <a:graphicFrameLocks noGrp="1"/>
          </p:cNvGraphicFramePr>
          <p:nvPr/>
        </p:nvGraphicFramePr>
        <p:xfrm>
          <a:off x="7919022" y="2053145"/>
          <a:ext cx="1696719" cy="525145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69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1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6482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50825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14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UserReposit</a:t>
                      </a: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ory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textbox 128"/>
          <p:cNvSpPr/>
          <p:nvPr/>
        </p:nvSpPr>
        <p:spPr>
          <a:xfrm>
            <a:off x="661913" y="947375"/>
            <a:ext cx="2149475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开发要做什么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graphicFrame>
        <p:nvGraphicFramePr>
          <p:cNvPr id="130" name="table 130"/>
          <p:cNvGraphicFramePr>
            <a:graphicFrameLocks noGrp="1"/>
          </p:cNvGraphicFramePr>
          <p:nvPr/>
        </p:nvGraphicFramePr>
        <p:xfrm>
          <a:off x="2353373" y="1975421"/>
          <a:ext cx="1128394" cy="688340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12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3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8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932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0820" algn="l" rtl="0" eaLnBrk="0">
                        <a:lnSpc>
                          <a:spcPct val="99000"/>
                        </a:lnSpc>
                        <a:tabLst/>
                      </a:pP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用户注册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table 132"/>
          <p:cNvGraphicFramePr>
            <a:graphicFrameLocks noGrp="1"/>
          </p:cNvGraphicFramePr>
          <p:nvPr/>
        </p:nvGraphicFramePr>
        <p:xfrm>
          <a:off x="5367845" y="3981005"/>
          <a:ext cx="1127125" cy="688339"/>
        </p:xfrm>
        <a:graphic>
          <a:graphicData uri="http://schemas.openxmlformats.org/drawingml/2006/table">
            <a:tbl>
              <a:tblPr>
                <a:solidFill>
                  <a:srgbClr val="1F4429"/>
                </a:solidFill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3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99084" indent="-88900" algn="l" rtl="0" eaLnBrk="0">
                        <a:lnSpc>
                          <a:spcPct val="9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用户认证</a:t>
                      </a:r>
                      <a:r>
                        <a:rPr sz="14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     </a:t>
                      </a:r>
                      <a:r>
                        <a:rPr sz="14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 Light"/>
                          <a:ea typeface="Microsoft YaHei Light"/>
                          <a:cs typeface="Microsoft YaHei Light"/>
                        </a:rPr>
                        <a:t>与授权</a:t>
                      </a:r>
                      <a:endParaRPr sz="1400" dirty="0">
                        <a:latin typeface="Microsoft YaHei Light"/>
                        <a:ea typeface="Microsoft YaHei Light"/>
                        <a:cs typeface="Microsoft YaHei Light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textbox 134"/>
          <p:cNvSpPr/>
          <p:nvPr/>
        </p:nvSpPr>
        <p:spPr>
          <a:xfrm>
            <a:off x="4752445" y="3528512"/>
            <a:ext cx="2243454" cy="2127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14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spring securit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y框架提供实现</a:t>
            </a:r>
            <a:endParaRPr sz="1400" dirty="0">
              <a:latin typeface="Microsoft YaHei Light"/>
              <a:ea typeface="Microsoft YaHei Light"/>
              <a:cs typeface="Microsoft YaHei Light"/>
            </a:endParaRPr>
          </a:p>
        </p:txBody>
      </p:sp>
      <p:sp>
        <p:nvSpPr>
          <p:cNvPr id="136" name="textbox 136"/>
          <p:cNvSpPr/>
          <p:nvPr/>
        </p:nvSpPr>
        <p:spPr>
          <a:xfrm>
            <a:off x="4126266" y="1791534"/>
            <a:ext cx="734694" cy="4387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7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8270" indent="-116204" algn="l" rtl="0" eaLnBrk="0">
              <a:lnSpc>
                <a:spcPct val="104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用户信息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（User）</a:t>
            </a:r>
            <a:endParaRPr sz="1200" dirty="0">
              <a:latin typeface="Microsoft YaHei Light"/>
              <a:ea typeface="Microsoft YaHei Light"/>
              <a:cs typeface="Microsoft YaHei Light"/>
            </a:endParaRPr>
          </a:p>
        </p:txBody>
      </p:sp>
      <p:pic>
        <p:nvPicPr>
          <p:cNvPr id="138" name="picture 1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461384" y="2275586"/>
            <a:ext cx="1974215" cy="110743"/>
          </a:xfrm>
          <a:prstGeom prst="rect">
            <a:avLst/>
          </a:prstGeom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461384" y="4281170"/>
            <a:ext cx="1918080" cy="110743"/>
          </a:xfrm>
          <a:prstGeom prst="rect">
            <a:avLst/>
          </a:prstGeom>
        </p:spPr>
      </p:pic>
      <p:sp>
        <p:nvSpPr>
          <p:cNvPr id="142" name="textbox 142"/>
          <p:cNvSpPr/>
          <p:nvPr/>
        </p:nvSpPr>
        <p:spPr>
          <a:xfrm>
            <a:off x="3902881" y="3979371"/>
            <a:ext cx="1091564" cy="2362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3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 Light"/>
                <a:ea typeface="Microsoft YaHei Light"/>
                <a:cs typeface="Microsoft YaHei Light"/>
              </a:rPr>
              <a:t>用户名、密码</a:t>
            </a:r>
            <a:endParaRPr sz="1400" dirty="0">
              <a:latin typeface="Microsoft YaHei Light"/>
              <a:ea typeface="Microsoft YaHei Light"/>
              <a:cs typeface="Microsoft YaHei Light"/>
            </a:endParaRPr>
          </a:p>
        </p:txBody>
      </p:sp>
      <p:pic>
        <p:nvPicPr>
          <p:cNvPr id="144" name="picture 1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427470" y="2276220"/>
            <a:ext cx="1511807" cy="110617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139945" y="5491226"/>
            <a:ext cx="964057" cy="110705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8711438" y="2590038"/>
            <a:ext cx="110743" cy="723138"/>
          </a:xfrm>
          <a:prstGeom prst="rect">
            <a:avLst/>
          </a:prstGeom>
        </p:spPr>
      </p:pic>
      <p:pic>
        <p:nvPicPr>
          <p:cNvPr id="150" name="picture 1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875273" y="4671440"/>
            <a:ext cx="110744" cy="531114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4460036" y="5245658"/>
            <a:ext cx="245745" cy="2800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②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4" name="path 154"/>
          <p:cNvSpPr/>
          <p:nvPr/>
        </p:nvSpPr>
        <p:spPr>
          <a:xfrm>
            <a:off x="2353373" y="2664269"/>
            <a:ext cx="1128648" cy="22225"/>
          </a:xfrm>
          <a:custGeom>
            <a:avLst/>
            <a:gdLst/>
            <a:ahLst/>
            <a:cxnLst/>
            <a:rect l="0" t="0" r="0" b="0"/>
            <a:pathLst>
              <a:path w="1777" h="35">
                <a:moveTo>
                  <a:pt x="17" y="17"/>
                </a:moveTo>
                <a:lnTo>
                  <a:pt x="1759" y="17"/>
                </a:lnTo>
              </a:path>
            </a:pathLst>
          </a:custGeom>
          <a:noFill/>
          <a:ln w="22225" cap="rnd">
            <a:solidFill>
              <a:srgbClr val="117EA7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6"/>
          <p:cNvSpPr/>
          <p:nvPr/>
        </p:nvSpPr>
        <p:spPr>
          <a:xfrm>
            <a:off x="676635" y="1844003"/>
            <a:ext cx="6155054" cy="20231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94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纯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配置类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5915" algn="l" rtl="0" eaLnBrk="0">
              <a:lnSpc>
                <a:spcPct val="88000"/>
              </a:lnSpc>
              <a:spcBef>
                <a:spcPts val="1100"/>
              </a:spcBef>
              <a:tabLst/>
            </a:pP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@Configuration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35279" algn="l" rtl="0" eaLnBrk="0">
              <a:lnSpc>
                <a:spcPct val="88000"/>
              </a:lnSpc>
              <a:spcBef>
                <a:spcPts val="1138"/>
              </a:spcBef>
              <a:tabLst/>
            </a:pP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public class S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ecurityConfig</a:t>
            </a:r>
            <a:r>
              <a:rPr sz="1400" kern="0" spc="4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{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303"/>
              </a:spcBef>
              <a:tabLst/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继承自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WebSecurityConfigurerAdapter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35915" algn="l" rtl="0" eaLnBrk="0">
              <a:lnSpc>
                <a:spcPct val="88000"/>
              </a:lnSpc>
              <a:spcBef>
                <a:spcPts val="1294"/>
              </a:spcBef>
              <a:tabLst/>
            </a:pP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@Configuration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spcBef>
                <a:spcPts val="4"/>
              </a:spcBef>
              <a:tabLst/>
            </a:pP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public class SecurityConfig extends WebSecurit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yConfigurerAdapter {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8" name="textbox 15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/>
          <p:cNvSpPr/>
          <p:nvPr/>
        </p:nvSpPr>
        <p:spPr>
          <a:xfrm>
            <a:off x="668870" y="897464"/>
            <a:ext cx="1437005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两种配置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2" name="rect 16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29E68-478C-9193-6A5F-B55DC81E9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055EBEF3-2737-D81E-9699-00B8A5168E1C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1BF231E7-8049-7ABC-CDE3-F6FD2B8D8F02}"/>
              </a:ext>
            </a:extLst>
          </p:cNvPr>
          <p:cNvSpPr/>
          <p:nvPr/>
        </p:nvSpPr>
        <p:spPr>
          <a:xfrm>
            <a:off x="668870" y="897464"/>
            <a:ext cx="3951575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Oauth2</a:t>
            </a:r>
            <a:r>
              <a:rPr lang="zh-CN" altLang="en-US"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是一个规范协议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3A3795A3-B2FE-6C65-A23E-22403CC7811D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27E1341F-1C3D-BE79-B971-9E4C29B5A371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EBBF8FF2-A89A-4EF4-11A1-A815D0F2D8A8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435871-BD16-4CA6-7BF8-742A99B46434}"/>
              </a:ext>
            </a:extLst>
          </p:cNvPr>
          <p:cNvSpPr txBox="1"/>
          <p:nvPr/>
        </p:nvSpPr>
        <p:spPr>
          <a:xfrm>
            <a:off x="668870" y="1901468"/>
            <a:ext cx="10871200" cy="2799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1F1F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什么是</a:t>
            </a:r>
            <a:r>
              <a:rPr lang="en-US" altLang="zh-CN" sz="2400" b="1" i="0" dirty="0">
                <a:solidFill>
                  <a:srgbClr val="1F1F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OAuth2?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1F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	</a:t>
            </a:r>
            <a:r>
              <a:rPr lang="en-US" altLang="zh-CN" sz="2400" b="0" i="0" dirty="0">
                <a:solidFill>
                  <a:srgbClr val="1F1F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 OAuth</a:t>
            </a:r>
            <a:r>
              <a:rPr lang="zh-CN" altLang="en-US" sz="2400" b="0" i="0" dirty="0">
                <a:solidFill>
                  <a:srgbClr val="1F1F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（</a:t>
            </a:r>
            <a:r>
              <a:rPr lang="en-US" altLang="zh-CN" sz="2400" b="0" i="0" dirty="0">
                <a:solidFill>
                  <a:srgbClr val="1F1F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Open Authorization</a:t>
            </a:r>
            <a:r>
              <a:rPr lang="zh-CN" altLang="en-US" sz="2400" b="0" i="0" dirty="0">
                <a:solidFill>
                  <a:srgbClr val="1F1F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，开放授权）</a:t>
            </a:r>
            <a:r>
              <a:rPr lang="zh-CN" altLang="en-US" sz="2400" b="0" i="0" dirty="0">
                <a:solidFill>
                  <a:srgbClr val="040C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是一个开放标准的授权协议，允许用户授权第三方应用访问他们存储在资源服务上受保护的信息，而不需要将用户名和密码提供给第三方应用，解耦了认证和授权</a:t>
            </a:r>
            <a:r>
              <a:rPr lang="zh-CN" altLang="en-US" sz="2400" b="0" i="0" dirty="0">
                <a:solidFill>
                  <a:srgbClr val="1F1F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。 </a:t>
            </a:r>
            <a:r>
              <a:rPr lang="en-US" altLang="zh-CN" sz="2400" b="0" i="0" dirty="0">
                <a:solidFill>
                  <a:srgbClr val="1F1F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OAUTH</a:t>
            </a:r>
            <a:r>
              <a:rPr lang="zh-CN" altLang="en-US" sz="2400" b="0" i="0" dirty="0">
                <a:solidFill>
                  <a:srgbClr val="1F1F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scadia Code" panose="020B0609020000020004" pitchFamily="49" charset="0"/>
              </a:rPr>
              <a:t>协议为用户资源的授权提供了一个安全的、开放而又简易的标准。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3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83F24-21E3-2621-455A-D1A987C2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46F6BB32-F3FB-D492-FAA6-F06773466173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053EB778-A7EC-6C55-5740-1A78A8DEB40E}"/>
              </a:ext>
            </a:extLst>
          </p:cNvPr>
          <p:cNvSpPr/>
          <p:nvPr/>
        </p:nvSpPr>
        <p:spPr>
          <a:xfrm>
            <a:off x="668870" y="897464"/>
            <a:ext cx="4448137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Oauth2</a:t>
            </a:r>
            <a:r>
              <a:rPr lang="zh-CN" altLang="en-US"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的四种模式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2DD40C65-559D-6FFE-F883-A98E0F1E33C8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C9E90782-6302-2C0B-8893-592171B86C6B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AA155259-03F3-8248-0B51-96A522BBBB53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5223F0-5F81-C438-D0F5-834D50834734}"/>
              </a:ext>
            </a:extLst>
          </p:cNvPr>
          <p:cNvSpPr txBox="1"/>
          <p:nvPr/>
        </p:nvSpPr>
        <p:spPr>
          <a:xfrm>
            <a:off x="661763" y="1744052"/>
            <a:ext cx="77555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OAuth 2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提出了四种授权模式供我们在不同场景下使用：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授权码模式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 Code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简化模式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Implicit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密码模式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Owner Password Credentials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客户端模式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 Credentials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62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9DA2A-014B-F59C-5C03-AB9F0365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EC775029-5824-5D8C-9407-8E9258BB442A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4F5294B8-EAF9-1231-A73B-C911D46D917D}"/>
              </a:ext>
            </a:extLst>
          </p:cNvPr>
          <p:cNvSpPr/>
          <p:nvPr/>
        </p:nvSpPr>
        <p:spPr>
          <a:xfrm>
            <a:off x="668870" y="897464"/>
            <a:ext cx="4448137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Oauth2</a:t>
            </a:r>
            <a:r>
              <a:rPr lang="zh-CN" altLang="en-US"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的角色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1D04D2AC-A888-FC8E-C09D-AE9B1A1ECB42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AE7EC233-EEFE-6704-A0C8-5ADF387235F5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98711979-1E9F-1A55-70FA-E1696D0A7969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51157C-3859-9906-BF4C-C91D85876638}"/>
              </a:ext>
            </a:extLst>
          </p:cNvPr>
          <p:cNvSpPr txBox="1"/>
          <p:nvPr/>
        </p:nvSpPr>
        <p:spPr>
          <a:xfrm>
            <a:off x="661763" y="1744052"/>
            <a:ext cx="775556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374151"/>
                </a:solidFill>
                <a:effectLst/>
                <a:latin typeface="Figtree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资源的拥有者（</a:t>
            </a: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Resource Owner</a:t>
            </a:r>
            <a:r>
              <a:rPr lang="zh-CN" altLang="en-US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  <a:p>
            <a:pPr algn="l">
              <a:lnSpc>
                <a:spcPct val="150000"/>
              </a:lnSpc>
            </a:pP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被授权的客户端 </a:t>
            </a: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(Client Application) </a:t>
            </a:r>
            <a:endParaRPr lang="zh-CN" altLang="en-US" sz="240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服务提供商（</a:t>
            </a: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 Service</a:t>
            </a:r>
            <a:r>
              <a:rPr lang="zh-CN" altLang="en-US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认证服务器 </a:t>
            </a: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 Authorization server )</a:t>
            </a:r>
          </a:p>
          <a:p>
            <a:pPr algn="l">
              <a:lnSpc>
                <a:spcPct val="150000"/>
              </a:lnSpc>
            </a:pP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3.2. </a:t>
            </a:r>
            <a:r>
              <a:rPr lang="zh-CN" altLang="en-US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资源服务器 </a:t>
            </a:r>
            <a:r>
              <a:rPr lang="en-US" altLang="zh-CN" sz="240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 Resource server )</a:t>
            </a:r>
          </a:p>
          <a:p>
            <a:pPr algn="l"/>
            <a:endParaRPr lang="zh-CN" altLang="en-US" sz="2400" b="0" i="0" dirty="0">
              <a:solidFill>
                <a:srgbClr val="374151"/>
              </a:solidFill>
              <a:effectLst/>
              <a:latin typeface="Figtree"/>
            </a:endParaRPr>
          </a:p>
        </p:txBody>
      </p:sp>
    </p:spTree>
    <p:extLst>
      <p:ext uri="{BB962C8B-B14F-4D97-AF65-F5344CB8AC3E}">
        <p14:creationId xmlns:p14="http://schemas.microsoft.com/office/powerpoint/2010/main" val="356409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5F9A6-5029-5D7B-4C7E-C3563A6F2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840FBD24-4925-0ACC-6974-E10E86749C4D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2F39F1D2-49B5-0DF8-BFE9-173AA8AF2B80}"/>
              </a:ext>
            </a:extLst>
          </p:cNvPr>
          <p:cNvSpPr/>
          <p:nvPr/>
        </p:nvSpPr>
        <p:spPr>
          <a:xfrm>
            <a:off x="668870" y="897464"/>
            <a:ext cx="7094447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Oauth2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授权码模式 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 Code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92F402BB-540F-3F02-8A11-B497D3937542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1A11BBC3-EAC8-3400-2BDB-7B6F09E88598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75CBC4E8-DD02-14E7-3A12-6CE64399712E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5685FA-FD1E-507C-EA22-824062B0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91" y="1243651"/>
            <a:ext cx="7324204" cy="54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20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/>
          <p:nvPr/>
        </p:nvSpPr>
        <p:spPr>
          <a:xfrm>
            <a:off x="682364" y="897463"/>
            <a:ext cx="10566009" cy="54156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2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Security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&lt;dependencies&gt;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&lt;!-- ... other dependency elements ... --&gt;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&lt;dependency&gt;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	&lt;</a:t>
            </a:r>
            <a:r>
              <a:rPr lang="en-US" sz="1700" kern="0" spc="-20" dirty="0" err="1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groupId</a:t>
            </a: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</a:t>
            </a:r>
            <a:r>
              <a:rPr lang="en-US" sz="1700" kern="0" spc="-20" dirty="0" err="1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org.springframework.boot</a:t>
            </a: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</a:t>
            </a:r>
            <a:r>
              <a:rPr lang="en-US" sz="1700" kern="0" spc="-20" dirty="0" err="1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groupId</a:t>
            </a: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	&lt;</a:t>
            </a:r>
            <a:r>
              <a:rPr lang="en-US" sz="1700" kern="0" spc="-20" dirty="0" err="1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artifactId</a:t>
            </a: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&gt;spring-boot-starter-security&lt;/</a:t>
            </a:r>
            <a:r>
              <a:rPr lang="en-US" sz="1700" kern="0" spc="-20" dirty="0" err="1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artifactId</a:t>
            </a: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&lt;/dependency&gt;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&lt;/dependencies&gt;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endParaRPr lang="en-US" sz="1700" kern="0" spc="-20" dirty="0">
              <a:solidFill>
                <a:srgbClr val="0000FF">
                  <a:alpha val="100000"/>
                </a:srgbClr>
              </a:solidFill>
              <a:latin typeface="Microsoft YaHei UI"/>
              <a:ea typeface="Microsoft YaHei UI"/>
              <a:cs typeface="Microsoft YaHei UI"/>
            </a:endParaRP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&lt;properties&gt;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&lt;!-- ... --&gt;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	&lt;spring-</a:t>
            </a:r>
            <a:r>
              <a:rPr lang="en-US" sz="1700" kern="0" spc="-20" dirty="0" err="1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security.version</a:t>
            </a: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&gt;5.8.14&lt;/spring-</a:t>
            </a:r>
            <a:r>
              <a:rPr lang="en-US" sz="1700" kern="0" spc="-20" dirty="0" err="1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security.version</a:t>
            </a: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r>
              <a:rPr lang="en-US" sz="1700" kern="0" spc="-20" dirty="0">
                <a:solidFill>
                  <a:srgbClr val="00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&lt;/properties&gt;</a:t>
            </a:r>
          </a:p>
          <a:p>
            <a:pPr marL="935355" indent="457200" algn="l" rtl="0" eaLnBrk="0">
              <a:lnSpc>
                <a:spcPct val="144000"/>
              </a:lnSpc>
              <a:spcBef>
                <a:spcPts val="2"/>
              </a:spcBef>
              <a:tabLst/>
            </a:pP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" name="textbox 1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00830-55A1-70A3-D5E7-DE6BB787E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6D0B8141-7F1A-47D3-3BC7-BAFAB9DAE06E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77110DBE-1659-8CF1-ADBF-A2DB3E0906C0}"/>
              </a:ext>
            </a:extLst>
          </p:cNvPr>
          <p:cNvSpPr/>
          <p:nvPr/>
        </p:nvSpPr>
        <p:spPr>
          <a:xfrm>
            <a:off x="668870" y="897464"/>
            <a:ext cx="7094447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Oauth2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简化模式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Implicit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61A45836-632E-FFA4-B97D-B27A705075A5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92F465D8-D1A2-61DD-D9A9-F5DCAFB9992A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D5DA58C4-3893-AD41-27C0-335C3F652457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098" name="Picture 2" descr="OAuth 2.0 简单授权模式">
            <a:extLst>
              <a:ext uri="{FF2B5EF4-FFF2-40B4-BE49-F238E27FC236}">
                <a16:creationId xmlns:a16="http://schemas.microsoft.com/office/drawing/2014/main" id="{FD8B7A16-80A7-35DD-F471-08D8A60F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91" y="1483629"/>
            <a:ext cx="7094446" cy="52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922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5F0E9-8D07-ED46-5E4B-9A2F19115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6C076A67-60CF-B42F-0F27-490EAAA2CA3E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6C3D7DAD-CA93-ACE1-9447-4C5E2AA4E670}"/>
              </a:ext>
            </a:extLst>
          </p:cNvPr>
          <p:cNvSpPr/>
          <p:nvPr/>
        </p:nvSpPr>
        <p:spPr>
          <a:xfrm>
            <a:off x="668870" y="897464"/>
            <a:ext cx="10412931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Oauth2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密码模式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Owner Password Credentials</a:t>
            </a: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 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702C18CD-981F-CB9C-4A1F-53B694587969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41DFAB9F-AE3C-177D-0199-363545884E69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09F7CBBA-A627-9DDE-B643-7801A693CE01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146" name="Picture 2" descr="OAuth 2.0 密码模式">
            <a:extLst>
              <a:ext uri="{FF2B5EF4-FFF2-40B4-BE49-F238E27FC236}">
                <a16:creationId xmlns:a16="http://schemas.microsoft.com/office/drawing/2014/main" id="{1BB285DE-930E-3980-28CD-4EC1E25A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63" y="1357305"/>
            <a:ext cx="909637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9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DEC0B-3B1C-E1BE-CDCC-C6FAD3571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F0F201C2-7700-DC7A-932E-8BEE0E062F3D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B6F462C5-46CE-2AF1-27EB-FDBD54F9E457}"/>
              </a:ext>
            </a:extLst>
          </p:cNvPr>
          <p:cNvSpPr/>
          <p:nvPr/>
        </p:nvSpPr>
        <p:spPr>
          <a:xfrm>
            <a:off x="668870" y="897464"/>
            <a:ext cx="10412931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700" eaLnBrk="0">
              <a:lnSpc>
                <a:spcPts val="3271"/>
              </a:lnSpc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Oauth2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客户端模式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 Credentials</a:t>
            </a: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 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2D3A2E56-CE48-56CA-E2A8-6A4B366D3862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3B20D260-0FD4-AEC9-AD04-CCDB06A2A402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B105F1EA-BB0E-03A6-E65B-9AD0007AC544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170" name="Picture 2" descr="客户端授权模式">
            <a:extLst>
              <a:ext uri="{FF2B5EF4-FFF2-40B4-BE49-F238E27FC236}">
                <a16:creationId xmlns:a16="http://schemas.microsoft.com/office/drawing/2014/main" id="{BE351B60-47C1-4CA2-77C3-120242598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76463"/>
            <a:ext cx="9096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CCA96-29EF-AF43-A21F-F62346FC3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7975A326-8165-6196-1B8D-29CD4DDD5962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14A50C1D-0251-2242-CF57-D3089F7DA365}"/>
              </a:ext>
            </a:extLst>
          </p:cNvPr>
          <p:cNvSpPr/>
          <p:nvPr/>
        </p:nvSpPr>
        <p:spPr>
          <a:xfrm>
            <a:off x="668870" y="897464"/>
            <a:ext cx="10412931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700" eaLnBrk="0">
              <a:lnSpc>
                <a:spcPts val="3271"/>
              </a:lnSpc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Oauth2</a:t>
            </a:r>
            <a:r>
              <a:rPr lang="zh-CN" altLang="en-US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依赖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 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22C6D693-C55F-4E29-898E-6C4CA9598F0D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C74CBEF8-FFC8-4B42-206D-94669D41209B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D557C43E-43EB-6149-E727-F525FC3F6CDC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3F0F59-B1FE-C1CA-DB33-89B15E0E4ABE}"/>
              </a:ext>
            </a:extLst>
          </p:cNvPr>
          <p:cNvSpPr txBox="1"/>
          <p:nvPr/>
        </p:nvSpPr>
        <p:spPr>
          <a:xfrm>
            <a:off x="1713743" y="1583855"/>
            <a:ext cx="74287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altLang="zh-CN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org.springframework.security.oauth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altLang="zh-CN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altLang="zh-CN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&gt;spring-security-oauth2&lt;/</a:t>
            </a:r>
            <a:r>
              <a:rPr lang="en-US" altLang="zh-CN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&gt;2.5.1.RELEASE&lt;/</a:t>
            </a:r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altLang="zh-CN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org.springframework.security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altLang="zh-CN" sz="18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altLang="zh-CN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&gt;spring-security-oauth2-authorization-server&lt;/</a:t>
            </a:r>
            <a:r>
              <a:rPr lang="en-US" altLang="zh-CN" sz="18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&gt;0.2.3&lt;/</a:t>
            </a:r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8273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280"/>
          <p:cNvSpPr/>
          <p:nvPr/>
        </p:nvSpPr>
        <p:spPr>
          <a:xfrm>
            <a:off x="666030" y="1051007"/>
            <a:ext cx="4370070" cy="15024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安装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postman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2859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  <a:hlinkClick r:id="rId2">
                  <a:extLst>
                    <a:ext uri="{DAF060AB-1E55-43B9-8AAB-6FB025537F2F}">
                      <wpsdc:hlinkClr xmlns="" xmlns:wpsdc="http://www.wps.cn/officeDocument/2017/drawingmlCustomData" val="404040"/>
                      <wpsdc:folHlinkClr xmlns="" xmlns:wpsdc="http://www.wps.cn/officeDocument/2017/drawingmlCustomData" val="404040"/>
                      <wpsdc:hlinkUnderline xmlns="" xmlns:wpsdc="http://www.wps.cn/officeDocument/2017/drawingmlCustomData" val="0"/>
                    </a:ext>
                  </a:extLst>
                </a:hlinkClick>
              </a:rPr>
              <a:t>https://www.postman.com/downloads/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2" name="textbox 28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84" name="path 28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6" name="path 28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8" name="path 28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B6B9A-95B1-267D-90CD-85148CD80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49C266E9-0A9F-194C-5A4C-6DCCBEEF7BDF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38CD66EA-C620-E572-AF1E-40F0C7CA2BDB}"/>
              </a:ext>
            </a:extLst>
          </p:cNvPr>
          <p:cNvSpPr/>
          <p:nvPr/>
        </p:nvSpPr>
        <p:spPr>
          <a:xfrm>
            <a:off x="668870" y="897464"/>
            <a:ext cx="10412931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700" eaLnBrk="0">
              <a:lnSpc>
                <a:spcPts val="3271"/>
              </a:lnSpc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Oauth2</a:t>
            </a:r>
            <a:r>
              <a:rPr lang="zh-CN" altLang="en-US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获取</a:t>
            </a:r>
            <a:r>
              <a:rPr lang="en-US" altLang="zh-CN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code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 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07C1C549-E4F8-3434-29D9-F56377A4F0AE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C27160BE-5448-D97C-7829-60CAF8C4823F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A7CD6F76-5E8D-8902-16A2-10434ABC9DF9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631A96-D4CF-572E-7117-0FB4206FF0ED}"/>
              </a:ext>
            </a:extLst>
          </p:cNvPr>
          <p:cNvSpPr txBox="1"/>
          <p:nvPr/>
        </p:nvSpPr>
        <p:spPr>
          <a:xfrm>
            <a:off x="296726" y="1547521"/>
            <a:ext cx="111696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zh-CN" altLang="en-US" sz="1800" dirty="0">
                <a:solidFill>
                  <a:srgbClr val="080808"/>
                </a:solidFill>
                <a:effectLst/>
                <a:latin typeface="JetBrains Mono"/>
              </a:rPr>
              <a:t>请求：</a:t>
            </a: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  <a:hlinkClick r:id="rId2"/>
              </a:rPr>
              <a:t>http://localhost:9000/oauth2/authorize?response_type=code&amp;client_id=login-client&amp;redirect_uri=http://www.baidu.com&amp;scope=all</a:t>
            </a: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US" altLang="zh-CN" dirty="0">
              <a:solidFill>
                <a:srgbClr val="080808"/>
              </a:solidFill>
              <a:latin typeface="JetBrains Mono"/>
            </a:endParaRP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响应：</a:t>
            </a:r>
            <a:endParaRPr lang="en-US" altLang="zh-CN" dirty="0">
              <a:solidFill>
                <a:srgbClr val="080808"/>
              </a:solidFill>
              <a:latin typeface="JetBrains Mono"/>
            </a:endParaRPr>
          </a:p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  <a:hlinkClick r:id="rId3"/>
              </a:rPr>
              <a:t>https://www.baidu.com/?code=57mdf6LEcXpbE2o8zPEQUqBN4ZFfIjPpKxeachmzhpdz-z9lcAR9RgLkgHBnC8q2MTtnyboI40T496-SqVFik5MZ90cVzmjwWfGLZ9Lk7aAwPvpioXw40V6-2QxcUThB</a:t>
            </a: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US" altLang="zh-CN" dirty="0">
              <a:solidFill>
                <a:srgbClr val="080808"/>
              </a:solidFill>
              <a:latin typeface="JetBrains Mono"/>
            </a:endParaRP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  <a:p>
            <a:b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6995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DE863-C5A0-1C28-AEB8-C9A04B0C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8DE92DCD-A714-A595-31CE-9DFAE543C636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74AB878C-0D8C-175E-0EE6-5B092E9B76C3}"/>
              </a:ext>
            </a:extLst>
          </p:cNvPr>
          <p:cNvSpPr/>
          <p:nvPr/>
        </p:nvSpPr>
        <p:spPr>
          <a:xfrm>
            <a:off x="668870" y="897464"/>
            <a:ext cx="10412931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700" eaLnBrk="0">
              <a:lnSpc>
                <a:spcPts val="3271"/>
              </a:lnSpc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Oauth2</a:t>
            </a:r>
            <a:r>
              <a:rPr lang="zh-CN" altLang="en-US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获取用</a:t>
            </a:r>
            <a:r>
              <a:rPr lang="en-US" altLang="zh-CN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code</a:t>
            </a:r>
            <a:r>
              <a:rPr lang="zh-CN" altLang="en-US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换</a:t>
            </a:r>
            <a:r>
              <a:rPr lang="en-US" altLang="zh-CN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token</a:t>
            </a:r>
            <a:r>
              <a:rPr lang="zh-CN" altLang="en-US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 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8B21135D-BF8B-E6A8-709C-15C7BBC1F15A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D8F86E84-E44A-5646-F8CF-D342FEE77703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DB77921F-B135-572B-8C3D-0D77561D8009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4B95B-85C4-182B-FA3C-3CD69D813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17" y="1454707"/>
            <a:ext cx="7739834" cy="50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09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FCF63-FA4F-F882-DD83-8F9EC372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>
            <a:extLst>
              <a:ext uri="{FF2B5EF4-FFF2-40B4-BE49-F238E27FC236}">
                <a16:creationId xmlns:a16="http://schemas.microsoft.com/office/drawing/2014/main" id="{DE0BE97C-B178-95E8-1574-1DC35F5F5C02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8C200A28-B01D-9464-F9FA-C00A9C0DB740}"/>
              </a:ext>
            </a:extLst>
          </p:cNvPr>
          <p:cNvSpPr/>
          <p:nvPr/>
        </p:nvSpPr>
        <p:spPr>
          <a:xfrm>
            <a:off x="668870" y="897464"/>
            <a:ext cx="10412931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700" eaLnBrk="0">
              <a:lnSpc>
                <a:spcPts val="3271"/>
              </a:lnSpc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Oauth2</a:t>
            </a:r>
            <a:r>
              <a:rPr lang="zh-CN" altLang="en-US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获取用</a:t>
            </a:r>
            <a:r>
              <a:rPr lang="en-US" altLang="zh-CN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code</a:t>
            </a:r>
            <a:r>
              <a:rPr lang="zh-CN" altLang="en-US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换</a:t>
            </a:r>
            <a:r>
              <a:rPr lang="en-US" altLang="zh-CN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token</a:t>
            </a:r>
            <a:r>
              <a:rPr lang="zh-CN" altLang="en-US" sz="28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lang="en-US" sz="2700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 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UI"/>
            </a:endParaRPr>
          </a:p>
        </p:txBody>
      </p:sp>
      <p:sp>
        <p:nvSpPr>
          <p:cNvPr id="162" name="rect 162">
            <a:extLst>
              <a:ext uri="{FF2B5EF4-FFF2-40B4-BE49-F238E27FC236}">
                <a16:creationId xmlns:a16="http://schemas.microsoft.com/office/drawing/2014/main" id="{93548D13-2C7D-BA30-5209-92604278110F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>
            <a:extLst>
              <a:ext uri="{FF2B5EF4-FFF2-40B4-BE49-F238E27FC236}">
                <a16:creationId xmlns:a16="http://schemas.microsoft.com/office/drawing/2014/main" id="{B3A56020-D7C1-901A-9E01-6E83C7655A0F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 166">
            <a:extLst>
              <a:ext uri="{FF2B5EF4-FFF2-40B4-BE49-F238E27FC236}">
                <a16:creationId xmlns:a16="http://schemas.microsoft.com/office/drawing/2014/main" id="{85A3AF1F-B7C4-357E-37B8-A71E20C023D2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929FC-9755-0604-5E06-18DA18BD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20" y="1684565"/>
            <a:ext cx="9704868" cy="42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box 39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02" name="rect 40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4" name="rect 40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6" name="rect 40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8" name="textbox 408"/>
          <p:cNvSpPr/>
          <p:nvPr/>
        </p:nvSpPr>
        <p:spPr>
          <a:xfrm>
            <a:off x="663899" y="897464"/>
            <a:ext cx="732155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作业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20B299-C409-D3D3-0823-C11C04FAB68D}"/>
              </a:ext>
            </a:extLst>
          </p:cNvPr>
          <p:cNvSpPr txBox="1"/>
          <p:nvPr/>
        </p:nvSpPr>
        <p:spPr>
          <a:xfrm>
            <a:off x="726676" y="1465462"/>
            <a:ext cx="10366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spring-security-study-in-</a:t>
            </a:r>
            <a:r>
              <a:rPr lang="en-US" altLang="zh-CN" dirty="0" err="1"/>
              <a:t>nju</a:t>
            </a:r>
            <a:r>
              <a:rPr lang="zh-CN" altLang="en-US" dirty="0"/>
              <a:t>工程中的</a:t>
            </a:r>
            <a:r>
              <a:rPr lang="en-US" altLang="zh-CN" dirty="0"/>
              <a:t>spring-security-study-04-db</a:t>
            </a:r>
            <a:r>
              <a:rPr lang="zh-CN" altLang="en-US" dirty="0"/>
              <a:t>子工程做代码补全，使得项目能够</a:t>
            </a:r>
            <a:endParaRPr lang="en-US" altLang="zh-CN" dirty="0"/>
          </a:p>
          <a:p>
            <a:r>
              <a:rPr lang="zh-CN" altLang="en-US" dirty="0"/>
              <a:t>成功运行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补全</a:t>
            </a:r>
            <a:r>
              <a:rPr lang="en-US" altLang="zh-CN" dirty="0" err="1"/>
              <a:t>com.zwz.config.SecurityConfig</a:t>
            </a:r>
            <a:r>
              <a:rPr lang="zh-CN" altLang="en-US" dirty="0"/>
              <a:t>类中对</a:t>
            </a:r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SecurityFilterChain</a:t>
            </a:r>
            <a:r>
              <a:rPr lang="zh-CN" altLang="en-US" sz="1800" dirty="0">
                <a:solidFill>
                  <a:srgbClr val="080808"/>
                </a:solidFill>
                <a:effectLst/>
                <a:latin typeface="JetBrains Mono"/>
              </a:rPr>
              <a:t>的配置</a:t>
            </a: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对</a:t>
            </a:r>
            <a:r>
              <a:rPr lang="en-US" altLang="zh-CN" dirty="0" err="1">
                <a:solidFill>
                  <a:srgbClr val="080808"/>
                </a:solidFill>
                <a:latin typeface="JetBrains Mono"/>
              </a:rPr>
              <a:t>application.yml</a:t>
            </a:r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中的配置做补全</a:t>
            </a: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71D871-ADA1-BCDE-FEA4-8454062ED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6" y="3345827"/>
            <a:ext cx="5087834" cy="27521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44341F-A2F6-3E25-D926-5E27AB9F6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90" y="3345827"/>
            <a:ext cx="4996674" cy="225340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8735B-97B0-A37F-97EC-FFB6A124B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box 398">
            <a:extLst>
              <a:ext uri="{FF2B5EF4-FFF2-40B4-BE49-F238E27FC236}">
                <a16:creationId xmlns:a16="http://schemas.microsoft.com/office/drawing/2014/main" id="{90F96551-25BE-705B-FBE6-D80BEA8BEC6A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402" name="rect 402">
            <a:extLst>
              <a:ext uri="{FF2B5EF4-FFF2-40B4-BE49-F238E27FC236}">
                <a16:creationId xmlns:a16="http://schemas.microsoft.com/office/drawing/2014/main" id="{81AAE7A0-2B07-C9DB-50B2-8E504BB6CD7A}"/>
              </a:ext>
            </a:extLst>
          </p:cNvPr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4" name="rect 404">
            <a:extLst>
              <a:ext uri="{FF2B5EF4-FFF2-40B4-BE49-F238E27FC236}">
                <a16:creationId xmlns:a16="http://schemas.microsoft.com/office/drawing/2014/main" id="{C67D34EE-37D6-6D6B-0106-AFEF89D26FF6}"/>
              </a:ext>
            </a:extLst>
          </p:cNvPr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6" name="rect 406">
            <a:extLst>
              <a:ext uri="{FF2B5EF4-FFF2-40B4-BE49-F238E27FC236}">
                <a16:creationId xmlns:a16="http://schemas.microsoft.com/office/drawing/2014/main" id="{F5778B92-12BA-9677-E7C4-413D3ED57AAC}"/>
              </a:ext>
            </a:extLst>
          </p:cNvPr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8" name="textbox 408">
            <a:extLst>
              <a:ext uri="{FF2B5EF4-FFF2-40B4-BE49-F238E27FC236}">
                <a16:creationId xmlns:a16="http://schemas.microsoft.com/office/drawing/2014/main" id="{AF469B54-F005-895A-64C6-E7A471073FE3}"/>
              </a:ext>
            </a:extLst>
          </p:cNvPr>
          <p:cNvSpPr/>
          <p:nvPr/>
        </p:nvSpPr>
        <p:spPr>
          <a:xfrm>
            <a:off x="663899" y="897464"/>
            <a:ext cx="3108758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70" dirty="0" err="1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作业</a:t>
            </a:r>
            <a:r>
              <a:rPr lang="zh-CN" altLang="en-US"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提交形式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CD04C5-A713-AC45-863B-CFD959A9575F}"/>
              </a:ext>
            </a:extLst>
          </p:cNvPr>
          <p:cNvSpPr txBox="1"/>
          <p:nvPr/>
        </p:nvSpPr>
        <p:spPr>
          <a:xfrm>
            <a:off x="726676" y="1465462"/>
            <a:ext cx="9537615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对补全部分的代码做截图</a:t>
            </a:r>
            <a:endParaRPr lang="en-US" altLang="zh-CN" dirty="0">
              <a:solidFill>
                <a:srgbClr val="080808"/>
              </a:solidFill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2.   </a:t>
            </a:r>
            <a:r>
              <a:rPr lang="zh-CN" altLang="en-US" sz="1800" dirty="0">
                <a:solidFill>
                  <a:srgbClr val="080808"/>
                </a:solidFill>
                <a:effectLst/>
                <a:latin typeface="JetBrains Mono"/>
              </a:rPr>
              <a:t>录制视频</a:t>
            </a: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80808"/>
                </a:solidFill>
                <a:effectLst/>
                <a:latin typeface="JetBrains Mono"/>
              </a:rPr>
              <a:t>运行启动成功</a:t>
            </a:r>
            <a:endParaRPr lang="en-US" altLang="zh-CN" dirty="0">
              <a:solidFill>
                <a:srgbClr val="080808"/>
              </a:solidFill>
              <a:effectLst/>
              <a:latin typeface="JetBrains Mono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80808"/>
                </a:solidFill>
                <a:effectLst/>
                <a:latin typeface="JetBrains Mono"/>
              </a:rPr>
              <a:t>访问被保护资源成功（有权限的用户访问）</a:t>
            </a:r>
            <a:endParaRPr lang="en-US" altLang="zh-CN" dirty="0">
              <a:solidFill>
                <a:srgbClr val="080808"/>
              </a:solidFill>
              <a:effectLst/>
              <a:latin typeface="JetBrains Mono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080808"/>
                </a:solidFill>
                <a:effectLst/>
                <a:latin typeface="JetBrains Mono"/>
              </a:rPr>
              <a:t>访问被保护资源失败（无权限的用户访问）</a:t>
            </a:r>
            <a:endParaRPr lang="en-US" altLang="zh-CN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7432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6589331" y="2287142"/>
          <a:ext cx="4848225" cy="3505200"/>
        </p:xfrm>
        <a:graphic>
          <a:graphicData uri="http://schemas.openxmlformats.org/drawingml/2006/table">
            <a:tbl>
              <a:tblPr/>
              <a:tblGrid>
                <a:gridCol w="484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598919" y="2296667"/>
            <a:ext cx="4829556" cy="3496055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676635" y="2299379"/>
            <a:ext cx="4401184" cy="12357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8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用户名：</a:t>
            </a:r>
            <a:r>
              <a:rPr sz="1700" kern="0" spc="-3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user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6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2420" indent="-299720" algn="l" rtl="0" eaLnBrk="0">
              <a:lnSpc>
                <a:spcPct val="103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密码查看日志：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Using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generated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security password: cb81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f1d1-c11e-4b0a-b728-   92d591ffa9c5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" name="textbox 30"/>
          <p:cNvSpPr/>
          <p:nvPr/>
        </p:nvSpPr>
        <p:spPr>
          <a:xfrm>
            <a:off x="661413" y="1051007"/>
            <a:ext cx="6461125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加了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security</a:t>
            </a: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starter</a:t>
            </a: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后自动获得登录界面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2" name="textbox 3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4" name="path 3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" name="path 3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8" name="path 3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picture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87624" y="2147316"/>
            <a:ext cx="6348983" cy="3572255"/>
          </a:xfrm>
          <a:prstGeom prst="rect">
            <a:avLst/>
          </a:prstGeom>
        </p:spPr>
      </p:pic>
      <p:sp>
        <p:nvSpPr>
          <p:cNvPr id="470" name="textbox 47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72" name="path 47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4" name="path 47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6" name="path 47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78" name="textbox 478"/>
          <p:cNvSpPr/>
          <p:nvPr/>
        </p:nvSpPr>
        <p:spPr>
          <a:xfrm>
            <a:off x="5201049" y="1214456"/>
            <a:ext cx="1830704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谢谢观看！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40"/>
          <p:cNvGraphicFramePr>
            <a:graphicFrameLocks noGrp="1"/>
          </p:cNvGraphicFramePr>
          <p:nvPr/>
        </p:nvGraphicFramePr>
        <p:xfrm>
          <a:off x="2857182" y="1615059"/>
          <a:ext cx="6642100" cy="4177029"/>
        </p:xfrm>
        <a:graphic>
          <a:graphicData uri="http://schemas.openxmlformats.org/drawingml/2006/table">
            <a:tbl>
              <a:tblPr/>
              <a:tblGrid>
                <a:gridCol w="664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702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66644" y="1624583"/>
            <a:ext cx="6623304" cy="4168140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6" name="path 4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" name="path 4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" name="path 5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textbox 52"/>
          <p:cNvSpPr/>
          <p:nvPr/>
        </p:nvSpPr>
        <p:spPr>
          <a:xfrm>
            <a:off x="662268" y="947375"/>
            <a:ext cx="1906904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8"/>
              </a:lnSpc>
              <a:tabLst/>
            </a:pPr>
            <a:r>
              <a:rPr sz="2700" kern="0" spc="2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关于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Cookie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002BD-C462-9945-6B56-B40BD17A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>
            <a:extLst>
              <a:ext uri="{FF2B5EF4-FFF2-40B4-BE49-F238E27FC236}">
                <a16:creationId xmlns:a16="http://schemas.microsoft.com/office/drawing/2014/main" id="{C3EBB49A-7647-9994-0A94-6D6727487919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501211C-D05F-6200-2814-38DA31B3F751}"/>
              </a:ext>
            </a:extLst>
          </p:cNvPr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>
              <a:extLst>
                <a:ext uri="{FF2B5EF4-FFF2-40B4-BE49-F238E27FC236}">
                  <a16:creationId xmlns:a16="http://schemas.microsoft.com/office/drawing/2014/main" id="{D4401459-A15D-3812-F0CF-75F11A48C063}"/>
                </a:ext>
              </a:extLst>
            </p:cNvPr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>
              <a:extLst>
                <a:ext uri="{FF2B5EF4-FFF2-40B4-BE49-F238E27FC236}">
                  <a16:creationId xmlns:a16="http://schemas.microsoft.com/office/drawing/2014/main" id="{852D99F1-984E-4B27-D6D8-AFDC67BD96C4}"/>
                </a:ext>
              </a:extLst>
            </p:cNvPr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>
              <a:extLst>
                <a:ext uri="{FF2B5EF4-FFF2-40B4-BE49-F238E27FC236}">
                  <a16:creationId xmlns:a16="http://schemas.microsoft.com/office/drawing/2014/main" id="{FBCCF734-0624-CF27-8B61-9C7F04DCE33E}"/>
                </a:ext>
              </a:extLst>
            </p:cNvPr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70F8256-470C-9C35-A036-B52D8057D951}"/>
              </a:ext>
            </a:extLst>
          </p:cNvPr>
          <p:cNvSpPr txBox="1"/>
          <p:nvPr/>
        </p:nvSpPr>
        <p:spPr>
          <a:xfrm>
            <a:off x="544882" y="864296"/>
            <a:ext cx="1115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原理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r>
              <a:rPr lang="en-US" altLang="zh-CN" b="0" i="0" dirty="0">
                <a:solidFill>
                  <a:srgbClr val="191E1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 Security’s Servlet support is based on Servlet filters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7" name="Picture 3" descr="filterchain">
            <a:extLst>
              <a:ext uri="{FF2B5EF4-FFF2-40B4-BE49-F238E27FC236}">
                <a16:creationId xmlns:a16="http://schemas.microsoft.com/office/drawing/2014/main" id="{EAC9F640-FAB7-A553-3723-0BA2B1FE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2" y="1461558"/>
            <a:ext cx="3048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48011D-3620-713B-6700-52A98605B68B}"/>
              </a:ext>
            </a:extLst>
          </p:cNvPr>
          <p:cNvSpPr txBox="1"/>
          <p:nvPr/>
        </p:nvSpPr>
        <p:spPr>
          <a:xfrm>
            <a:off x="4328972" y="2085584"/>
            <a:ext cx="656990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 Security 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的实现基础是</a:t>
            </a:r>
            <a:r>
              <a:rPr lang="en-US" altLang="zh-CN" b="0" i="0" dirty="0" err="1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FilterChain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过滤器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链</a:t>
            </a:r>
            <a:endParaRPr lang="en-US" altLang="zh-CN" b="0" i="0" dirty="0">
              <a:solidFill>
                <a:srgbClr val="182026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过滤器链的由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servlet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和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两个部分组成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Servlet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处理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客户端请求</a:t>
            </a: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request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并返回响应</a:t>
            </a: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response</a:t>
            </a:r>
            <a:endParaRPr lang="en-US" altLang="zh-CN" b="0" i="0" dirty="0">
              <a:solidFill>
                <a:srgbClr val="182026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则有两个功能：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1. 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拦截</a:t>
            </a:r>
            <a:endParaRPr lang="en-US" altLang="zh-CN" b="0" i="0" dirty="0">
              <a:solidFill>
                <a:srgbClr val="182026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2. 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修改（请求和响应内容）</a:t>
            </a:r>
            <a:endParaRPr lang="en-US" altLang="zh-CN" b="0" i="0" dirty="0">
              <a:solidFill>
                <a:srgbClr val="182026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54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89D4-8069-B0BC-38A7-0DA99F83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>
            <a:extLst>
              <a:ext uri="{FF2B5EF4-FFF2-40B4-BE49-F238E27FC236}">
                <a16:creationId xmlns:a16="http://schemas.microsoft.com/office/drawing/2014/main" id="{D9650C40-5EF5-7DBE-5D05-44EAA6A854A8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CE0C5F-6A0E-A432-B186-9DD0032BFF39}"/>
              </a:ext>
            </a:extLst>
          </p:cNvPr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>
              <a:extLst>
                <a:ext uri="{FF2B5EF4-FFF2-40B4-BE49-F238E27FC236}">
                  <a16:creationId xmlns:a16="http://schemas.microsoft.com/office/drawing/2014/main" id="{8BB2A033-ABC3-F45B-0521-7E8689717A56}"/>
                </a:ext>
              </a:extLst>
            </p:cNvPr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>
              <a:extLst>
                <a:ext uri="{FF2B5EF4-FFF2-40B4-BE49-F238E27FC236}">
                  <a16:creationId xmlns:a16="http://schemas.microsoft.com/office/drawing/2014/main" id="{0452D843-C142-E0D6-6AC7-C3E8C13816E4}"/>
                </a:ext>
              </a:extLst>
            </p:cNvPr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>
              <a:extLst>
                <a:ext uri="{FF2B5EF4-FFF2-40B4-BE49-F238E27FC236}">
                  <a16:creationId xmlns:a16="http://schemas.microsoft.com/office/drawing/2014/main" id="{0316489F-04DF-4749-FF1D-E4025A87A5D7}"/>
                </a:ext>
              </a:extLst>
            </p:cNvPr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DA5B7FC-BBDE-7A12-939B-B08C8F0C21B9}"/>
              </a:ext>
            </a:extLst>
          </p:cNvPr>
          <p:cNvSpPr txBox="1"/>
          <p:nvPr/>
        </p:nvSpPr>
        <p:spPr>
          <a:xfrm>
            <a:off x="544882" y="864296"/>
            <a:ext cx="1115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原理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r>
              <a:rPr lang="en-US" altLang="zh-CN" i="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DelegatingFilterProxy</a:t>
            </a:r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59C186-B9B4-1C30-2268-96B7AB37C8E8}"/>
              </a:ext>
            </a:extLst>
          </p:cNvPr>
          <p:cNvSpPr txBox="1"/>
          <p:nvPr/>
        </p:nvSpPr>
        <p:spPr>
          <a:xfrm>
            <a:off x="4191601" y="1429272"/>
            <a:ext cx="7025872" cy="212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DelegatingFilterProxy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连接了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容器和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servlet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容器</a:t>
            </a:r>
            <a:endParaRPr lang="en-US" altLang="zh-CN" b="0" i="0" dirty="0">
              <a:solidFill>
                <a:srgbClr val="182026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b="0" i="0" dirty="0" err="1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DelegatingFilterProxy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从</a:t>
            </a: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spring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的</a:t>
            </a:r>
            <a:r>
              <a:rPr lang="en-US" altLang="zh-CN" b="0" i="0" dirty="0" err="1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ApplicationContext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中查找自定义的</a:t>
            </a: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Bean Filter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，让后串联到</a:t>
            </a: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servlet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</a:t>
            </a: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 Chain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中串接</a:t>
            </a:r>
            <a:endParaRPr lang="en-US" altLang="zh-CN" b="0" i="0" dirty="0">
              <a:solidFill>
                <a:srgbClr val="182026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伪代码如下：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 descr="delegatingfilterproxy">
            <a:extLst>
              <a:ext uri="{FF2B5EF4-FFF2-40B4-BE49-F238E27FC236}">
                <a16:creationId xmlns:a16="http://schemas.microsoft.com/office/drawing/2014/main" id="{9D884934-5913-744F-616C-E7F1FEB8F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4" y="1385431"/>
            <a:ext cx="3048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C5A596-B75A-82DB-C087-A63E8ED1B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51" y="3799193"/>
            <a:ext cx="7685515" cy="21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7E057-CB57-D4BA-92EA-254B1D16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>
            <a:extLst>
              <a:ext uri="{FF2B5EF4-FFF2-40B4-BE49-F238E27FC236}">
                <a16:creationId xmlns:a16="http://schemas.microsoft.com/office/drawing/2014/main" id="{1DE7272D-2BBC-9A93-13C7-302923BA109A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BC3FB62-45D1-ED71-B7E2-EC1F0FBA0FED}"/>
              </a:ext>
            </a:extLst>
          </p:cNvPr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>
              <a:extLst>
                <a:ext uri="{FF2B5EF4-FFF2-40B4-BE49-F238E27FC236}">
                  <a16:creationId xmlns:a16="http://schemas.microsoft.com/office/drawing/2014/main" id="{C0E9B850-0291-B71A-BE1C-AF3A87AD4D11}"/>
                </a:ext>
              </a:extLst>
            </p:cNvPr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>
              <a:extLst>
                <a:ext uri="{FF2B5EF4-FFF2-40B4-BE49-F238E27FC236}">
                  <a16:creationId xmlns:a16="http://schemas.microsoft.com/office/drawing/2014/main" id="{1BE7B9C2-5A03-8B81-2FE2-AADAFE74FD0D}"/>
                </a:ext>
              </a:extLst>
            </p:cNvPr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>
              <a:extLst>
                <a:ext uri="{FF2B5EF4-FFF2-40B4-BE49-F238E27FC236}">
                  <a16:creationId xmlns:a16="http://schemas.microsoft.com/office/drawing/2014/main" id="{DF926F56-9C1E-BD03-F1F7-6C68EFD6CFE6}"/>
                </a:ext>
              </a:extLst>
            </p:cNvPr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27268A8-A539-FDCE-5161-F3DD87A14009}"/>
              </a:ext>
            </a:extLst>
          </p:cNvPr>
          <p:cNvSpPr txBox="1"/>
          <p:nvPr/>
        </p:nvSpPr>
        <p:spPr>
          <a:xfrm>
            <a:off x="544882" y="864296"/>
            <a:ext cx="1115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原理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r>
              <a:rPr lang="en-US" altLang="zh-CN" i="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FilterChainProxy</a:t>
            </a:r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11FC1-73F7-3789-A49D-6CF83CB5A51D}"/>
              </a:ext>
            </a:extLst>
          </p:cNvPr>
          <p:cNvSpPr txBox="1"/>
          <p:nvPr/>
        </p:nvSpPr>
        <p:spPr>
          <a:xfrm>
            <a:off x="4204149" y="1211308"/>
            <a:ext cx="7025872" cy="253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FilterChainProxy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是一个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容器管理的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bean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对象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通过</a:t>
            </a: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DelegatingFilterProxy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将</a:t>
            </a: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FilterChainProxy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集成到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Servlet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的过滤器链中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FilterChain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b="0" i="0" dirty="0" err="1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FilterChainProxy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是</a:t>
            </a: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 Security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框架提供的一个特殊的</a:t>
            </a: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，他代理了一条</a:t>
            </a:r>
            <a:r>
              <a:rPr lang="en-US" altLang="zh-CN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 Security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框架的过滤器链（</a:t>
            </a:r>
            <a:r>
              <a:rPr lang="en-US" altLang="zh-CN" b="0" i="0" dirty="0" err="1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SecurityFilterChain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）</a:t>
            </a:r>
            <a:endParaRPr lang="en-US" altLang="zh-CN" b="0" i="0" dirty="0">
              <a:solidFill>
                <a:srgbClr val="182026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050" name="Picture 2" descr="filterchainproxy">
            <a:extLst>
              <a:ext uri="{FF2B5EF4-FFF2-40B4-BE49-F238E27FC236}">
                <a16:creationId xmlns:a16="http://schemas.microsoft.com/office/drawing/2014/main" id="{B378A659-5156-D71B-E2FF-BD6B48C0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4" y="1385430"/>
            <a:ext cx="62484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06FBF4-E91D-1D41-2668-836159066C73}"/>
              </a:ext>
            </a:extLst>
          </p:cNvPr>
          <p:cNvSpPr txBox="1"/>
          <p:nvPr/>
        </p:nvSpPr>
        <p:spPr>
          <a:xfrm>
            <a:off x="4204149" y="4521218"/>
            <a:ext cx="7025872" cy="87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SecurityFilterChain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是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 Security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框架实现安相关功能的核心，它是一条由</a:t>
            </a:r>
            <a:r>
              <a:rPr lang="en-US" altLang="zh-CN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Security Filter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组成的责任链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D55BA-3ED5-F148-FC25-8DACA8A1B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>
            <a:extLst>
              <a:ext uri="{FF2B5EF4-FFF2-40B4-BE49-F238E27FC236}">
                <a16:creationId xmlns:a16="http://schemas.microsoft.com/office/drawing/2014/main" id="{88031B49-1E96-E288-1E28-2162290A5725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1E9EC13-66C2-156D-C182-2CA42E34DDCA}"/>
              </a:ext>
            </a:extLst>
          </p:cNvPr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>
              <a:extLst>
                <a:ext uri="{FF2B5EF4-FFF2-40B4-BE49-F238E27FC236}">
                  <a16:creationId xmlns:a16="http://schemas.microsoft.com/office/drawing/2014/main" id="{EE3F08A4-83E1-0D8D-BDA8-1B8DAC2BCAD0}"/>
                </a:ext>
              </a:extLst>
            </p:cNvPr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>
              <a:extLst>
                <a:ext uri="{FF2B5EF4-FFF2-40B4-BE49-F238E27FC236}">
                  <a16:creationId xmlns:a16="http://schemas.microsoft.com/office/drawing/2014/main" id="{FC67FE59-7313-F070-5DC0-05EC8AEB9D24}"/>
                </a:ext>
              </a:extLst>
            </p:cNvPr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>
              <a:extLst>
                <a:ext uri="{FF2B5EF4-FFF2-40B4-BE49-F238E27FC236}">
                  <a16:creationId xmlns:a16="http://schemas.microsoft.com/office/drawing/2014/main" id="{95C5FA09-6B04-7FF4-1305-72E12474D025}"/>
                </a:ext>
              </a:extLst>
            </p:cNvPr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C81AB58-9115-D41C-0243-8509E900B0D4}"/>
              </a:ext>
            </a:extLst>
          </p:cNvPr>
          <p:cNvSpPr txBox="1"/>
          <p:nvPr/>
        </p:nvSpPr>
        <p:spPr>
          <a:xfrm>
            <a:off x="544882" y="864296"/>
            <a:ext cx="1115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原理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r>
              <a:rPr lang="en-US" altLang="zh-CN" i="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SecurityFilterChain</a:t>
            </a:r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zh-CN" altLang="en-US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是</a:t>
            </a:r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 Security</a:t>
            </a:r>
            <a:r>
              <a:rPr lang="zh-CN" altLang="en-US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框架的实现核心</a:t>
            </a:r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420E45-9533-F3E8-793C-CFDC4C5D5EB6}"/>
              </a:ext>
            </a:extLst>
          </p:cNvPr>
          <p:cNvSpPr txBox="1"/>
          <p:nvPr/>
        </p:nvSpPr>
        <p:spPr>
          <a:xfrm>
            <a:off x="7198029" y="2346782"/>
            <a:ext cx="4405654" cy="295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b="0" i="0" dirty="0" err="1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SecurityFilterChain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相比于直接使用</a:t>
            </a:r>
            <a:r>
              <a:rPr lang="en-US" altLang="zh-CN" i="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DelegatingFilterProxy</a:t>
            </a:r>
            <a:r>
              <a:rPr lang="zh-CN" altLang="en-US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注册</a:t>
            </a:r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Security Filter</a:t>
            </a:r>
            <a:r>
              <a:rPr lang="zh-CN" altLang="en-US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到</a:t>
            </a:r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Servlet</a:t>
            </a:r>
            <a:r>
              <a:rPr lang="zh-CN" altLang="en-US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</a:t>
            </a:r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 Chain</a:t>
            </a:r>
            <a:r>
              <a:rPr lang="zh-CN" altLang="en-US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的好处如下：</a:t>
            </a:r>
            <a:endParaRPr lang="en-US" altLang="zh-CN" i="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1.</a:t>
            </a:r>
            <a:r>
              <a:rPr lang="zh-CN" altLang="en-US" b="0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便于调试和定位问题</a:t>
            </a:r>
            <a:endParaRPr lang="en-US" altLang="zh-CN" b="0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2.</a:t>
            </a:r>
            <a:r>
              <a:rPr lang="zh-CN" altLang="en-US" i="0" dirty="0">
                <a:solidFill>
                  <a:srgbClr val="18202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功能拓展性好</a:t>
            </a:r>
            <a:endParaRPr lang="en-US" altLang="zh-CN" i="0" dirty="0">
              <a:solidFill>
                <a:srgbClr val="182026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3.</a:t>
            </a:r>
            <a:r>
              <a:rPr lang="zh-CN" altLang="en-US" b="0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更</a:t>
            </a:r>
            <a:r>
              <a:rPr lang="zh-CN" altLang="en-US" dirty="0">
                <a:solidFill>
                  <a:srgbClr val="18202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灵活的配置</a:t>
            </a:r>
            <a:endParaRPr lang="en-US" altLang="zh-CN" dirty="0">
              <a:solidFill>
                <a:srgbClr val="18202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074" name="Picture 2" descr="securityfilterchain">
            <a:extLst>
              <a:ext uri="{FF2B5EF4-FFF2-40B4-BE49-F238E27FC236}">
                <a16:creationId xmlns:a16="http://schemas.microsoft.com/office/drawing/2014/main" id="{7E9EC956-74CF-8875-8C11-F49BAF65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6" y="1476550"/>
            <a:ext cx="653415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9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DF96A-796C-B485-90E5-0DE11C227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>
            <a:extLst>
              <a:ext uri="{FF2B5EF4-FFF2-40B4-BE49-F238E27FC236}">
                <a16:creationId xmlns:a16="http://schemas.microsoft.com/office/drawing/2014/main" id="{6E0DA7FB-3AD4-B1C1-2CF5-9FC01F89B5FE}"/>
              </a:ext>
            </a:extLst>
          </p:cNvPr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BA3A8D8-3E4B-9D2D-EBC6-E7F3435AD8BA}"/>
              </a:ext>
            </a:extLst>
          </p:cNvPr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>
              <a:extLst>
                <a:ext uri="{FF2B5EF4-FFF2-40B4-BE49-F238E27FC236}">
                  <a16:creationId xmlns:a16="http://schemas.microsoft.com/office/drawing/2014/main" id="{9CE03051-0A41-6E73-0C24-D8E12797C31F}"/>
                </a:ext>
              </a:extLst>
            </p:cNvPr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>
              <a:extLst>
                <a:ext uri="{FF2B5EF4-FFF2-40B4-BE49-F238E27FC236}">
                  <a16:creationId xmlns:a16="http://schemas.microsoft.com/office/drawing/2014/main" id="{8309E919-567B-588C-7A13-F7D2090E16AD}"/>
                </a:ext>
              </a:extLst>
            </p:cNvPr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>
              <a:extLst>
                <a:ext uri="{FF2B5EF4-FFF2-40B4-BE49-F238E27FC236}">
                  <a16:creationId xmlns:a16="http://schemas.microsoft.com/office/drawing/2014/main" id="{82AF399F-F9C8-C014-7F11-B412B98130BA}"/>
                </a:ext>
              </a:extLst>
            </p:cNvPr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316B64-0498-8670-DFD2-24D85EC4C947}"/>
              </a:ext>
            </a:extLst>
          </p:cNvPr>
          <p:cNvSpPr txBox="1"/>
          <p:nvPr/>
        </p:nvSpPr>
        <p:spPr>
          <a:xfrm>
            <a:off x="544882" y="864296"/>
            <a:ext cx="1115442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u="sng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Authentication</a:t>
            </a:r>
            <a:r>
              <a:rPr lang="en-US" altLang="zh-CN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zh-CN" altLang="en-US" sz="40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验证</a:t>
            </a:r>
            <a:endParaRPr lang="en-US" altLang="zh-CN" sz="4000" i="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altLang="zh-CN" i="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如果什么配置都不指定，默认的用户名是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:user,</a:t>
            </a:r>
            <a:r>
              <a:rPr lang="zh-CN" alt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密码是：控制台中打印的一段随机字符串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C2E904-DEA7-F394-5AD9-873620DF4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2" y="2550840"/>
            <a:ext cx="11501058" cy="9960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B3B514-4284-923D-10DA-FB3B115B0C90}"/>
              </a:ext>
            </a:extLst>
          </p:cNvPr>
          <p:cNvSpPr txBox="1"/>
          <p:nvPr/>
        </p:nvSpPr>
        <p:spPr>
          <a:xfrm>
            <a:off x="544882" y="3926910"/>
            <a:ext cx="10377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实际开发中需要用户输入的密码来进行验证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Spring Security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对于密码的验证是借助于</a:t>
            </a:r>
            <a:r>
              <a:rPr lang="en-US" altLang="zh-CN" b="1" i="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PasswordEncoder</a:t>
            </a:r>
            <a:endParaRPr lang="en-US" altLang="zh-CN" b="1" i="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PasswordEncoder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对密码的验证流程：</a:t>
            </a:r>
            <a:b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1.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用户输入明文密码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2.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根据用户名从数据库中查询对应的加密密码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3.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从加密密码中算出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salt</a:t>
            </a:r>
          </a:p>
          <a:p>
            <a:pPr lvl="1"/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4.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用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salt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和加密算法来加密明文密码，如果加密后的用户输入密码和数据库中的密码一致即验证通过</a:t>
            </a:r>
          </a:p>
        </p:txBody>
      </p:sp>
    </p:spTree>
    <p:extLst>
      <p:ext uri="{BB962C8B-B14F-4D97-AF65-F5344CB8AC3E}">
        <p14:creationId xmlns:p14="http://schemas.microsoft.com/office/powerpoint/2010/main" val="412588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23537</TotalTime>
  <Words>1292</Words>
  <Application>Microsoft Office PowerPoint</Application>
  <PresentationFormat>宽屏</PresentationFormat>
  <Paragraphs>275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Figtree</vt:lpstr>
      <vt:lpstr>JetBrains Mono</vt:lpstr>
      <vt:lpstr>Microsoft YaHei Light</vt:lpstr>
      <vt:lpstr>Microsoft YaHei UI</vt:lpstr>
      <vt:lpstr>微软雅黑</vt:lpstr>
      <vt:lpstr>微软雅黑</vt:lpstr>
      <vt:lpstr>Arial</vt:lpstr>
      <vt:lpstr>Cascadia Code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5812</dc:creator>
  <cp:lastModifiedBy>wenzong zhou</cp:lastModifiedBy>
  <cp:revision>7</cp:revision>
  <dcterms:created xsi:type="dcterms:W3CDTF">2023-10-27T10:30:07Z</dcterms:created>
  <dcterms:modified xsi:type="dcterms:W3CDTF">2024-11-29T11:57:41Z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2024-09-03T06:55:03Z</vt:filetime>
  </property>
</Properties>
</file>