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cnblogs.com/simon-xie/p/17004614.html" TargetMode="External"/><Relationship Id="rId2" Type="http://schemas.openxmlformats.org/officeDocument/2006/relationships/hyperlink" Target="https://www.cnblogs.com/xq1314/archive/2017/12/05/7987216.html" TargetMode="External"/><Relationship Id="rId1" Type="http://schemas.openxmlformats.org/officeDocument/2006/relationships/hyperlink" Target="https://zhuanlan.zhihu.com/p/40070287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2897504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服务端开发-配置属性</a:t>
            </a:r>
            <a:endParaRPr sz="2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ts val="1855"/>
              </a:lnSpc>
            </a:pPr>
            <a:endParaRPr sz="15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6"/>
          <p:cNvSpPr/>
          <p:nvPr/>
        </p:nvSpPr>
        <p:spPr>
          <a:xfrm>
            <a:off x="724650" y="1851577"/>
            <a:ext cx="6043929" cy="19297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8000"/>
              </a:lnSpc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格式     :  PKCS12，</a:t>
            </a:r>
            <a:r>
              <a:rPr sz="1700" kern="0" spc="-3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Public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 Cryptograph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y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Standards #12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4605" algn="l" rtl="0" eaLnBrk="0">
              <a:lnSpc>
                <a:spcPts val="3250"/>
              </a:lnSpc>
              <a:spcBef>
                <a:spcPts val="25"/>
              </a:spcBef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扩展名  :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.p12/.pf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x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4605" algn="l" rtl="0" eaLnBrk="0">
              <a:lnSpc>
                <a:spcPct val="98000"/>
              </a:lnSpc>
              <a:spcBef>
                <a:spcPts val="1435"/>
              </a:spcBef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描述     : 【PKCS #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12】个人信息交换语法标准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270"/>
              </a:spcBef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特点     :</a:t>
            </a:r>
            <a:r>
              <a:rPr sz="1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1、包含私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钥、公钥及其证书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77265" algn="l" rtl="0" eaLnBrk="0">
              <a:lnSpc>
                <a:spcPct val="97000"/>
              </a:lnSpc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2、密钥库和私钥用相同密码进行保护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10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20" name="textbox 120"/>
          <p:cNvSpPr/>
          <p:nvPr/>
        </p:nvSpPr>
        <p:spPr>
          <a:xfrm>
            <a:off x="663544" y="897464"/>
            <a:ext cx="3276600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密钥库类型: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PKCS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12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22" name="rect 12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 12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rect 12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8"/>
          <p:cNvSpPr/>
          <p:nvPr/>
        </p:nvSpPr>
        <p:spPr>
          <a:xfrm>
            <a:off x="676635" y="1851577"/>
            <a:ext cx="7807325" cy="284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生成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和库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r" rtl="0" eaLnBrk="0">
              <a:lnSpc>
                <a:spcPct val="88000"/>
              </a:lnSpc>
              <a:spcBef>
                <a:spcPts val="1295"/>
              </a:spcBef>
            </a:pP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-genkey -v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-alias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ey别名 -keyalg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RSA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-storetype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PKCS12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-keystore 库文件名.p12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9000"/>
              </a:lnSpc>
              <a:spcBef>
                <a:spcPts val="1295"/>
              </a:spcBef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导出证书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5280" algn="l" rtl="0" eaLnBrk="0">
              <a:lnSpc>
                <a:spcPct val="88000"/>
              </a:lnSpc>
              <a:spcBef>
                <a:spcPts val="1080"/>
              </a:spcBef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-keystore</a:t>
            </a:r>
            <a:r>
              <a:rPr sz="1400" kern="0" spc="1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库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文件名.p12  -export -alias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key别名  -file 证书文件名.cer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8000"/>
              </a:lnSpc>
              <a:spcBef>
                <a:spcPts val="1300"/>
              </a:spcBef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打印证书信息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5280" algn="l" rtl="0" eaLnBrk="0">
              <a:lnSpc>
                <a:spcPct val="88000"/>
              </a:lnSpc>
              <a:spcBef>
                <a:spcPts val="1090"/>
              </a:spcBef>
            </a:pP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r>
              <a:rPr sz="1400" kern="0" spc="1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-printcert -file 证书文件名.cer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8000"/>
              </a:lnSpc>
              <a:spcBef>
                <a:spcPts val="1300"/>
              </a:spcBef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导入证书到库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35280" algn="l" rtl="0" eaLnBrk="0">
              <a:lnSpc>
                <a:spcPct val="88000"/>
              </a:lnSpc>
              <a:spcBef>
                <a:spcPts val="5"/>
              </a:spcBef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r>
              <a:rPr sz="14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-import -v -fil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  证书文件名.cer -keystore   库文件名.p12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30" name="textbox 1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11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32" name="textbox 132"/>
          <p:cNvSpPr/>
          <p:nvPr/>
        </p:nvSpPr>
        <p:spPr>
          <a:xfrm>
            <a:off x="690176" y="897464"/>
            <a:ext cx="266763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基本使用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34" name="rect 13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6" name="rect 13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rect 13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671896" y="1851577"/>
            <a:ext cx="7433944" cy="31457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00"/>
              </a:lnSpc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server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45415" algn="l" rtl="0" eaLnBrk="0">
              <a:lnSpc>
                <a:spcPct val="88000"/>
              </a:lnSpc>
              <a:spcBef>
                <a:spcPts val="1055"/>
              </a:spcBef>
            </a:pP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port: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8443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9065" algn="l" rtl="0" eaLnBrk="0">
              <a:lnSpc>
                <a:spcPts val="3250"/>
              </a:lnSpc>
              <a:spcBef>
                <a:spcPts val="15"/>
              </a:spcBef>
            </a:pP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ssl: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73685" algn="l" rtl="0" eaLnBrk="0">
              <a:lnSpc>
                <a:spcPct val="88000"/>
              </a:lnSpc>
              <a:spcBef>
                <a:spcPts val="1435"/>
              </a:spcBef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key-store: classpath:mykeys.p12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73685" algn="l" rtl="0" eaLnBrk="0">
              <a:lnSpc>
                <a:spcPts val="3250"/>
              </a:lnSpc>
              <a:spcBef>
                <a:spcPts val="25"/>
              </a:spcBef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key-store-password: letme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in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73685" algn="l" rtl="0" eaLnBrk="0">
              <a:lnSpc>
                <a:spcPct val="88000"/>
              </a:lnSpc>
              <a:spcBef>
                <a:spcPts val="1435"/>
              </a:spcBef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key-password: let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mein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app访问：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https://localhost:8443/、</a:t>
            </a:r>
            <a:r>
              <a:rPr sz="1700" kern="0" spc="-3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https://localhost:8443/h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2-console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12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670646" y="897464"/>
            <a:ext cx="1315719" cy="44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300"/>
              </a:lnSpc>
            </a:pP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配置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SSL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46" name="rect 14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8" name="rect 14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rect 15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2"/>
          <p:cNvSpPr/>
          <p:nvPr/>
        </p:nvSpPr>
        <p:spPr>
          <a:xfrm>
            <a:off x="676635" y="1851577"/>
            <a:ext cx="7412355" cy="1078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zhuanlan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zhihu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/p/4007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1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02879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44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https://www.cnblogs.com/xq1314/archive/2017/12/05/7987216.html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hlinkClick r:id="rId3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https://www.cnblogs.com/simon-xie/p/17004614.html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13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666030" y="897464"/>
            <a:ext cx="2150110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更多参考学习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58" name="rect 15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rect 1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 1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64"/>
          <p:cNvSpPr/>
          <p:nvPr/>
        </p:nvSpPr>
        <p:spPr>
          <a:xfrm>
            <a:off x="676635" y="1851577"/>
            <a:ext cx="6027420" cy="3095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Boot默认使用Logback，</a:t>
            </a:r>
            <a:r>
              <a:rPr sz="1700" kern="0" spc="-2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日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志配置文件logback.xml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8000"/>
              </a:lnSpc>
              <a:spcBef>
                <a:spcPts val="145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默认日志级别：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INFO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5280" indent="-322580" algn="l" rtl="0" eaLnBrk="0">
              <a:lnSpc>
                <a:spcPct val="123000"/>
              </a:lnSpc>
              <a:spcBef>
                <a:spcPts val="125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日志配置（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yml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logging: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440690" algn="l" rtl="0" eaLnBrk="0">
              <a:lnSpc>
                <a:spcPts val="1815"/>
              </a:lnSpc>
              <a:spcBef>
                <a:spcPts val="1140"/>
              </a:spcBef>
            </a:pP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level: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546100" algn="l" rtl="0" eaLnBrk="0">
              <a:lnSpc>
                <a:spcPct val="89000"/>
              </a:lnSpc>
              <a:spcBef>
                <a:spcPts val="805"/>
              </a:spcBef>
            </a:pP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root: WARN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539115" algn="l" rtl="0" eaLnBrk="0">
              <a:lnSpc>
                <a:spcPts val="2615"/>
              </a:lnSpc>
            </a:pP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org: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647065" algn="l" rtl="0" eaLnBrk="0">
              <a:lnSpc>
                <a:spcPct val="88000"/>
              </a:lnSpc>
              <a:spcBef>
                <a:spcPts val="1120"/>
              </a:spcBef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Springframewo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rk: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750570" algn="l" rtl="0" eaLnBrk="0">
              <a:lnSpc>
                <a:spcPts val="2615"/>
              </a:lnSpc>
              <a:spcBef>
                <a:spcPts val="20"/>
              </a:spcBef>
            </a:pP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security:</a:t>
            </a:r>
            <a:r>
              <a:rPr sz="1400" kern="0" spc="1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DEBUG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14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68" name="textbox 168"/>
          <p:cNvSpPr/>
          <p:nvPr/>
        </p:nvSpPr>
        <p:spPr>
          <a:xfrm>
            <a:off x="670646" y="897464"/>
            <a:ext cx="1435735" cy="44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300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配置日志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70" name="rect 17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" name="rect 17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4" name="rect 17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6"/>
          <p:cNvSpPr/>
          <p:nvPr/>
        </p:nvSpPr>
        <p:spPr>
          <a:xfrm>
            <a:off x="676635" y="897464"/>
            <a:ext cx="7183755" cy="327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8735" algn="l" rtl="0" eaLnBrk="0">
              <a:lnSpc>
                <a:spcPct val="91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自定义配置属性：</a:t>
            </a:r>
            <a:r>
              <a:rPr sz="2700" kern="0" spc="5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orders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pageSize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属性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1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ConfigurationProperties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(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prefix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="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orders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")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7000"/>
              </a:lnSpc>
              <a:spcBef>
                <a:spcPts val="147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Validated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60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通过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yml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文件提供值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6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环境变量：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_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orders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_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pageSize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=12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5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程序参数：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orders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pageSize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13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访问：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localhost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:8080/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orders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78" name="textbox 17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15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0" name="path 18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2" name="path 18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 18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6"/>
          <p:cNvSpPr/>
          <p:nvPr/>
        </p:nvSpPr>
        <p:spPr>
          <a:xfrm>
            <a:off x="676635" y="897464"/>
            <a:ext cx="6317615" cy="1621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8735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自定义配置属性：</a:t>
            </a:r>
            <a:r>
              <a:rPr sz="2700" kern="0" spc="-3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discount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codes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2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Map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，对象和数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组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访问：</a:t>
            </a:r>
            <a:r>
              <a:rPr sz="1700" kern="0" spc="-3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://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localhost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:8080/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discounts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88" name="textbox 18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16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90" name="path 19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" name="path 19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4" name="path 19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96"/>
          <p:cNvSpPr/>
          <p:nvPr/>
        </p:nvSpPr>
        <p:spPr>
          <a:xfrm>
            <a:off x="676635" y="897464"/>
            <a:ext cx="10716259" cy="25711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1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定义特定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的属性，通过使用不同的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YAML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或属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性文件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2105" algn="l" rtl="0" eaLnBrk="0">
              <a:lnSpc>
                <a:spcPct val="88000"/>
              </a:lnSpc>
              <a:spcBef>
                <a:spcPts val="1290"/>
              </a:spcBef>
              <a:tabLst>
                <a:tab pos="4476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application-{profile名}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.properties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2105" algn="l" rtl="0" eaLnBrk="0">
              <a:lnSpc>
                <a:spcPct val="88000"/>
              </a:lnSpc>
              <a:spcBef>
                <a:spcPts val="1130"/>
              </a:spcBef>
              <a:tabLst>
                <a:tab pos="44831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application-{pr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ofile名}.yml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4165" indent="-291465" algn="l" rtl="0" eaLnBrk="0">
              <a:lnSpc>
                <a:spcPct val="99000"/>
              </a:lnSpc>
              <a:spcBef>
                <a:spcPts val="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也可以将不同profile属性放到同一个YAML文件中，使用3个短线进行分隔，并且使用spring.profiles属性来命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名profile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68" y="2606480"/>
            <a:ext cx="116648" cy="106845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17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04" name="path 20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" name="path 20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8" name="path 20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10"/>
          <p:cNvSpPr/>
          <p:nvPr/>
        </p:nvSpPr>
        <p:spPr>
          <a:xfrm>
            <a:off x="676635" y="1851577"/>
            <a:ext cx="7759700" cy="149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环境变量：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_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_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active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prod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5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命令行参数：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***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.jar  --spring.profiles.active=prod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60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JVM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系统属性：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profiles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active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prod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-jar ****.jar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使用注解@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条件化地创建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Bean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，可以加到@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Configuration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或@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Bean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上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12" name="textbox 21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18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14" name="textbox 214"/>
          <p:cNvSpPr/>
          <p:nvPr/>
        </p:nvSpPr>
        <p:spPr>
          <a:xfrm>
            <a:off x="662124" y="897464"/>
            <a:ext cx="1823720" cy="400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1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激活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profile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16" name="rect 21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rect 21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rect 22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2"/>
          <p:cNvSpPr/>
          <p:nvPr/>
        </p:nvSpPr>
        <p:spPr>
          <a:xfrm>
            <a:off x="663899" y="1070892"/>
            <a:ext cx="4065904" cy="43643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5000"/>
              </a:lnSpc>
            </a:pP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Actuator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88000"/>
              </a:lnSpc>
              <a:spcBef>
                <a:spcPts val="340"/>
              </a:spcBef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&lt;dependency&gt;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485775" algn="l" rtl="0" eaLnBrk="0">
              <a:lnSpc>
                <a:spcPct val="88000"/>
              </a:lnSpc>
              <a:spcBef>
                <a:spcPts val="1155"/>
              </a:spcBef>
            </a:pPr>
            <a:r>
              <a:rPr sz="11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&lt;groupId&gt;org.springf</a:t>
            </a: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ramework.boot&lt;/groupId&gt;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8575" indent="457200" algn="l" rtl="0" eaLnBrk="0">
              <a:lnSpc>
                <a:spcPct val="160000"/>
              </a:lnSpc>
              <a:spcBef>
                <a:spcPts val="410"/>
              </a:spcBef>
            </a:pPr>
            <a:r>
              <a:rPr sz="11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&lt;artifactId&gt;spring-boot-start</a:t>
            </a: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er-actuator&lt;/artifactId&gt;</a:t>
            </a:r>
            <a:r>
              <a:rPr sz="11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&lt;/dependen</a:t>
            </a: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cy&gt;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99000"/>
              </a:lnSpc>
              <a:spcBef>
                <a:spcPts val="330"/>
              </a:spcBef>
            </a:pPr>
            <a:r>
              <a:rPr sz="10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0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配置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0320" algn="l" rtl="0" eaLnBrk="0">
              <a:lnSpc>
                <a:spcPct val="88000"/>
              </a:lnSpc>
              <a:spcBef>
                <a:spcPts val="1005"/>
              </a:spcBef>
            </a:pP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management: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97790" algn="l" rtl="0" eaLnBrk="0">
              <a:lnSpc>
                <a:spcPts val="2315"/>
              </a:lnSpc>
              <a:spcBef>
                <a:spcPts val="15"/>
              </a:spcBef>
            </a:pP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endpoints: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15900" algn="l" rtl="0" eaLnBrk="0">
              <a:lnSpc>
                <a:spcPts val="1425"/>
              </a:lnSpc>
              <a:spcBef>
                <a:spcPts val="1140"/>
              </a:spcBef>
            </a:pP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web: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62255" algn="l" rtl="0" eaLnBrk="0">
              <a:lnSpc>
                <a:spcPct val="88000"/>
              </a:lnSpc>
              <a:spcBef>
                <a:spcPts val="895"/>
              </a:spcBef>
            </a:pPr>
            <a:r>
              <a:rPr sz="11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exposure: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49250" algn="l" rtl="0" eaLnBrk="0">
              <a:lnSpc>
                <a:spcPts val="1425"/>
              </a:lnSpc>
            </a:pP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include:</a:t>
            </a:r>
            <a:r>
              <a:rPr sz="1100" kern="0" spc="1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1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"*"</a:t>
            </a:r>
            <a:endParaRPr sz="11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24" name="textbox 224"/>
          <p:cNvSpPr/>
          <p:nvPr/>
        </p:nvSpPr>
        <p:spPr>
          <a:xfrm>
            <a:off x="6406265" y="2299379"/>
            <a:ext cx="4112259" cy="1517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actuator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，查询所有暴露端点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260"/>
              </a:spcBef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actuator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configprops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，查询配置属性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470"/>
              </a:spcBef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actuator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health</a:t>
            </a:r>
            <a:r>
              <a:rPr sz="1700" kern="0" spc="-2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健康检查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actuator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beans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，包含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bean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依赖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关系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26" name="textbox 22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19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28" name="path 22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0" name="path 23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2" name="path 23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663575" y="897255"/>
            <a:ext cx="9972040" cy="33261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属性来源（</a:t>
            </a:r>
            <a:r>
              <a:rPr sz="2700" kern="0" spc="5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property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source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" algn="l" rtl="0" eaLnBrk="0">
              <a:lnSpc>
                <a:spcPct val="88000"/>
              </a:lnSpc>
              <a:spcBef>
                <a:spcPts val="51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application.properties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、application.yml</a:t>
            </a:r>
            <a:r>
              <a:rPr sz="1700" kern="0" spc="-1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：server.port</a:t>
            </a:r>
            <a:r>
              <a:rPr sz="1700" kern="0" spc="1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 8090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26390" indent="-300990" algn="l" rtl="0" eaLnBrk="0">
              <a:lnSpc>
                <a:spcPct val="99000"/>
              </a:lnSpc>
              <a:spcBef>
                <a:spcPts val="147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命令行参数（</a:t>
            </a:r>
            <a:r>
              <a:rPr sz="1700" kern="0" spc="2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commandLineArgs </a:t>
            </a:r>
            <a:r>
              <a:rPr sz="1700" kern="0" spc="-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java -jar taco-cloud-sd-jdbc-0.0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.3-SNAPSHOT.jar --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server.port=8081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5400" algn="l" rtl="0" eaLnBrk="0">
              <a:lnSpc>
                <a:spcPct val="88000"/>
              </a:lnSpc>
              <a:spcBef>
                <a:spcPts val="145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JVM系统属性：java -Dserver.port=8091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-jar taco-cloud-sd-jdbc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-0.0.3-SNAPSHOT.jar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操作系统环境变量：</a:t>
            </a:r>
            <a:r>
              <a:rPr sz="1700" kern="0" spc="-3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set SERVER_PORT=8082、</a:t>
            </a:r>
            <a:endParaRPr sz="1700" kern="0" spc="0" dirty="0">
              <a:solidFill>
                <a:srgbClr val="404040">
                  <a:alpha val="100000"/>
                </a:srgbClr>
              </a:solidFill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5400" algn="l" rtl="0" eaLnBrk="0">
              <a:lnSpc>
                <a:spcPct val="88000"/>
              </a:lnSpc>
              <a:spcBef>
                <a:spcPts val="5"/>
              </a:spcBef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lang="en-US"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java -jar taco-cloud-sd-jdbc-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0.0.3-SNAPSHOT.jar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8" name="path 1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 2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1145" y="7051040"/>
            <a:ext cx="525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mvn clean package -Dmaven.test.skip=true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table 234"/>
          <p:cNvGraphicFramePr>
            <a:graphicFrameLocks noGrp="1"/>
          </p:cNvGraphicFramePr>
          <p:nvPr/>
        </p:nvGraphicFramePr>
        <p:xfrm>
          <a:off x="2296350" y="1947290"/>
          <a:ext cx="6757669" cy="3917315"/>
        </p:xfrm>
        <a:graphic>
          <a:graphicData uri="http://schemas.openxmlformats.org/drawingml/2006/table">
            <a:tbl>
              <a:tblPr/>
              <a:tblGrid>
                <a:gridCol w="6757669"/>
              </a:tblGrid>
              <a:tr h="39077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6" name="picture 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05811" y="1956816"/>
            <a:ext cx="6739127" cy="3898391"/>
          </a:xfrm>
          <a:prstGeom prst="rect">
            <a:avLst/>
          </a:prstGeom>
        </p:spPr>
      </p:pic>
      <p:sp>
        <p:nvSpPr>
          <p:cNvPr id="238" name="textbox 238"/>
          <p:cNvSpPr/>
          <p:nvPr/>
        </p:nvSpPr>
        <p:spPr>
          <a:xfrm>
            <a:off x="657652" y="947375"/>
            <a:ext cx="4283709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分布式系统的配置数据来源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40" name="textbox 24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20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42" name="path 24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4" name="path 24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6" name="path 24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21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52" name="path 25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4" name="path 25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6" name="path 25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8" name="textbox 258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80"/>
              </a:lnSpc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谢谢观看！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/>
          <p:nvPr/>
        </p:nvSpPr>
        <p:spPr>
          <a:xfrm>
            <a:off x="676635" y="1851577"/>
            <a:ext cx="6075045" cy="35058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使用缩进表示层级关系，不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允许使用Tab键，只允许使用空格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27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# 表示注释，从这个字符一直到行尾，都会被解析器忽略。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27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对象，键值对，使用冒号结构表示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2105" algn="l" rtl="0" eaLnBrk="0">
              <a:lnSpc>
                <a:spcPct val="88000"/>
              </a:lnSpc>
              <a:spcBef>
                <a:spcPts val="1110"/>
              </a:spcBef>
              <a:tabLst>
                <a:tab pos="4476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animal: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pets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2105" algn="l" rtl="0" eaLnBrk="0">
              <a:lnSpc>
                <a:spcPct val="95000"/>
              </a:lnSpc>
              <a:spcBef>
                <a:spcPts val="1125"/>
              </a:spcBef>
              <a:tabLst>
                <a:tab pos="4476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hash: {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name: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Steve, foo:</a:t>
            </a:r>
            <a:r>
              <a:rPr sz="14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ba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}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18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数组,一组连词线开头的行，构成一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个数组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4010" algn="l" rtl="0" eaLnBrk="0">
              <a:lnSpc>
                <a:spcPct val="84000"/>
              </a:lnSpc>
              <a:spcBef>
                <a:spcPts val="1175"/>
              </a:spcBef>
            </a:pPr>
            <a:r>
              <a:rPr sz="1400" kern="0" spc="-5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</a:t>
            </a:r>
            <a:r>
              <a:rPr sz="1400" kern="0" spc="8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5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Cat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4010" algn="l" rtl="0" eaLnBrk="0">
              <a:lnSpc>
                <a:spcPct val="88000"/>
              </a:lnSpc>
              <a:spcBef>
                <a:spcPts val="1140"/>
              </a:spcBef>
            </a:pPr>
            <a:r>
              <a:rPr sz="1400" kern="0" spc="-7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</a:t>
            </a:r>
            <a:r>
              <a:rPr sz="1400" kern="0" spc="14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7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Dog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4010" algn="l" rtl="0" eaLnBrk="0">
              <a:lnSpc>
                <a:spcPct val="88000"/>
              </a:lnSpc>
              <a:spcBef>
                <a:spcPts val="1140"/>
              </a:spcBef>
            </a:pP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</a:t>
            </a:r>
            <a:r>
              <a:rPr sz="1400" kern="0" spc="5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Goldfish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32105" algn="l" rtl="0" eaLnBrk="0">
              <a:lnSpc>
                <a:spcPct val="88000"/>
              </a:lnSpc>
              <a:spcBef>
                <a:spcPts val="5"/>
              </a:spcBef>
              <a:tabLst>
                <a:tab pos="4476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行内表示法：animal: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[C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at,</a:t>
            </a:r>
            <a:r>
              <a:rPr sz="14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Dog]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5175292"/>
            <a:ext cx="116430" cy="10664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3433105"/>
            <a:ext cx="116430" cy="106646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3100874"/>
            <a:ext cx="116430" cy="106646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3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34" name="textbox 34"/>
          <p:cNvSpPr/>
          <p:nvPr/>
        </p:nvSpPr>
        <p:spPr>
          <a:xfrm>
            <a:off x="662834" y="897464"/>
            <a:ext cx="1699260" cy="442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8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YAML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文件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36" name="rect 3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rect 3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rect 4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2"/>
          <p:cNvSpPr/>
          <p:nvPr/>
        </p:nvSpPr>
        <p:spPr>
          <a:xfrm>
            <a:off x="676635" y="1851577"/>
            <a:ext cx="2813050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org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.h2.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Driver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com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mysql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cj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jdbc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Driver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4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670646" y="897464"/>
            <a:ext cx="1790700" cy="436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配置数据源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8" name="rect 4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 5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rect 5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4405" y="30359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https://blog.csdn.net/weixin_45896437/article/details/132030152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4"/>
          <p:cNvSpPr/>
          <p:nvPr/>
        </p:nvSpPr>
        <p:spPr>
          <a:xfrm>
            <a:off x="730610" y="1910512"/>
            <a:ext cx="5129529" cy="411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4165" indent="-291465" algn="l" rtl="0" eaLnBrk="0">
              <a:lnSpc>
                <a:spcPct val="108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HTTPS (Secure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Hypertext Transfer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Protocol)安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全超文本传输协议，是一个安全通信通道，它基于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HTTP开发用于在客户计算机和服务器之间交换信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息。它使用安全套接字层(SSL)进行信息交换，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简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单来说它是HTTP的安全版,是使用TLS/SSL加密的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HTTP协议。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HTTP协议采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用明文传输信息，存在信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息窃听、信息篡改和信息劫持的风险，而协议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04800" indent="1270" algn="l" rtl="0" eaLnBrk="0">
              <a:lnSpc>
                <a:spcPct val="104000"/>
              </a:lnSpc>
              <a:spcBef>
                <a:spcPts val="240"/>
              </a:spcBef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TLS/SSL具有身份验证、信息加密和完整性校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验的  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功能，可以避免此类问题发生。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4800" indent="-292735" algn="l" rtl="0" eaLnBrk="0">
              <a:lnSpc>
                <a:spcPct val="108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SSL(Secure Sockets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Layer 安全套接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字协议)，及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其继任者传输层安全（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Transport</a:t>
            </a:r>
            <a:r>
              <a:rPr sz="1700" kern="0" spc="1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Layer Security，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TLS）是为网络通信提供安全及数据完整性的一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种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安全协议。TLS与SSL在传输层与应用层之间对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网   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络连接进行加密。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470903" y="2606040"/>
            <a:ext cx="5085587" cy="2875787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5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60" name="textbox 60"/>
          <p:cNvSpPr/>
          <p:nvPr/>
        </p:nvSpPr>
        <p:spPr>
          <a:xfrm>
            <a:off x="665320" y="1051007"/>
            <a:ext cx="326390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70"/>
              </a:lnSpc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建立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HTTPS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安全通道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62" name="path 6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" name="path 6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6" name="path 6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255520" y="1589532"/>
            <a:ext cx="7316723" cy="4754879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6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72" name="path 7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 7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" name="path 7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306320" y="1176020"/>
            <a:ext cx="7582535" cy="5256530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684994" y="947375"/>
            <a:ext cx="2290445" cy="400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https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单向认证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744724" y="1510284"/>
            <a:ext cx="5926835" cy="4725923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7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4" name="path 8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6" name="path 8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 8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90"/>
          <p:cNvSpPr/>
          <p:nvPr/>
        </p:nvSpPr>
        <p:spPr>
          <a:xfrm>
            <a:off x="658718" y="947375"/>
            <a:ext cx="1442085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6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双向认证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91130" y="830580"/>
            <a:ext cx="627697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2"/>
          <p:cNvSpPr/>
          <p:nvPr/>
        </p:nvSpPr>
        <p:spPr>
          <a:xfrm>
            <a:off x="676635" y="1851577"/>
            <a:ext cx="10756900" cy="563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2895" indent="-290195" algn="l" rtl="0" eaLnBrk="0">
              <a:lnSpc>
                <a:spcPct val="104000"/>
              </a:lnSpc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keytool是jdk自带的一个密钥库管理工具，位于%JAVA_HOME%\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bin\keytool.exe，我们可以使用它生成密钥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库、管理证书。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8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96" name="textbox 96"/>
          <p:cNvSpPr/>
          <p:nvPr/>
        </p:nvSpPr>
        <p:spPr>
          <a:xfrm>
            <a:off x="690176" y="897464"/>
            <a:ext cx="124777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98" name="rect 9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0" name="rect 10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rect 10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4"/>
          <p:cNvSpPr/>
          <p:nvPr/>
        </p:nvSpPr>
        <p:spPr>
          <a:xfrm>
            <a:off x="676635" y="1851577"/>
            <a:ext cx="9706609" cy="17773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0675" indent="-307975" algn="l" rtl="0" eaLnBrk="0">
              <a:lnSpc>
                <a:spcPct val="99000"/>
              </a:lnSpc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keytool -genkey -alias tomcat -keyalg</a:t>
            </a:r>
            <a:r>
              <a:rPr sz="1700" kern="0" spc="1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RSA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-storetype</a:t>
            </a:r>
            <a:r>
              <a:rPr sz="1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PKCS12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-stor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epass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letmein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-keystore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mykeys.p12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470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密钥库类型:</a:t>
            </a:r>
            <a:r>
              <a:rPr sz="1700" kern="0" spc="1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PKCS12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280"/>
              </a:spcBef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查看密钥库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keytoo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 -list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-keystore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mykeys.p12 -storepass</a:t>
            </a:r>
            <a:r>
              <a:rPr sz="1700" kern="0" spc="1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letmein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06" name="textbox 10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9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08" name="textbox 108"/>
          <p:cNvSpPr/>
          <p:nvPr/>
        </p:nvSpPr>
        <p:spPr>
          <a:xfrm>
            <a:off x="664609" y="897464"/>
            <a:ext cx="1796414" cy="4387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生成密钥库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10" name="rect 11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" name="rect 11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rect 11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RiZTVmZDgyZDBhYzMyYjAxODkxYjhiZGNlZjBlMGE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9504</Words>
  <Application>WPS 演示</Application>
  <PresentationFormat/>
  <Paragraphs>227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Arial</vt:lpstr>
      <vt:lpstr>Microsoft YaHei UI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第十页</cp:lastModifiedBy>
  <cp:revision>5</cp:revision>
  <dcterms:created xsi:type="dcterms:W3CDTF">2024-10-20T23:54:00Z</dcterms:created>
  <dcterms:modified xsi:type="dcterms:W3CDTF">2024-10-31T00:02:12Z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2024-09-05T06:55:25Z</vt:filetime>
  </property>
  <property fmtid="{D5CDD505-2E9C-101B-9397-08002B2CF9AE}" pid="4" name="ICV">
    <vt:lpwstr>099C60351FD84A3FA0948CDEF124605A_12</vt:lpwstr>
  </property>
  <property fmtid="{D5CDD505-2E9C-101B-9397-08002B2CF9AE}" pid="5" name="KSOProductBuildVer">
    <vt:lpwstr>2052-12.1.0.18608</vt:lpwstr>
  </property>
</Properties>
</file>