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0" r:id="rId15"/>
    <p:sldId id="351" r:id="rId16"/>
    <p:sldId id="352" r:id="rId17"/>
    <p:sldId id="326" r:id="rId18"/>
    <p:sldId id="300" r:id="rId19"/>
    <p:sldId id="332" r:id="rId20"/>
    <p:sldId id="333" r:id="rId21"/>
    <p:sldId id="334" r:id="rId22"/>
    <p:sldId id="335" r:id="rId23"/>
    <p:sldId id="327" r:id="rId24"/>
    <p:sldId id="328" r:id="rId25"/>
    <p:sldId id="261" r:id="rId26"/>
    <p:sldId id="263" r:id="rId27"/>
    <p:sldId id="329" r:id="rId28"/>
    <p:sldId id="265" r:id="rId29"/>
    <p:sldId id="266" r:id="rId30"/>
    <p:sldId id="303" r:id="rId31"/>
    <p:sldId id="313" r:id="rId32"/>
    <p:sldId id="330" r:id="rId33"/>
    <p:sldId id="305" r:id="rId34"/>
    <p:sldId id="306" r:id="rId35"/>
    <p:sldId id="331" r:id="rId36"/>
    <p:sldId id="307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A61A9C"/>
    <a:srgbClr val="FFA3A3"/>
    <a:srgbClr val="FF3300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4" autoAdjust="0"/>
  </p:normalViewPr>
  <p:slideViewPr>
    <p:cSldViewPr>
      <p:cViewPr varScale="1">
        <p:scale>
          <a:sx n="75" d="100"/>
          <a:sy n="75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34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http://blog.sina.com.cn/s/blog_7fa0fb890100vbwq.html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8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再查查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5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一个数据库服务器上有多个数据库</a:t>
            </a:r>
            <a:endParaRPr lang="en-US" altLang="zh-CN"/>
          </a:p>
          <a:p>
            <a:r>
              <a:rPr lang="zh-CN" altLang="en-US"/>
              <a:t>一个数据库中有多个数据表</a:t>
            </a:r>
            <a:endParaRPr lang="en-US" altLang="zh-CN"/>
          </a:p>
          <a:p>
            <a:r>
              <a:rPr lang="zh-CN" altLang="en-US"/>
              <a:t>一个数据表中有多条数据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5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开始安装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1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40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charset="0"/>
              </a:rPr>
              <a:t>举例，实际例子。学院网站，新浪等。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此处添加页眉信息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26FD524-32B1-4B77-B19E-BFB41E08BDF9}" type="datetime1">
              <a:rPr lang="zh-CN" altLang="en-US" smtClean="0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49C72F69-94C3-4B20-96E9-63AC0F8AC1EB}" type="slidenum">
              <a:rPr lang="zh-CN" altLang="en-US" smtClean="0"/>
              <a:pPr>
                <a:defRPr/>
              </a:pPr>
              <a:t>3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charset="0"/>
              </a:rPr>
              <a:t>前台展示数据，后台是对数据的编辑 </a:t>
            </a:r>
          </a:p>
          <a:p>
            <a:r>
              <a:rPr lang="zh-CN" altLang="en-US">
                <a:latin typeface="Arial" charset="0"/>
              </a:rPr>
              <a:t>前台就是希望网站的用户看到哪些信息，后台，其实就是各种数据的增删改查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如果不用</a:t>
            </a:r>
            <a:r>
              <a:rPr lang="en-US" altLang="zh-CN">
                <a:latin typeface="Arial" charset="0"/>
              </a:rPr>
              <a:t>phpcms</a:t>
            </a:r>
            <a:r>
              <a:rPr lang="zh-CN" altLang="en-US">
                <a:latin typeface="Arial" charset="0"/>
              </a:rPr>
              <a:t>，也可以实现，就是费时</a:t>
            </a:r>
            <a:endParaRPr lang="en-US" altLang="zh-CN">
              <a:latin typeface="Arial" charset="0"/>
            </a:endParaRPr>
          </a:p>
          <a:p>
            <a:r>
              <a:rPr lang="en-US" altLang="zh-CN">
                <a:latin typeface="Arial" charset="0"/>
              </a:rPr>
              <a:t>phpcms</a:t>
            </a:r>
            <a:r>
              <a:rPr lang="zh-CN" altLang="en-US">
                <a:latin typeface="Arial" charset="0"/>
              </a:rPr>
              <a:t>，已经实现了内容管理，也就是后台的大部分功能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只是在前台展示信息的时候，显示型式跟我们想要的型式不一样，所以需要模板（也就是静态页）</a:t>
            </a:r>
            <a:br>
              <a:rPr lang="zh-CN" altLang="en-US">
                <a:latin typeface="Arial" charset="0"/>
              </a:rPr>
            </a:br>
            <a:endParaRPr lang="zh-CN" altLang="en-US">
              <a:latin typeface="Arial" charset="0"/>
            </a:endParaRPr>
          </a:p>
          <a:p>
            <a:endParaRPr lang="zh-CN" altLang="en-US">
              <a:latin typeface="Arial" charset="0"/>
            </a:endParaRPr>
          </a:p>
          <a:p>
            <a:br>
              <a:rPr lang="zh-CN" altLang="en-US">
                <a:latin typeface="Arial" charset="0"/>
              </a:rPr>
            </a:br>
            <a:endParaRPr lang="zh-CN" altLang="en-US">
              <a:latin typeface="Arial" charset="0"/>
            </a:endParaRPr>
          </a:p>
          <a:p>
            <a:br>
              <a:rPr lang="zh-CN" altLang="en-US">
                <a:latin typeface="Arial" charset="0"/>
              </a:rPr>
            </a:br>
            <a:endParaRPr lang="zh-CN" altLang="en-US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 </a:t>
            </a:r>
          </a:p>
          <a:p>
            <a:endParaRPr lang="zh-CN" altLang="en-US">
              <a:latin typeface="Arial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此处添加页眉信息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FAB7231-A730-44E5-83D1-8A670E560A7F}" type="datetime1">
              <a:rPr lang="zh-CN" altLang="en-US" smtClean="0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B95A9E61-1CCC-4A44-90C6-45CB0A008099}" type="slidenum">
              <a:rPr lang="zh-CN" altLang="en-US" smtClean="0"/>
              <a:pPr>
                <a:defRPr/>
              </a:pPr>
              <a:t>5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此处添加页眉信息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FAB7231-A730-44E5-83D1-8A670E560A7F}" type="datetime1">
              <a:rPr lang="zh-CN" altLang="en-US" smtClean="0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2FA69275-49C9-48FC-9282-BA763039519A}" type="slidenum">
              <a:rPr lang="zh-CN" altLang="en-US" smtClean="0"/>
              <a:pPr>
                <a:defRPr/>
              </a:pPr>
              <a:t>6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7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Joomla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是一套在国外相当知名的内容管理系统，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第一名！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Joomla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数据库所开发的软件系统，可以在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等各种不同的平台上执行。操作接口除了美观之外，也花了很多心力在设计这些接口的简易操作性。但初次使用者，需要花一点时间学习一下操作的方式，才能运用自如。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采用全球认可的最为先进的开放理念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（面向对象），进行全新框架设计。框架结构更为清晰，代码更易于维护。模块化做为功能的开发形式，让扩展性得到保证。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特别设计的二次开发扩展方式，让你不再修改官方的代码文件，就可以对功能代码进行重写。轻松享受二次开发带来的便捷，不再为官方升级而担忧。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PageAdmin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网站管理系统是基于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强大、灵活、易用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广泛用于制作学校网站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政府网站和企业网站建设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万个网站采用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PageAdmin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系统建网站。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是开源免费的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系统核心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目前已经发布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ASP+ACCESS/MSSQL, PHP+MYSQL, ASP.NET+ACCESS/MSSQL, JSP+MYSQL/SQLITE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四个版本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非常适合用做系统建站以及二次开发。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9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charset="0"/>
              </a:rPr>
              <a:t>帝国，织梦，都是</a:t>
            </a:r>
            <a:r>
              <a:rPr lang="en-US" altLang="zh-CN">
                <a:latin typeface="Arial" charset="0"/>
              </a:rPr>
              <a:t>PHP</a:t>
            </a:r>
            <a:r>
              <a:rPr lang="zh-CN" altLang="en-US">
                <a:latin typeface="Arial" charset="0"/>
              </a:rPr>
              <a:t>编写的程序，所以在这着重说一些，</a:t>
            </a:r>
            <a:r>
              <a:rPr lang="en-US" altLang="zh-CN">
                <a:latin typeface="Arial" charset="0"/>
              </a:rPr>
              <a:t>PHPCMS</a:t>
            </a:r>
            <a:r>
              <a:rPr lang="zh-CN" altLang="en-US">
                <a:latin typeface="Arial" charset="0"/>
              </a:rPr>
              <a:t>和织梦，帝国的各自特点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此处添加页眉信息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66A194E-6BFF-412D-8A60-ED2A04B881FD}" type="datetime1">
              <a:rPr lang="zh-CN" altLang="en-US" smtClean="0"/>
              <a:pPr>
                <a:defRPr/>
              </a:pPr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6BA72146-163E-420A-B1BA-74187B48EBCE}" type="slidenum">
              <a:rPr lang="zh-CN" altLang="en-US" smtClean="0"/>
              <a:pPr>
                <a:defRPr/>
              </a:pPr>
              <a:t>9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内容管理系统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4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" y="620688"/>
            <a:ext cx="8229600" cy="782960"/>
          </a:xfrm>
        </p:spPr>
        <p:txBody>
          <a:bodyPr>
            <a:normAutofit/>
          </a:bodyPr>
          <a:lstStyle>
            <a:lvl1pPr algn="ctr">
              <a:defRPr sz="4000" b="1" u="sng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043608" y="1772816"/>
            <a:ext cx="7056784" cy="3600400"/>
          </a:xfrm>
        </p:spPr>
        <p:txBody>
          <a:bodyPr anchor="ctr" anchorCtr="0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  <a:defRPr sz="28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611560" y="1628800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82960"/>
          </a:xfrm>
        </p:spPr>
        <p:txBody>
          <a:bodyPr>
            <a:normAutofit/>
          </a:bodyPr>
          <a:lstStyle>
            <a:lvl1pPr>
              <a:defRPr sz="4000" u="sng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11150"/>
            <a:ext cx="8353425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AA783-B5D8-4F5A-BAEE-EEFFC41514F8}" type="datetime1">
              <a:rPr lang="zh-CN" altLang="en-US"/>
              <a:pPr>
                <a:defRPr/>
              </a:pPr>
              <a:t>2017/5/18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FC008-28CD-49F6-97DB-9F7BCB7E831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4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hpcms.cn/html/case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hpcms.cn/html/case/" TargetMode="External"/><Relationship Id="rId5" Type="http://schemas.openxmlformats.org/officeDocument/2006/relationships/hyperlink" Target="http://www.cnss.com.cn/" TargetMode="External"/><Relationship Id="rId4" Type="http://schemas.openxmlformats.org/officeDocument/2006/relationships/hyperlink" Target="http://www.aiship.c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&#65288;&#25110;" TargetMode="External"/><Relationship Id="rId2" Type="http://schemas.openxmlformats.org/officeDocument/2006/relationships/hyperlink" Target="http://ip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&#23433;&#35013;&#30446;&#24405;/admin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hebtu.edu.cn/" TargetMode="External"/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cm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与模版制作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 CMS</a:t>
            </a:r>
            <a:r>
              <a:rPr lang="zh-CN" altLang="en-US" dirty="0"/>
              <a:t>与模版制作概述</a:t>
            </a:r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PHPCMS </a:t>
            </a:r>
            <a:r>
              <a:rPr lang="en-US" altLang="zh-CN" dirty="0"/>
              <a:t>V9 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PHP5+MYSQL</a:t>
            </a:r>
            <a:r>
              <a:rPr lang="zh-CN" altLang="en-US" dirty="0"/>
              <a:t>做为技术基础进行开发。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OOP</a:t>
            </a:r>
            <a:r>
              <a:rPr lang="zh-CN" altLang="en-US" dirty="0"/>
              <a:t>（面向对象）方式进行基础运行框架搭建。</a:t>
            </a:r>
            <a:endParaRPr lang="en-US" altLang="zh-CN" dirty="0"/>
          </a:p>
          <a:p>
            <a:pPr lvl="1"/>
            <a:r>
              <a:rPr lang="zh-CN" altLang="en-US" dirty="0"/>
              <a:t>模块化开发方式做为功能开发形式。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框架易于功能扩展，代码维护</a:t>
            </a:r>
            <a:endParaRPr lang="en-US" altLang="zh-CN" dirty="0"/>
          </a:p>
          <a:p>
            <a:pPr lvl="1"/>
            <a:r>
              <a:rPr lang="zh-CN" altLang="en-US" dirty="0"/>
              <a:t>优秀的二次开发能力，可满足所有网站的应用需求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9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PHPCMS </a:t>
            </a:r>
            <a:r>
              <a:rPr lang="en-US" altLang="zh-CN" dirty="0"/>
              <a:t>V9 </a:t>
            </a:r>
            <a:r>
              <a:rPr lang="zh-CN" altLang="en-US" dirty="0"/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</a:t>
            </a:r>
            <a:endParaRPr lang="en-US" altLang="zh-CN"/>
          </a:p>
          <a:p>
            <a:pPr lvl="1"/>
            <a:r>
              <a:rPr lang="zh-CN" altLang="en-US"/>
              <a:t>为全球多达</a:t>
            </a:r>
            <a:r>
              <a:rPr lang="en-US" altLang="zh-CN"/>
              <a:t>10</a:t>
            </a:r>
            <a:r>
              <a:rPr lang="zh-CN" altLang="en-US"/>
              <a:t>万网站提供助力</a:t>
            </a:r>
            <a:endParaRPr lang="en-US" altLang="zh-CN"/>
          </a:p>
          <a:p>
            <a:pPr lvl="1"/>
            <a:r>
              <a:rPr lang="zh-CN" altLang="en-US"/>
              <a:t>政府机构、教育机构、事业单位、商业企业、个人站长</a:t>
            </a:r>
            <a:endParaRPr lang="en-US" altLang="zh-CN"/>
          </a:p>
          <a:p>
            <a:pPr lvl="1"/>
            <a:r>
              <a:rPr lang="zh-CN" altLang="en-US"/>
              <a:t>案例请参考：</a:t>
            </a:r>
            <a:r>
              <a:rPr lang="en-US" altLang="zh-CN">
                <a:hlinkClick r:id="rId2"/>
              </a:rPr>
              <a:t> http://www.phpcms.cn/html/case/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124222"/>
            <a:ext cx="7272808" cy="192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5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PHPCMS</a:t>
            </a:r>
            <a:r>
              <a:rPr lang="zh-CN" altLang="en-US"/>
              <a:t>开发网站流程</a:t>
            </a:r>
          </a:p>
        </p:txBody>
      </p:sp>
      <p:sp>
        <p:nvSpPr>
          <p:cNvPr id="22" name="日期占位符 2"/>
          <p:cNvSpPr>
            <a:spLocks noGrp="1"/>
          </p:cNvSpPr>
          <p:nvPr>
            <p:ph type="dt" sz="quarter" idx="10"/>
          </p:nvPr>
        </p:nvSpPr>
        <p:spPr>
          <a:xfrm>
            <a:off x="395288" y="6453188"/>
            <a:ext cx="2133600" cy="268287"/>
          </a:xfrm>
        </p:spPr>
        <p:txBody>
          <a:bodyPr/>
          <a:lstStyle/>
          <a:p>
            <a:pPr>
              <a:defRPr/>
            </a:pPr>
            <a:fld id="{3CCC3529-213E-4392-BB29-BB89DD74B383}" type="datetime1">
              <a:rPr lang="zh-CN" altLang="en-US" smtClean="0"/>
              <a:pPr>
                <a:defRPr/>
              </a:pPr>
              <a:t>2017/5/18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此处添加公司信息</a:t>
            </a: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4" name="组合 15"/>
          <p:cNvGrpSpPr>
            <a:grpSpLocks/>
          </p:cNvGrpSpPr>
          <p:nvPr/>
        </p:nvGrpSpPr>
        <p:grpSpPr bwMode="auto">
          <a:xfrm>
            <a:off x="3933825" y="1516063"/>
            <a:ext cx="1373188" cy="612775"/>
            <a:chOff x="2011340" y="2763934"/>
            <a:chExt cx="2073319" cy="613181"/>
          </a:xfrm>
        </p:grpSpPr>
        <p:sp>
          <p:nvSpPr>
            <p:cNvPr id="25" name="圆角矩形 24"/>
            <p:cNvSpPr/>
            <p:nvPr/>
          </p:nvSpPr>
          <p:spPr>
            <a:xfrm>
              <a:off x="2011340" y="2763934"/>
              <a:ext cx="2073319" cy="61318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2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2028119" y="2781408"/>
              <a:ext cx="2039761" cy="57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前台</a:t>
              </a:r>
            </a:p>
          </p:txBody>
        </p:sp>
      </p:grpSp>
      <p:grpSp>
        <p:nvGrpSpPr>
          <p:cNvPr id="27" name="组合 18"/>
          <p:cNvGrpSpPr>
            <a:grpSpLocks/>
          </p:cNvGrpSpPr>
          <p:nvPr/>
        </p:nvGrpSpPr>
        <p:grpSpPr bwMode="auto">
          <a:xfrm>
            <a:off x="3921125" y="5516563"/>
            <a:ext cx="1373188" cy="614362"/>
            <a:chOff x="2011340" y="2763934"/>
            <a:chExt cx="2073318" cy="613181"/>
          </a:xfrm>
        </p:grpSpPr>
        <p:sp>
          <p:nvSpPr>
            <p:cNvPr id="28" name="圆角矩形 27"/>
            <p:cNvSpPr/>
            <p:nvPr/>
          </p:nvSpPr>
          <p:spPr>
            <a:xfrm>
              <a:off x="2011340" y="2763934"/>
              <a:ext cx="2073318" cy="61318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2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28119" y="2781362"/>
              <a:ext cx="2039760" cy="578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后台</a:t>
              </a:r>
            </a:p>
          </p:txBody>
        </p:sp>
      </p:grpSp>
      <p:grpSp>
        <p:nvGrpSpPr>
          <p:cNvPr id="30" name="组合 4"/>
          <p:cNvGrpSpPr>
            <a:grpSpLocks/>
          </p:cNvGrpSpPr>
          <p:nvPr/>
        </p:nvGrpSpPr>
        <p:grpSpPr bwMode="auto">
          <a:xfrm>
            <a:off x="1660525" y="2568575"/>
            <a:ext cx="5965825" cy="2513013"/>
            <a:chOff x="1660928" y="2569010"/>
            <a:chExt cx="5966158" cy="2512066"/>
          </a:xfrm>
        </p:grpSpPr>
        <p:sp>
          <p:nvSpPr>
            <p:cNvPr id="31" name="任意多边形 30"/>
            <p:cNvSpPr/>
            <p:nvPr/>
          </p:nvSpPr>
          <p:spPr>
            <a:xfrm>
              <a:off x="1660928" y="2569010"/>
              <a:ext cx="1570126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/>
                <a:t>沟通需求</a:t>
              </a: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369173" y="2845131"/>
              <a:ext cx="333394" cy="388791"/>
            </a:xfrm>
            <a:custGeom>
              <a:avLst/>
              <a:gdLst>
                <a:gd name="connsiteX0" fmla="*/ 0 w 332848"/>
                <a:gd name="connsiteY0" fmla="*/ 77874 h 389370"/>
                <a:gd name="connsiteX1" fmla="*/ 166424 w 332848"/>
                <a:gd name="connsiteY1" fmla="*/ 77874 h 389370"/>
                <a:gd name="connsiteX2" fmla="*/ 166424 w 332848"/>
                <a:gd name="connsiteY2" fmla="*/ 0 h 389370"/>
                <a:gd name="connsiteX3" fmla="*/ 332848 w 332848"/>
                <a:gd name="connsiteY3" fmla="*/ 194685 h 389370"/>
                <a:gd name="connsiteX4" fmla="*/ 166424 w 332848"/>
                <a:gd name="connsiteY4" fmla="*/ 389370 h 389370"/>
                <a:gd name="connsiteX5" fmla="*/ 166424 w 332848"/>
                <a:gd name="connsiteY5" fmla="*/ 311496 h 389370"/>
                <a:gd name="connsiteX6" fmla="*/ 0 w 332848"/>
                <a:gd name="connsiteY6" fmla="*/ 311496 h 389370"/>
                <a:gd name="connsiteX7" fmla="*/ 0 w 332848"/>
                <a:gd name="connsiteY7" fmla="*/ 77874 h 3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48" h="389370">
                  <a:moveTo>
                    <a:pt x="0" y="77874"/>
                  </a:moveTo>
                  <a:lnTo>
                    <a:pt x="166424" y="77874"/>
                  </a:lnTo>
                  <a:lnTo>
                    <a:pt x="166424" y="0"/>
                  </a:lnTo>
                  <a:lnTo>
                    <a:pt x="332848" y="194685"/>
                  </a:lnTo>
                  <a:lnTo>
                    <a:pt x="166424" y="389370"/>
                  </a:lnTo>
                  <a:lnTo>
                    <a:pt x="166424" y="311496"/>
                  </a:lnTo>
                  <a:lnTo>
                    <a:pt x="0" y="311496"/>
                  </a:lnTo>
                  <a:lnTo>
                    <a:pt x="0" y="7787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77874" rIns="99854" bIns="77874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4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859739" y="2569010"/>
              <a:ext cx="1568538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635209"/>
                <a:satOff val="8333"/>
                <a:lumOff val="14276"/>
                <a:alphaOff val="0"/>
              </a:schemeClr>
            </a:fillRef>
            <a:effectRef idx="0">
              <a:schemeClr val="accent4">
                <a:hueOff val="2635209"/>
                <a:satOff val="8333"/>
                <a:lumOff val="14276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/>
                <a:t>需求确认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567984" y="2845131"/>
              <a:ext cx="331806" cy="388791"/>
            </a:xfrm>
            <a:custGeom>
              <a:avLst/>
              <a:gdLst>
                <a:gd name="connsiteX0" fmla="*/ 0 w 332848"/>
                <a:gd name="connsiteY0" fmla="*/ 77874 h 389370"/>
                <a:gd name="connsiteX1" fmla="*/ 166424 w 332848"/>
                <a:gd name="connsiteY1" fmla="*/ 77874 h 389370"/>
                <a:gd name="connsiteX2" fmla="*/ 166424 w 332848"/>
                <a:gd name="connsiteY2" fmla="*/ 0 h 389370"/>
                <a:gd name="connsiteX3" fmla="*/ 332848 w 332848"/>
                <a:gd name="connsiteY3" fmla="*/ 194685 h 389370"/>
                <a:gd name="connsiteX4" fmla="*/ 166424 w 332848"/>
                <a:gd name="connsiteY4" fmla="*/ 389370 h 389370"/>
                <a:gd name="connsiteX5" fmla="*/ 166424 w 332848"/>
                <a:gd name="connsiteY5" fmla="*/ 311496 h 389370"/>
                <a:gd name="connsiteX6" fmla="*/ 0 w 332848"/>
                <a:gd name="connsiteY6" fmla="*/ 311496 h 389370"/>
                <a:gd name="connsiteX7" fmla="*/ 0 w 332848"/>
                <a:gd name="connsiteY7" fmla="*/ 77874 h 3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48" h="389370">
                  <a:moveTo>
                    <a:pt x="0" y="77874"/>
                  </a:moveTo>
                  <a:lnTo>
                    <a:pt x="166424" y="77874"/>
                  </a:lnTo>
                  <a:lnTo>
                    <a:pt x="166424" y="0"/>
                  </a:lnTo>
                  <a:lnTo>
                    <a:pt x="332848" y="194685"/>
                  </a:lnTo>
                  <a:lnTo>
                    <a:pt x="166424" y="389370"/>
                  </a:lnTo>
                  <a:lnTo>
                    <a:pt x="166424" y="311496"/>
                  </a:lnTo>
                  <a:lnTo>
                    <a:pt x="0" y="311496"/>
                  </a:lnTo>
                  <a:lnTo>
                    <a:pt x="0" y="7787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4011"/>
                <a:satOff val="10417"/>
                <a:lumOff val="17844"/>
                <a:alphaOff val="0"/>
              </a:schemeClr>
            </a:fillRef>
            <a:effectRef idx="0">
              <a:schemeClr val="accent4">
                <a:hueOff val="3294011"/>
                <a:satOff val="10417"/>
                <a:lumOff val="17844"/>
                <a:alphaOff val="0"/>
              </a:schemeClr>
            </a:effectRef>
            <a:fontRef idx="minor">
              <a:schemeClr val="lt1"/>
            </a:fontRef>
          </p:style>
          <p:txBody>
            <a:bodyPr lIns="0" tIns="77874" rIns="99854" bIns="77874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400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056961" y="2569010"/>
              <a:ext cx="1570125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270418"/>
                <a:satOff val="16666"/>
                <a:lumOff val="28551"/>
                <a:alphaOff val="0"/>
              </a:schemeClr>
            </a:fillRef>
            <a:effectRef idx="0">
              <a:schemeClr val="accent4">
                <a:hueOff val="5270418"/>
                <a:satOff val="16666"/>
                <a:lumOff val="28551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/>
                <a:t>出静态页面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647544" y="3649691"/>
              <a:ext cx="388959" cy="331662"/>
            </a:xfrm>
            <a:custGeom>
              <a:avLst/>
              <a:gdLst>
                <a:gd name="connsiteX0" fmla="*/ 0 w 332848"/>
                <a:gd name="connsiteY0" fmla="*/ 77874 h 389370"/>
                <a:gd name="connsiteX1" fmla="*/ 166424 w 332848"/>
                <a:gd name="connsiteY1" fmla="*/ 77874 h 389370"/>
                <a:gd name="connsiteX2" fmla="*/ 166424 w 332848"/>
                <a:gd name="connsiteY2" fmla="*/ 0 h 389370"/>
                <a:gd name="connsiteX3" fmla="*/ 332848 w 332848"/>
                <a:gd name="connsiteY3" fmla="*/ 194685 h 389370"/>
                <a:gd name="connsiteX4" fmla="*/ 166424 w 332848"/>
                <a:gd name="connsiteY4" fmla="*/ 389370 h 389370"/>
                <a:gd name="connsiteX5" fmla="*/ 166424 w 332848"/>
                <a:gd name="connsiteY5" fmla="*/ 311496 h 389370"/>
                <a:gd name="connsiteX6" fmla="*/ 0 w 332848"/>
                <a:gd name="connsiteY6" fmla="*/ 311496 h 389370"/>
                <a:gd name="connsiteX7" fmla="*/ 0 w 332848"/>
                <a:gd name="connsiteY7" fmla="*/ 77874 h 3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48" h="389370">
                  <a:moveTo>
                    <a:pt x="266278" y="0"/>
                  </a:moveTo>
                  <a:lnTo>
                    <a:pt x="266278" y="194685"/>
                  </a:lnTo>
                  <a:lnTo>
                    <a:pt x="332848" y="194685"/>
                  </a:lnTo>
                  <a:lnTo>
                    <a:pt x="166424" y="389370"/>
                  </a:lnTo>
                  <a:lnTo>
                    <a:pt x="0" y="194685"/>
                  </a:lnTo>
                  <a:lnTo>
                    <a:pt x="66570" y="194685"/>
                  </a:lnTo>
                  <a:lnTo>
                    <a:pt x="66570" y="0"/>
                  </a:lnTo>
                  <a:lnTo>
                    <a:pt x="266278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8023"/>
                <a:satOff val="20833"/>
                <a:lumOff val="35689"/>
                <a:alphaOff val="0"/>
              </a:schemeClr>
            </a:fillRef>
            <a:effectRef idx="0">
              <a:schemeClr val="accent4">
                <a:hueOff val="6588023"/>
                <a:satOff val="20833"/>
                <a:lumOff val="35689"/>
                <a:alphaOff val="0"/>
              </a:schemeClr>
            </a:effectRef>
            <a:fontRef idx="minor">
              <a:schemeClr val="lt1"/>
            </a:fontRef>
          </p:style>
          <p:txBody>
            <a:bodyPr lIns="77874" tIns="0" rIns="77874" bIns="99854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400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056961" y="4138456"/>
              <a:ext cx="1570125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0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/>
                <a:t>静态页成模板</a:t>
              </a: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585447" y="4416164"/>
              <a:ext cx="333394" cy="388791"/>
            </a:xfrm>
            <a:custGeom>
              <a:avLst/>
              <a:gdLst>
                <a:gd name="connsiteX0" fmla="*/ 0 w 332848"/>
                <a:gd name="connsiteY0" fmla="*/ 77874 h 389370"/>
                <a:gd name="connsiteX1" fmla="*/ 166424 w 332848"/>
                <a:gd name="connsiteY1" fmla="*/ 77874 h 389370"/>
                <a:gd name="connsiteX2" fmla="*/ 166424 w 332848"/>
                <a:gd name="connsiteY2" fmla="*/ 0 h 389370"/>
                <a:gd name="connsiteX3" fmla="*/ 332848 w 332848"/>
                <a:gd name="connsiteY3" fmla="*/ 194685 h 389370"/>
                <a:gd name="connsiteX4" fmla="*/ 166424 w 332848"/>
                <a:gd name="connsiteY4" fmla="*/ 389370 h 389370"/>
                <a:gd name="connsiteX5" fmla="*/ 166424 w 332848"/>
                <a:gd name="connsiteY5" fmla="*/ 311496 h 389370"/>
                <a:gd name="connsiteX6" fmla="*/ 0 w 332848"/>
                <a:gd name="connsiteY6" fmla="*/ 311496 h 389370"/>
                <a:gd name="connsiteX7" fmla="*/ 0 w 332848"/>
                <a:gd name="connsiteY7" fmla="*/ 77874 h 3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48" h="389370">
                  <a:moveTo>
                    <a:pt x="332848" y="311496"/>
                  </a:moveTo>
                  <a:lnTo>
                    <a:pt x="166424" y="311496"/>
                  </a:lnTo>
                  <a:lnTo>
                    <a:pt x="166424" y="389370"/>
                  </a:lnTo>
                  <a:lnTo>
                    <a:pt x="0" y="194685"/>
                  </a:lnTo>
                  <a:lnTo>
                    <a:pt x="166424" y="0"/>
                  </a:lnTo>
                  <a:lnTo>
                    <a:pt x="166424" y="77874"/>
                  </a:lnTo>
                  <a:lnTo>
                    <a:pt x="332848" y="77874"/>
                  </a:lnTo>
                  <a:lnTo>
                    <a:pt x="332848" y="31149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82034"/>
                <a:satOff val="31249"/>
                <a:lumOff val="53534"/>
                <a:alphaOff val="0"/>
              </a:schemeClr>
            </a:fillRef>
            <a:effectRef idx="0">
              <a:schemeClr val="accent4">
                <a:hueOff val="9882034"/>
                <a:satOff val="31249"/>
                <a:lumOff val="53534"/>
                <a:alphaOff val="0"/>
              </a:schemeClr>
            </a:effectRef>
            <a:fontRef idx="minor">
              <a:schemeClr val="lt1"/>
            </a:fontRef>
          </p:style>
          <p:txBody>
            <a:bodyPr lIns="99854" tIns="77875" rIns="0" bIns="77874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400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859739" y="4138456"/>
              <a:ext cx="1568538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540836"/>
                <a:satOff val="33333"/>
                <a:lumOff val="57102"/>
                <a:alphaOff val="0"/>
              </a:schemeClr>
            </a:fillRef>
            <a:effectRef idx="0">
              <a:schemeClr val="accent4">
                <a:hueOff val="10540836"/>
                <a:satOff val="33333"/>
                <a:lumOff val="57102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dirty="0"/>
                <a:t>添加栏目、内容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388224" y="4416164"/>
              <a:ext cx="331807" cy="388791"/>
            </a:xfrm>
            <a:custGeom>
              <a:avLst/>
              <a:gdLst>
                <a:gd name="connsiteX0" fmla="*/ 0 w 332848"/>
                <a:gd name="connsiteY0" fmla="*/ 77874 h 389370"/>
                <a:gd name="connsiteX1" fmla="*/ 166424 w 332848"/>
                <a:gd name="connsiteY1" fmla="*/ 77874 h 389370"/>
                <a:gd name="connsiteX2" fmla="*/ 166424 w 332848"/>
                <a:gd name="connsiteY2" fmla="*/ 0 h 389370"/>
                <a:gd name="connsiteX3" fmla="*/ 332848 w 332848"/>
                <a:gd name="connsiteY3" fmla="*/ 194685 h 389370"/>
                <a:gd name="connsiteX4" fmla="*/ 166424 w 332848"/>
                <a:gd name="connsiteY4" fmla="*/ 389370 h 389370"/>
                <a:gd name="connsiteX5" fmla="*/ 166424 w 332848"/>
                <a:gd name="connsiteY5" fmla="*/ 311496 h 389370"/>
                <a:gd name="connsiteX6" fmla="*/ 0 w 332848"/>
                <a:gd name="connsiteY6" fmla="*/ 311496 h 389370"/>
                <a:gd name="connsiteX7" fmla="*/ 0 w 332848"/>
                <a:gd name="connsiteY7" fmla="*/ 77874 h 3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848" h="389370">
                  <a:moveTo>
                    <a:pt x="332848" y="311496"/>
                  </a:moveTo>
                  <a:lnTo>
                    <a:pt x="166424" y="311496"/>
                  </a:lnTo>
                  <a:lnTo>
                    <a:pt x="166424" y="389370"/>
                  </a:lnTo>
                  <a:lnTo>
                    <a:pt x="0" y="194685"/>
                  </a:lnTo>
                  <a:lnTo>
                    <a:pt x="166424" y="0"/>
                  </a:lnTo>
                  <a:lnTo>
                    <a:pt x="166424" y="77874"/>
                  </a:lnTo>
                  <a:lnTo>
                    <a:pt x="332848" y="77874"/>
                  </a:lnTo>
                  <a:lnTo>
                    <a:pt x="332848" y="31149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3176045"/>
                <a:satOff val="41666"/>
                <a:lumOff val="71378"/>
                <a:alphaOff val="0"/>
              </a:schemeClr>
            </a:fillRef>
            <a:effectRef idx="0">
              <a:schemeClr val="accent4">
                <a:hueOff val="13176045"/>
                <a:satOff val="41666"/>
                <a:lumOff val="71378"/>
                <a:alphaOff val="0"/>
              </a:schemeClr>
            </a:effectRef>
            <a:fontRef idx="minor">
              <a:schemeClr val="lt1"/>
            </a:fontRef>
          </p:style>
          <p:txBody>
            <a:bodyPr lIns="99854" tIns="77875" rIns="1" bIns="77874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40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660928" y="4138456"/>
              <a:ext cx="1570126" cy="942620"/>
            </a:xfrm>
            <a:custGeom>
              <a:avLst/>
              <a:gdLst>
                <a:gd name="connsiteX0" fmla="*/ 0 w 1570041"/>
                <a:gd name="connsiteY0" fmla="*/ 94202 h 942024"/>
                <a:gd name="connsiteX1" fmla="*/ 94202 w 1570041"/>
                <a:gd name="connsiteY1" fmla="*/ 0 h 942024"/>
                <a:gd name="connsiteX2" fmla="*/ 1475839 w 1570041"/>
                <a:gd name="connsiteY2" fmla="*/ 0 h 942024"/>
                <a:gd name="connsiteX3" fmla="*/ 1570041 w 1570041"/>
                <a:gd name="connsiteY3" fmla="*/ 94202 h 942024"/>
                <a:gd name="connsiteX4" fmla="*/ 1570041 w 1570041"/>
                <a:gd name="connsiteY4" fmla="*/ 847822 h 942024"/>
                <a:gd name="connsiteX5" fmla="*/ 1475839 w 1570041"/>
                <a:gd name="connsiteY5" fmla="*/ 942024 h 942024"/>
                <a:gd name="connsiteX6" fmla="*/ 94202 w 1570041"/>
                <a:gd name="connsiteY6" fmla="*/ 942024 h 942024"/>
                <a:gd name="connsiteX7" fmla="*/ 0 w 1570041"/>
                <a:gd name="connsiteY7" fmla="*/ 847822 h 942024"/>
                <a:gd name="connsiteX8" fmla="*/ 0 w 1570041"/>
                <a:gd name="connsiteY8" fmla="*/ 94202 h 94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0041" h="942024">
                  <a:moveTo>
                    <a:pt x="0" y="94202"/>
                  </a:moveTo>
                  <a:cubicBezTo>
                    <a:pt x="0" y="42176"/>
                    <a:pt x="42176" y="0"/>
                    <a:pt x="94202" y="0"/>
                  </a:cubicBezTo>
                  <a:lnTo>
                    <a:pt x="1475839" y="0"/>
                  </a:lnTo>
                  <a:cubicBezTo>
                    <a:pt x="1527865" y="0"/>
                    <a:pt x="1570041" y="42176"/>
                    <a:pt x="1570041" y="94202"/>
                  </a:cubicBezTo>
                  <a:lnTo>
                    <a:pt x="1570041" y="847822"/>
                  </a:lnTo>
                  <a:cubicBezTo>
                    <a:pt x="1570041" y="899848"/>
                    <a:pt x="1527865" y="942024"/>
                    <a:pt x="1475839" y="942024"/>
                  </a:cubicBezTo>
                  <a:lnTo>
                    <a:pt x="94202" y="942024"/>
                  </a:lnTo>
                  <a:cubicBezTo>
                    <a:pt x="42176" y="942024"/>
                    <a:pt x="0" y="899848"/>
                    <a:pt x="0" y="847822"/>
                  </a:cubicBezTo>
                  <a:lnTo>
                    <a:pt x="0" y="94202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3176045"/>
                <a:satOff val="41666"/>
                <a:lumOff val="71378"/>
                <a:alphaOff val="0"/>
              </a:schemeClr>
            </a:fillRef>
            <a:effectRef idx="0">
              <a:schemeClr val="accent4">
                <a:hueOff val="13176045"/>
                <a:satOff val="41666"/>
                <a:lumOff val="71378"/>
                <a:alphaOff val="0"/>
              </a:schemeClr>
            </a:effectRef>
            <a:fontRef idx="minor">
              <a:schemeClr val="lt1"/>
            </a:fontRef>
          </p:style>
          <p:txBody>
            <a:bodyPr lIns="96171" tIns="96171" rIns="96171" bIns="96171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/>
                <a:t>静态数据动态化</a:t>
              </a:r>
              <a:endParaRPr lang="zh-CN" altLang="en-US" dirty="0"/>
            </a:p>
          </p:txBody>
        </p:sp>
      </p:grpSp>
      <p:sp>
        <p:nvSpPr>
          <p:cNvPr id="42" name="任意多边形 41"/>
          <p:cNvSpPr/>
          <p:nvPr/>
        </p:nvSpPr>
        <p:spPr bwMode="auto">
          <a:xfrm>
            <a:off x="5508104" y="4408646"/>
            <a:ext cx="333375" cy="388938"/>
          </a:xfrm>
          <a:custGeom>
            <a:avLst/>
            <a:gdLst>
              <a:gd name="connsiteX0" fmla="*/ 0 w 332848"/>
              <a:gd name="connsiteY0" fmla="*/ 77874 h 389370"/>
              <a:gd name="connsiteX1" fmla="*/ 166424 w 332848"/>
              <a:gd name="connsiteY1" fmla="*/ 77874 h 389370"/>
              <a:gd name="connsiteX2" fmla="*/ 166424 w 332848"/>
              <a:gd name="connsiteY2" fmla="*/ 0 h 389370"/>
              <a:gd name="connsiteX3" fmla="*/ 332848 w 332848"/>
              <a:gd name="connsiteY3" fmla="*/ 194685 h 389370"/>
              <a:gd name="connsiteX4" fmla="*/ 166424 w 332848"/>
              <a:gd name="connsiteY4" fmla="*/ 389370 h 389370"/>
              <a:gd name="connsiteX5" fmla="*/ 166424 w 332848"/>
              <a:gd name="connsiteY5" fmla="*/ 311496 h 389370"/>
              <a:gd name="connsiteX6" fmla="*/ 0 w 332848"/>
              <a:gd name="connsiteY6" fmla="*/ 311496 h 389370"/>
              <a:gd name="connsiteX7" fmla="*/ 0 w 332848"/>
              <a:gd name="connsiteY7" fmla="*/ 77874 h 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8" h="389370">
                <a:moveTo>
                  <a:pt x="332848" y="311496"/>
                </a:moveTo>
                <a:lnTo>
                  <a:pt x="166424" y="311496"/>
                </a:lnTo>
                <a:lnTo>
                  <a:pt x="166424" y="389370"/>
                </a:lnTo>
                <a:lnTo>
                  <a:pt x="0" y="194685"/>
                </a:lnTo>
                <a:lnTo>
                  <a:pt x="166424" y="0"/>
                </a:lnTo>
                <a:lnTo>
                  <a:pt x="166424" y="77874"/>
                </a:lnTo>
                <a:lnTo>
                  <a:pt x="332848" y="77874"/>
                </a:lnTo>
                <a:lnTo>
                  <a:pt x="332848" y="311496"/>
                </a:lnTo>
                <a:close/>
              </a:path>
            </a:pathLst>
          </a:custGeom>
          <a:solidFill>
            <a:srgbClr val="FF535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82034"/>
              <a:satOff val="31249"/>
              <a:lumOff val="53534"/>
              <a:alphaOff val="0"/>
            </a:schemeClr>
          </a:fillRef>
          <a:effectRef idx="0">
            <a:schemeClr val="accent4">
              <a:hueOff val="9882034"/>
              <a:satOff val="31249"/>
              <a:lumOff val="53534"/>
              <a:alphaOff val="0"/>
            </a:schemeClr>
          </a:effectRef>
          <a:fontRef idx="minor">
            <a:schemeClr val="lt1"/>
          </a:fontRef>
        </p:style>
        <p:txBody>
          <a:bodyPr lIns="99854" tIns="77875" rIns="0" bIns="7787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400"/>
          </a:p>
        </p:txBody>
      </p:sp>
      <p:sp>
        <p:nvSpPr>
          <p:cNvPr id="43" name="任意多边形 42"/>
          <p:cNvSpPr/>
          <p:nvPr/>
        </p:nvSpPr>
        <p:spPr bwMode="auto">
          <a:xfrm>
            <a:off x="3376116" y="4438199"/>
            <a:ext cx="331788" cy="388938"/>
          </a:xfrm>
          <a:custGeom>
            <a:avLst/>
            <a:gdLst>
              <a:gd name="connsiteX0" fmla="*/ 0 w 332848"/>
              <a:gd name="connsiteY0" fmla="*/ 77874 h 389370"/>
              <a:gd name="connsiteX1" fmla="*/ 166424 w 332848"/>
              <a:gd name="connsiteY1" fmla="*/ 77874 h 389370"/>
              <a:gd name="connsiteX2" fmla="*/ 166424 w 332848"/>
              <a:gd name="connsiteY2" fmla="*/ 0 h 389370"/>
              <a:gd name="connsiteX3" fmla="*/ 332848 w 332848"/>
              <a:gd name="connsiteY3" fmla="*/ 194685 h 389370"/>
              <a:gd name="connsiteX4" fmla="*/ 166424 w 332848"/>
              <a:gd name="connsiteY4" fmla="*/ 389370 h 389370"/>
              <a:gd name="connsiteX5" fmla="*/ 166424 w 332848"/>
              <a:gd name="connsiteY5" fmla="*/ 311496 h 389370"/>
              <a:gd name="connsiteX6" fmla="*/ 0 w 332848"/>
              <a:gd name="connsiteY6" fmla="*/ 311496 h 389370"/>
              <a:gd name="connsiteX7" fmla="*/ 0 w 332848"/>
              <a:gd name="connsiteY7" fmla="*/ 77874 h 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8" h="389370">
                <a:moveTo>
                  <a:pt x="332848" y="311496"/>
                </a:moveTo>
                <a:lnTo>
                  <a:pt x="166424" y="311496"/>
                </a:lnTo>
                <a:lnTo>
                  <a:pt x="166424" y="389370"/>
                </a:lnTo>
                <a:lnTo>
                  <a:pt x="0" y="194685"/>
                </a:lnTo>
                <a:lnTo>
                  <a:pt x="166424" y="0"/>
                </a:lnTo>
                <a:lnTo>
                  <a:pt x="166424" y="77874"/>
                </a:lnTo>
                <a:lnTo>
                  <a:pt x="332848" y="77874"/>
                </a:lnTo>
                <a:lnTo>
                  <a:pt x="332848" y="311496"/>
                </a:lnTo>
                <a:close/>
              </a:path>
            </a:pathLst>
          </a:custGeom>
          <a:solidFill>
            <a:srgbClr val="A61A9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3176045"/>
              <a:satOff val="41666"/>
              <a:lumOff val="71378"/>
              <a:alphaOff val="0"/>
            </a:schemeClr>
          </a:fillRef>
          <a:effectRef idx="0">
            <a:schemeClr val="accent4">
              <a:hueOff val="13176045"/>
              <a:satOff val="41666"/>
              <a:lumOff val="71378"/>
              <a:alphaOff val="0"/>
            </a:schemeClr>
          </a:effectRef>
          <a:fontRef idx="minor">
            <a:schemeClr val="lt1"/>
          </a:fontRef>
        </p:style>
        <p:txBody>
          <a:bodyPr lIns="99854" tIns="77875" rIns="1" bIns="7787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2481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河北中学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爱船网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中国海事服务网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更多</a:t>
            </a:r>
            <a:r>
              <a:rPr lang="en-US" altLang="zh-CN" dirty="0">
                <a:hlinkClick r:id="rId6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1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了解</a:t>
            </a:r>
            <a:r>
              <a:rPr lang="en-US" altLang="zh-CN">
                <a:solidFill>
                  <a:srgbClr val="FF0000"/>
                </a:solidFill>
              </a:rPr>
              <a:t>PHP</a:t>
            </a:r>
          </a:p>
          <a:p>
            <a:r>
              <a:rPr lang="en-US" altLang="zh-CN"/>
              <a:t>PHPCMS V9</a:t>
            </a:r>
            <a:r>
              <a:rPr lang="zh-CN" altLang="en-US"/>
              <a:t>安装</a:t>
            </a:r>
            <a:endParaRPr lang="en-US" altLang="zh-CN" dirty="0"/>
          </a:p>
          <a:p>
            <a:r>
              <a:rPr lang="en-US" altLang="zh-CN"/>
              <a:t>PHPCMS v9</a:t>
            </a:r>
            <a:r>
              <a:rPr lang="zh-CN" altLang="en-US"/>
              <a:t>初体验</a:t>
            </a:r>
            <a:endParaRPr lang="en-US" altLang="zh-CN"/>
          </a:p>
          <a:p>
            <a:r>
              <a:rPr lang="zh-CN" altLang="zh-CN"/>
              <a:t>模板</a:t>
            </a:r>
            <a:r>
              <a:rPr lang="zh-CN" altLang="en-US" dirty="0"/>
              <a:t>及模</a:t>
            </a:r>
            <a:r>
              <a:rPr lang="zh-CN" altLang="en-US"/>
              <a:t>版应用</a:t>
            </a:r>
            <a:endParaRPr lang="en-US" altLang="zh-CN"/>
          </a:p>
          <a:p>
            <a:r>
              <a:rPr lang="zh-CN" altLang="en-US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6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静态网站与动态网站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450" y="2197100"/>
            <a:ext cx="1570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1pPr>
            <a:lvl2pPr marL="742950" indent="-28575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2pPr>
            <a:lvl3pPr marL="11430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3pPr>
            <a:lvl4pPr marL="16002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4pPr>
            <a:lvl5pPr marL="20574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zh-CN" altLang="en-US" sz="5400">
                <a:solidFill>
                  <a:srgbClr val="C00000"/>
                </a:solidFill>
              </a:rPr>
              <a:t>动态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757488" y="1881188"/>
            <a:ext cx="3587750" cy="830262"/>
            <a:chOff x="2757284" y="1880828"/>
            <a:chExt cx="3588721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4140370" y="1880828"/>
              <a:ext cx="2205635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GIF</a:t>
              </a:r>
              <a:r>
                <a:rPr lang="zh-CN" altLang="en-US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动态图片？</a:t>
              </a:r>
            </a:p>
          </p:txBody>
        </p:sp>
        <p:cxnSp>
          <p:nvCxnSpPr>
            <p:cNvPr id="8" name="直接连接符 7"/>
            <p:cNvCxnSpPr>
              <a:stCxn id="5" idx="3"/>
              <a:endCxn id="7" idx="1"/>
            </p:cNvCxnSpPr>
            <p:nvPr/>
          </p:nvCxnSpPr>
          <p:spPr>
            <a:xfrm flipV="1">
              <a:off x="2757284" y="2297121"/>
              <a:ext cx="1383086" cy="36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57488" y="2659063"/>
            <a:ext cx="3267075" cy="941387"/>
            <a:chOff x="2757284" y="2658654"/>
            <a:chExt cx="3266615" cy="941677"/>
          </a:xfrm>
        </p:grpSpPr>
        <p:sp>
          <p:nvSpPr>
            <p:cNvPr id="10" name="TextBox 9"/>
            <p:cNvSpPr txBox="1"/>
            <p:nvPr/>
          </p:nvSpPr>
          <p:spPr>
            <a:xfrm>
              <a:off x="4168372" y="2769813"/>
              <a:ext cx="1855527" cy="8305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Flash</a:t>
              </a:r>
              <a:r>
                <a:rPr lang="zh-CN" altLang="en-US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动画？</a:t>
              </a:r>
            </a:p>
          </p:txBody>
        </p:sp>
        <p:cxnSp>
          <p:nvCxnSpPr>
            <p:cNvPr id="11" name="直接连接符 10"/>
            <p:cNvCxnSpPr>
              <a:stCxn id="5" idx="3"/>
              <a:endCxn id="10" idx="1"/>
            </p:cNvCxnSpPr>
            <p:nvPr/>
          </p:nvCxnSpPr>
          <p:spPr>
            <a:xfrm>
              <a:off x="2757284" y="2658654"/>
              <a:ext cx="1411088" cy="525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757488" y="2659063"/>
            <a:ext cx="3135312" cy="1717675"/>
            <a:chOff x="2757284" y="2658654"/>
            <a:chExt cx="3135169" cy="1718870"/>
          </a:xfrm>
        </p:grpSpPr>
        <p:sp>
          <p:nvSpPr>
            <p:cNvPr id="13" name="TextBox 12"/>
            <p:cNvSpPr txBox="1"/>
            <p:nvPr/>
          </p:nvSpPr>
          <p:spPr>
            <a:xfrm>
              <a:off x="4168507" y="3657886"/>
              <a:ext cx="1723946" cy="7196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zh-CN" altLang="en-US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滚动字幕？</a:t>
              </a:r>
            </a:p>
          </p:txBody>
        </p:sp>
        <p:cxnSp>
          <p:nvCxnSpPr>
            <p:cNvPr id="14" name="直接连接符 13"/>
            <p:cNvCxnSpPr>
              <a:stCxn id="5" idx="3"/>
              <a:endCxn id="13" idx="1"/>
            </p:cNvCxnSpPr>
            <p:nvPr/>
          </p:nvCxnSpPr>
          <p:spPr>
            <a:xfrm>
              <a:off x="2757284" y="2658654"/>
              <a:ext cx="1411223" cy="135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757488" y="2659063"/>
            <a:ext cx="3132137" cy="2695575"/>
            <a:chOff x="2757284" y="2658654"/>
            <a:chExt cx="3131957" cy="2696581"/>
          </a:xfrm>
        </p:grpSpPr>
        <p:sp>
          <p:nvSpPr>
            <p:cNvPr id="16" name="TextBox 15"/>
            <p:cNvSpPr txBox="1"/>
            <p:nvPr/>
          </p:nvSpPr>
          <p:spPr>
            <a:xfrm>
              <a:off x="4165315" y="4524662"/>
              <a:ext cx="1723926" cy="8305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zh-CN" altLang="en-US" sz="24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图片轮播？</a:t>
              </a:r>
            </a:p>
          </p:txBody>
        </p:sp>
        <p:cxnSp>
          <p:nvCxnSpPr>
            <p:cNvPr id="17" name="直接连接符 16"/>
            <p:cNvCxnSpPr>
              <a:stCxn id="5" idx="3"/>
              <a:endCxn id="16" idx="1"/>
            </p:cNvCxnSpPr>
            <p:nvPr/>
          </p:nvCxnSpPr>
          <p:spPr>
            <a:xfrm>
              <a:off x="2757284" y="2658654"/>
              <a:ext cx="1408031" cy="2280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87450" y="3543300"/>
            <a:ext cx="6721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1pPr>
            <a:lvl2pPr marL="742950" indent="-28575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2pPr>
            <a:lvl3pPr marL="11430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3pPr>
            <a:lvl4pPr marL="16002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4pPr>
            <a:lvl5pPr marL="2057400" indent="-228600" eaLnBrk="0" fontAlgn="ctr" hangingPunct="0"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charset="0"/>
                <a:ea typeface="微软雅黑" pitchFamily="34" charset="-122"/>
                <a:sym typeface="Arial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None/>
            </a:pPr>
            <a:r>
              <a:rPr lang="en-US" altLang="zh-CN" sz="2800" b="0" dirty="0"/>
              <a:t>——</a:t>
            </a:r>
            <a:r>
              <a:rPr lang="zh-CN" altLang="en-US" sz="2800" b="0" dirty="0"/>
              <a:t>页面代码可以不变，显示内容却随着时间、环境或者数据库操作的结果而发生改变。</a:t>
            </a:r>
          </a:p>
        </p:txBody>
      </p:sp>
    </p:spTree>
    <p:extLst>
      <p:ext uri="{BB962C8B-B14F-4D97-AF65-F5344CB8AC3E}">
        <p14:creationId xmlns:p14="http://schemas.microsoft.com/office/powerpoint/2010/main" val="42706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静态网站与动态网站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33600"/>
            <a:ext cx="1152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184650"/>
            <a:ext cx="103505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525588" y="2805113"/>
            <a:ext cx="1606550" cy="2052637"/>
            <a:chOff x="1885823" y="2804931"/>
            <a:chExt cx="1606537" cy="2052228"/>
          </a:xfrm>
        </p:grpSpPr>
        <p:cxnSp>
          <p:nvCxnSpPr>
            <p:cNvPr id="7" name="直接箭头连接符 6"/>
            <p:cNvCxnSpPr>
              <a:stCxn id="4" idx="3"/>
            </p:cNvCxnSpPr>
            <p:nvPr/>
          </p:nvCxnSpPr>
          <p:spPr>
            <a:xfrm>
              <a:off x="1944560" y="2804931"/>
              <a:ext cx="1547800" cy="965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 flipV="1">
              <a:off x="1885823" y="3769939"/>
              <a:ext cx="1606537" cy="1087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55650" y="2522538"/>
            <a:ext cx="4713288" cy="2246312"/>
            <a:chOff x="755576" y="2522249"/>
            <a:chExt cx="4713509" cy="2246738"/>
          </a:xfrm>
        </p:grpSpPr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755576" y="3584871"/>
              <a:ext cx="2377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1pPr>
              <a:lvl2pPr marL="742950" indent="-285750" eaLnBrk="0" fontAlgn="ctr" hangingPunct="0"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2pPr>
              <a:lvl3pPr marL="1143000" indent="-228600" eaLnBrk="0" fontAlgn="ctr" hangingPunct="0">
                <a:spcAft>
                  <a:spcPts val="400"/>
                </a:spcAft>
                <a:buSzPct val="70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3pPr>
              <a:lvl4pPr marL="1600200" indent="-228600" eaLnBrk="0" fontAlgn="ctr" hangingPunct="0"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4pPr>
              <a:lvl5pPr marL="2057400" indent="-228600" eaLnBrk="0" fontAlgn="ctr" hangingPunct="0"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5pPr>
              <a:lvl6pPr marL="2514600" indent="-228600" eaLnBrk="0" fontAlgn="ctr" hangingPunct="0">
                <a:spcBef>
                  <a:spcPct val="0"/>
                </a:spcBef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6pPr>
              <a:lvl7pPr marL="2971800" indent="-228600" eaLnBrk="0" fontAlgn="ctr" hangingPunct="0">
                <a:spcBef>
                  <a:spcPct val="0"/>
                </a:spcBef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7pPr>
              <a:lvl8pPr marL="3429000" indent="-228600" eaLnBrk="0" fontAlgn="ctr" hangingPunct="0">
                <a:spcBef>
                  <a:spcPct val="0"/>
                </a:spcBef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8pPr>
              <a:lvl9pPr marL="3886200" indent="-228600" eaLnBrk="0" fontAlgn="ctr" hangingPunct="0">
                <a:spcBef>
                  <a:spcPct val="0"/>
                </a:spcBef>
                <a:spcAft>
                  <a:spcPts val="400"/>
                </a:spcAft>
                <a:buSzPct val="70000"/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Arial" charset="0"/>
                  <a:ea typeface="微软雅黑" pitchFamily="34" charset="-122"/>
                  <a:sym typeface="Arial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800" b="0"/>
                <a:t>http://www.baidu.com</a:t>
              </a:r>
              <a:endParaRPr lang="zh-CN" altLang="en-US" sz="1800" b="0"/>
            </a:p>
          </p:txBody>
        </p:sp>
        <p:pic>
          <p:nvPicPr>
            <p:cNvPr id="11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740" y="2522249"/>
              <a:ext cx="3237345" cy="224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1395413"/>
            <a:ext cx="399573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3954463"/>
            <a:ext cx="3965575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0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静态网站执行流程</a:t>
            </a:r>
          </a:p>
        </p:txBody>
      </p:sp>
      <p:sp>
        <p:nvSpPr>
          <p:cNvPr id="6" name="圆角矩形​​ 8"/>
          <p:cNvSpPr/>
          <p:nvPr/>
        </p:nvSpPr>
        <p:spPr bwMode="auto">
          <a:xfrm>
            <a:off x="1285852" y="3000372"/>
            <a:ext cx="1601770" cy="13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右箭头​​ 13"/>
          <p:cNvSpPr>
            <a:spLocks noChangeArrowheads="1"/>
          </p:cNvSpPr>
          <p:nvPr/>
        </p:nvSpPr>
        <p:spPr bwMode="auto">
          <a:xfrm>
            <a:off x="3101937" y="3324202"/>
            <a:ext cx="1714511" cy="214314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左箭头 7"/>
          <p:cNvSpPr>
            <a:spLocks noChangeArrowheads="1"/>
          </p:cNvSpPr>
          <p:nvPr/>
        </p:nvSpPr>
        <p:spPr bwMode="auto">
          <a:xfrm>
            <a:off x="3030498" y="3681392"/>
            <a:ext cx="1785950" cy="214314"/>
          </a:xfrm>
          <a:prstGeom prst="left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44812" y="2895574"/>
            <a:ext cx="1500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HTTP </a:t>
            </a:r>
            <a:r>
              <a:rPr lang="zh-CN" altLang="en-US" sz="2000" b="1" dirty="0"/>
              <a:t>请求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73308" y="3824268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     HTTP </a:t>
            </a:r>
            <a:r>
              <a:rPr lang="zh-CN" altLang="en-US" sz="2000" b="1" dirty="0"/>
              <a:t>响应</a:t>
            </a:r>
            <a:endParaRPr lang="en-US" altLang="zh-CN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176" y="3324202"/>
            <a:ext cx="803343" cy="7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​​ 16"/>
          <p:cNvSpPr/>
          <p:nvPr/>
        </p:nvSpPr>
        <p:spPr bwMode="auto">
          <a:xfrm>
            <a:off x="5102200" y="2879712"/>
            <a:ext cx="1643074" cy="158749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6515" y="3395640"/>
            <a:ext cx="1143008" cy="8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1472" y="2928934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静</a:t>
            </a:r>
            <a:endParaRPr lang="en-US" altLang="zh-CN" sz="2400" b="1" dirty="0"/>
          </a:p>
          <a:p>
            <a:r>
              <a:rPr lang="zh-CN" altLang="en-US" sz="2400" b="1" dirty="0"/>
              <a:t>态</a:t>
            </a:r>
            <a:endParaRPr lang="en-US" altLang="zh-CN" sz="2400" b="1" dirty="0"/>
          </a:p>
          <a:p>
            <a:r>
              <a:rPr lang="zh-CN" altLang="en-US" sz="2400" b="1" dirty="0"/>
              <a:t>网</a:t>
            </a:r>
            <a:endParaRPr lang="en-US" altLang="zh-CN" sz="2400" b="1" dirty="0"/>
          </a:p>
          <a:p>
            <a:r>
              <a:rPr lang="zh-CN" altLang="en-US" sz="2400" b="1" dirty="0"/>
              <a:t>站</a:t>
            </a:r>
          </a:p>
        </p:txBody>
      </p:sp>
    </p:spTree>
    <p:extLst>
      <p:ext uri="{BB962C8B-B14F-4D97-AF65-F5344CB8AC3E}">
        <p14:creationId xmlns:p14="http://schemas.microsoft.com/office/powerpoint/2010/main" val="20678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动态网站执行流程（</a:t>
            </a:r>
            <a:r>
              <a:rPr lang="en-US" altLang="zh-CN"/>
              <a:t>PHP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4" name="内容占位符 3" descr="logo-ph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3056" y="4266202"/>
            <a:ext cx="1285884" cy="10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mysql_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1618" y="6052152"/>
            <a:ext cx="1190804" cy="83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web-development副本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0180" y="2694566"/>
            <a:ext cx="1857388" cy="12144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0246" y="1408682"/>
            <a:ext cx="803343" cy="7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35"/>
          <p:cNvGrpSpPr/>
          <p:nvPr/>
        </p:nvGrpSpPr>
        <p:grpSpPr>
          <a:xfrm>
            <a:off x="967040" y="2265615"/>
            <a:ext cx="3044878" cy="1108182"/>
            <a:chOff x="1000100" y="1642727"/>
            <a:chExt cx="3044878" cy="1108182"/>
          </a:xfrm>
        </p:grpSpPr>
        <p:cxnSp>
          <p:nvCxnSpPr>
            <p:cNvPr id="9" name="肘形连接符 8"/>
            <p:cNvCxnSpPr>
              <a:stCxn id="7" idx="2"/>
              <a:endCxn id="6" idx="1"/>
            </p:cNvCxnSpPr>
            <p:nvPr/>
          </p:nvCxnSpPr>
          <p:spPr>
            <a:xfrm rot="5400000">
              <a:off x="3040018" y="1745949"/>
              <a:ext cx="1108182" cy="901738"/>
            </a:xfrm>
            <a:prstGeom prst="bentConnector4">
              <a:avLst>
                <a:gd name="adj1" fmla="val 22603"/>
                <a:gd name="adj2" fmla="val 125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0100" y="1643050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Web</a:t>
              </a:r>
              <a:r>
                <a:rPr lang="zh-CN" altLang="en-US" dirty="0">
                  <a:solidFill>
                    <a:srgbClr val="FF0000"/>
                  </a:solidFill>
                </a:rPr>
                <a:t>浏览器</a:t>
              </a:r>
              <a:r>
                <a:rPr lang="zh-CN" altLang="en-US" dirty="0"/>
                <a:t>发送</a:t>
              </a:r>
              <a:r>
                <a:rPr lang="en-US" altLang="zh-CN" dirty="0"/>
                <a:t>HTTP</a:t>
              </a:r>
              <a:r>
                <a:rPr lang="zh-CN" altLang="en-US" dirty="0"/>
                <a:t>请求，请求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</a:t>
              </a:r>
            </a:p>
          </p:txBody>
        </p:sp>
      </p:grpSp>
      <p:grpSp>
        <p:nvGrpSpPr>
          <p:cNvPr id="11" name="组合 36"/>
          <p:cNvGrpSpPr/>
          <p:nvPr/>
        </p:nvGrpSpPr>
        <p:grpSpPr>
          <a:xfrm>
            <a:off x="681288" y="3623261"/>
            <a:ext cx="3384542" cy="1322496"/>
            <a:chOff x="714348" y="3000373"/>
            <a:chExt cx="3384542" cy="1322496"/>
          </a:xfrm>
        </p:grpSpPr>
        <p:cxnSp>
          <p:nvCxnSpPr>
            <p:cNvPr id="12" name="肘形连接符 12"/>
            <p:cNvCxnSpPr/>
            <p:nvPr/>
          </p:nvCxnSpPr>
          <p:spPr>
            <a:xfrm rot="5400000">
              <a:off x="2995536" y="3219514"/>
              <a:ext cx="1322496" cy="884213"/>
            </a:xfrm>
            <a:prstGeom prst="bentConnector4">
              <a:avLst>
                <a:gd name="adj1" fmla="val 27043"/>
                <a:gd name="adj2" fmla="val 1258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348" y="3357562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Apache</a:t>
              </a:r>
              <a:r>
                <a:rPr lang="zh-CN" altLang="en-US" dirty="0"/>
                <a:t>把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页面交给</a:t>
              </a:r>
              <a:r>
                <a:rPr lang="en-US" altLang="zh-CN" dirty="0">
                  <a:solidFill>
                    <a:srgbClr val="FF0000"/>
                  </a:solidFill>
                </a:rPr>
                <a:t>PHP</a:t>
              </a:r>
              <a:r>
                <a:rPr lang="zh-CN" altLang="en-US" dirty="0">
                  <a:solidFill>
                    <a:srgbClr val="FF0000"/>
                  </a:solidFill>
                </a:rPr>
                <a:t>解释器</a:t>
              </a:r>
              <a:r>
                <a:rPr lang="zh-CN" altLang="en-US" dirty="0"/>
                <a:t>进行解析</a:t>
              </a:r>
            </a:p>
          </p:txBody>
        </p:sp>
      </p:grpSp>
      <p:grpSp>
        <p:nvGrpSpPr>
          <p:cNvPr id="14" name="组合 37"/>
          <p:cNvGrpSpPr/>
          <p:nvPr/>
        </p:nvGrpSpPr>
        <p:grpSpPr>
          <a:xfrm>
            <a:off x="395536" y="5266335"/>
            <a:ext cx="3527418" cy="1343204"/>
            <a:chOff x="428596" y="4643447"/>
            <a:chExt cx="3527418" cy="1343204"/>
          </a:xfrm>
        </p:grpSpPr>
        <p:cxnSp>
          <p:nvCxnSpPr>
            <p:cNvPr id="15" name="肘形连接符 12"/>
            <p:cNvCxnSpPr/>
            <p:nvPr/>
          </p:nvCxnSpPr>
          <p:spPr>
            <a:xfrm rot="5400000">
              <a:off x="2852660" y="4862588"/>
              <a:ext cx="1322496" cy="884213"/>
            </a:xfrm>
            <a:prstGeom prst="bentConnector4">
              <a:avLst>
                <a:gd name="adj1" fmla="val 27043"/>
                <a:gd name="adj2" fmla="val 1258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8596" y="4786322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index.php</a:t>
              </a:r>
              <a:r>
                <a:rPr lang="zh-CN" altLang="en-US" dirty="0"/>
                <a:t>页面需要执行数据库查询，</a:t>
              </a:r>
              <a:r>
                <a:rPr lang="en-US" altLang="zh-CN" dirty="0"/>
                <a:t>PHP</a:t>
              </a:r>
              <a:r>
                <a:rPr lang="zh-CN" altLang="en-US" dirty="0"/>
                <a:t>调用</a:t>
              </a:r>
              <a:r>
                <a:rPr lang="zh-CN" altLang="en-US" dirty="0">
                  <a:solidFill>
                    <a:srgbClr val="FF0000"/>
                  </a:solidFill>
                </a:rPr>
                <a:t>数据库</a:t>
              </a:r>
              <a:r>
                <a:rPr lang="zh-CN" altLang="en-US" dirty="0"/>
                <a:t>执行</a:t>
              </a:r>
              <a:r>
                <a:rPr lang="en-US" altLang="zh-CN" dirty="0"/>
                <a:t>SQL</a:t>
              </a:r>
              <a:r>
                <a:rPr lang="zh-CN" altLang="en-US" dirty="0"/>
                <a:t>语句</a:t>
              </a:r>
            </a:p>
          </p:txBody>
        </p:sp>
      </p:grpSp>
      <p:grpSp>
        <p:nvGrpSpPr>
          <p:cNvPr id="17" name="组合 38"/>
          <p:cNvGrpSpPr/>
          <p:nvPr/>
        </p:nvGrpSpPr>
        <p:grpSpPr>
          <a:xfrm>
            <a:off x="4372422" y="4850288"/>
            <a:ext cx="2952600" cy="1690488"/>
            <a:chOff x="4405482" y="4227400"/>
            <a:chExt cx="2952600" cy="1690488"/>
          </a:xfrm>
        </p:grpSpPr>
        <p:cxnSp>
          <p:nvCxnSpPr>
            <p:cNvPr id="18" name="肘形连接符 17"/>
            <p:cNvCxnSpPr>
              <a:stCxn id="5" idx="3"/>
              <a:endCxn id="4" idx="3"/>
            </p:cNvCxnSpPr>
            <p:nvPr/>
          </p:nvCxnSpPr>
          <p:spPr>
            <a:xfrm flipV="1">
              <a:off x="4405482" y="4227400"/>
              <a:ext cx="166518" cy="1690488"/>
            </a:xfrm>
            <a:prstGeom prst="bentConnector3">
              <a:avLst>
                <a:gd name="adj1" fmla="val 2372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72066" y="4786322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数据库</a:t>
              </a:r>
              <a:r>
                <a:rPr lang="zh-CN" altLang="en-US" dirty="0"/>
                <a:t>将</a:t>
              </a:r>
              <a:r>
                <a:rPr lang="en-US" altLang="zh-CN" dirty="0"/>
                <a:t>SQL</a:t>
              </a:r>
              <a:r>
                <a:rPr lang="zh-CN" altLang="en-US" dirty="0"/>
                <a:t>语句执行结果，返回给</a:t>
              </a:r>
              <a:r>
                <a:rPr lang="en-US" altLang="zh-CN" dirty="0"/>
                <a:t>PHP</a:t>
              </a:r>
              <a:r>
                <a:rPr lang="zh-CN" altLang="en-US" dirty="0"/>
                <a:t>解释器</a:t>
              </a:r>
            </a:p>
          </p:txBody>
        </p:sp>
      </p:grpSp>
      <p:grpSp>
        <p:nvGrpSpPr>
          <p:cNvPr id="20" name="组合 39"/>
          <p:cNvGrpSpPr/>
          <p:nvPr/>
        </p:nvGrpSpPr>
        <p:grpSpPr>
          <a:xfrm>
            <a:off x="4538940" y="3373797"/>
            <a:ext cx="3071834" cy="1521230"/>
            <a:chOff x="4572000" y="2750909"/>
            <a:chExt cx="3071834" cy="1521230"/>
          </a:xfrm>
        </p:grpSpPr>
        <p:cxnSp>
          <p:nvCxnSpPr>
            <p:cNvPr id="21" name="肘形连接符 20"/>
            <p:cNvCxnSpPr>
              <a:stCxn id="4" idx="3"/>
              <a:endCxn id="6" idx="3"/>
            </p:cNvCxnSpPr>
            <p:nvPr/>
          </p:nvCxnSpPr>
          <p:spPr>
            <a:xfrm flipV="1">
              <a:off x="4572000" y="2750909"/>
              <a:ext cx="428628" cy="1476491"/>
            </a:xfrm>
            <a:prstGeom prst="bentConnector3">
              <a:avLst>
                <a:gd name="adj1" fmla="val 1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57818" y="3071810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PHP</a:t>
              </a:r>
              <a:r>
                <a:rPr lang="zh-CN" altLang="en-US" dirty="0">
                  <a:solidFill>
                    <a:srgbClr val="FF0000"/>
                  </a:solidFill>
                </a:rPr>
                <a:t>解释器</a:t>
              </a:r>
              <a:r>
                <a:rPr lang="zh-CN" altLang="en-US" dirty="0"/>
                <a:t>把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页面，翻译成</a:t>
              </a:r>
              <a:r>
                <a:rPr lang="en-US" altLang="zh-CN" dirty="0"/>
                <a:t>HTML</a:t>
              </a:r>
              <a:r>
                <a:rPr lang="zh-CN" altLang="en-US" dirty="0"/>
                <a:t>形式的代码，返回给</a:t>
              </a:r>
              <a:r>
                <a:rPr lang="zh-CN" altLang="en-US" dirty="0">
                  <a:solidFill>
                    <a:srgbClr val="FF0000"/>
                  </a:solidFill>
                </a:rPr>
                <a:t>服务器软件</a:t>
              </a:r>
            </a:p>
          </p:txBody>
        </p:sp>
      </p:grpSp>
      <p:grpSp>
        <p:nvGrpSpPr>
          <p:cNvPr id="23" name="组合 40"/>
          <p:cNvGrpSpPr/>
          <p:nvPr/>
        </p:nvGrpSpPr>
        <p:grpSpPr>
          <a:xfrm>
            <a:off x="4413589" y="1765872"/>
            <a:ext cx="3197185" cy="1607925"/>
            <a:chOff x="4446649" y="1142984"/>
            <a:chExt cx="3197185" cy="1607925"/>
          </a:xfrm>
        </p:grpSpPr>
        <p:cxnSp>
          <p:nvCxnSpPr>
            <p:cNvPr id="24" name="肘形连接符 23"/>
            <p:cNvCxnSpPr>
              <a:stCxn id="6" idx="3"/>
              <a:endCxn id="7" idx="3"/>
            </p:cNvCxnSpPr>
            <p:nvPr/>
          </p:nvCxnSpPr>
          <p:spPr>
            <a:xfrm flipH="1" flipV="1">
              <a:off x="4446649" y="1250265"/>
              <a:ext cx="553979" cy="1500644"/>
            </a:xfrm>
            <a:prstGeom prst="bentConnector3">
              <a:avLst>
                <a:gd name="adj1" fmla="val -412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57818" y="1142984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服务器软件把翻译好的</a:t>
              </a:r>
              <a:r>
                <a:rPr lang="en-US" altLang="zh-CN" dirty="0"/>
                <a:t>HTML</a:t>
              </a:r>
              <a:r>
                <a:rPr lang="zh-CN" altLang="en-US" dirty="0"/>
                <a:t>形式代码，封装成响应消息主体，发送给</a:t>
              </a:r>
              <a:r>
                <a:rPr lang="en-US" altLang="zh-CN" dirty="0">
                  <a:solidFill>
                    <a:srgbClr val="FF0000"/>
                  </a:solidFill>
                </a:rPr>
                <a:t>Web</a:t>
              </a:r>
              <a:r>
                <a:rPr lang="zh-CN" altLang="en-US" dirty="0">
                  <a:solidFill>
                    <a:srgbClr val="FF0000"/>
                  </a:solidFill>
                </a:rPr>
                <a:t>浏览器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运行环境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en-US" altLang="zh-CN" dirty="0"/>
              <a:t> LAMP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/>
              <a:t>Windows</a:t>
            </a:r>
            <a:r>
              <a:rPr lang="zh-CN" altLang="en-US"/>
              <a:t>平台</a:t>
            </a:r>
            <a:endParaRPr lang="en-US" altLang="zh-CN"/>
          </a:p>
          <a:p>
            <a:pPr lvl="1"/>
            <a:r>
              <a:rPr lang="en-US" altLang="zh-CN"/>
              <a:t>WAMP</a:t>
            </a:r>
            <a:endParaRPr lang="en-US" altLang="zh-CN" dirty="0"/>
          </a:p>
        </p:txBody>
      </p:sp>
      <p:pic>
        <p:nvPicPr>
          <p:cNvPr id="5" name="图片 6" descr="fab_os_logo_apache_200_150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3211" y="1475835"/>
            <a:ext cx="1589045" cy="119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272108" y="2475967"/>
            <a:ext cx="3014668" cy="2667545"/>
            <a:chOff x="1632" y="1344"/>
            <a:chExt cx="3619" cy="2813"/>
          </a:xfrm>
        </p:grpSpPr>
        <p:pic>
          <p:nvPicPr>
            <p:cNvPr id="7" name="内容占位符 3" descr="logo-ph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07" y="3077"/>
              <a:ext cx="1147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32" y="1344"/>
              <a:ext cx="2208" cy="1728"/>
            </a:xfrm>
            <a:custGeom>
              <a:avLst/>
              <a:gdLst>
                <a:gd name="G0" fmla="+- 7788 0 0"/>
                <a:gd name="G1" fmla="+- 7788 0 0"/>
                <a:gd name="G2" fmla="+- 2516 0 0"/>
                <a:gd name="G3" fmla="+- 9138 0 0"/>
                <a:gd name="G4" fmla="+- 21600 0 7788"/>
                <a:gd name="G5" fmla="+- 21600 0 9138"/>
                <a:gd name="G6" fmla="+- 7788 21600 0"/>
                <a:gd name="G7" fmla="*/ G6 1 2"/>
                <a:gd name="G8" fmla="+- 21600 0 7788"/>
                <a:gd name="G9" fmla="+- 21600 0 2516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7788" y="7788"/>
                  </a:moveTo>
                  <a:lnTo>
                    <a:pt x="9138" y="7788"/>
                  </a:lnTo>
                  <a:lnTo>
                    <a:pt x="9138" y="2516"/>
                  </a:lnTo>
                  <a:lnTo>
                    <a:pt x="7788" y="2516"/>
                  </a:lnTo>
                  <a:lnTo>
                    <a:pt x="10800" y="0"/>
                  </a:lnTo>
                  <a:lnTo>
                    <a:pt x="13812" y="2516"/>
                  </a:lnTo>
                  <a:lnTo>
                    <a:pt x="12462" y="2516"/>
                  </a:lnTo>
                  <a:lnTo>
                    <a:pt x="12462" y="7788"/>
                  </a:lnTo>
                  <a:lnTo>
                    <a:pt x="13812" y="7788"/>
                  </a:lnTo>
                  <a:lnTo>
                    <a:pt x="13812" y="9138"/>
                  </a:lnTo>
                  <a:lnTo>
                    <a:pt x="19084" y="9138"/>
                  </a:lnTo>
                  <a:lnTo>
                    <a:pt x="19084" y="7788"/>
                  </a:lnTo>
                  <a:lnTo>
                    <a:pt x="21600" y="10800"/>
                  </a:lnTo>
                  <a:lnTo>
                    <a:pt x="19084" y="13812"/>
                  </a:lnTo>
                  <a:lnTo>
                    <a:pt x="19084" y="12462"/>
                  </a:lnTo>
                  <a:lnTo>
                    <a:pt x="13812" y="12462"/>
                  </a:lnTo>
                  <a:lnTo>
                    <a:pt x="13812" y="13812"/>
                  </a:lnTo>
                  <a:lnTo>
                    <a:pt x="12462" y="13812"/>
                  </a:lnTo>
                  <a:lnTo>
                    <a:pt x="12462" y="19084"/>
                  </a:lnTo>
                  <a:lnTo>
                    <a:pt x="13812" y="19084"/>
                  </a:lnTo>
                  <a:lnTo>
                    <a:pt x="10800" y="21600"/>
                  </a:lnTo>
                  <a:lnTo>
                    <a:pt x="7788" y="19084"/>
                  </a:lnTo>
                  <a:lnTo>
                    <a:pt x="9138" y="19084"/>
                  </a:lnTo>
                  <a:lnTo>
                    <a:pt x="9138" y="13812"/>
                  </a:lnTo>
                  <a:lnTo>
                    <a:pt x="7788" y="13812"/>
                  </a:lnTo>
                  <a:lnTo>
                    <a:pt x="7788" y="12462"/>
                  </a:lnTo>
                  <a:lnTo>
                    <a:pt x="2516" y="12462"/>
                  </a:lnTo>
                  <a:lnTo>
                    <a:pt x="2516" y="13812"/>
                  </a:lnTo>
                  <a:lnTo>
                    <a:pt x="0" y="10800"/>
                  </a:lnTo>
                  <a:lnTo>
                    <a:pt x="2516" y="7788"/>
                  </a:lnTo>
                  <a:lnTo>
                    <a:pt x="2516" y="9138"/>
                  </a:lnTo>
                  <a:lnTo>
                    <a:pt x="7788" y="9138"/>
                  </a:ln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" name="图片 5" descr="mysql_log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93" y="1871"/>
              <a:ext cx="125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12" y="1920"/>
              <a:ext cx="1200" cy="576"/>
            </a:xfrm>
            <a:prstGeom prst="ellipse">
              <a:avLst/>
            </a:prstGeom>
            <a:solidFill>
              <a:srgbClr val="095DE5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095DE5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LAMP</a:t>
              </a:r>
            </a:p>
          </p:txBody>
        </p:sp>
      </p:grp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641" y="2904595"/>
            <a:ext cx="819673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市场份额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企业网站</a:t>
            </a:r>
            <a:endParaRPr lang="zh-CN" altLang="en-US" dirty="0"/>
          </a:p>
          <a:p>
            <a:r>
              <a:rPr lang="zh-CN" altLang="en-US"/>
              <a:t>商业网站</a:t>
            </a:r>
            <a:endParaRPr lang="zh-CN" altLang="en-US" dirty="0"/>
          </a:p>
          <a:p>
            <a:r>
              <a:rPr lang="zh-CN" altLang="en-US"/>
              <a:t>教育科研网站</a:t>
            </a:r>
            <a:endParaRPr lang="zh-CN" altLang="en-US" dirty="0"/>
          </a:p>
          <a:p>
            <a:r>
              <a:rPr lang="zh-CN" altLang="en-US"/>
              <a:t>政府网站</a:t>
            </a:r>
            <a:endParaRPr lang="zh-CN" altLang="en-US" dirty="0"/>
          </a:p>
          <a:p>
            <a:r>
              <a:rPr lang="zh-CN" altLang="en-US"/>
              <a:t>个人网站</a:t>
            </a:r>
            <a:endParaRPr lang="zh-CN" altLang="en-US" dirty="0"/>
          </a:p>
          <a:p>
            <a:r>
              <a:rPr lang="en-US" altLang="zh-CN"/>
              <a:t>.......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48562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6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windows</a:t>
            </a:r>
            <a:r>
              <a:rPr lang="zh-CN" altLang="en-US"/>
              <a:t>下</a:t>
            </a:r>
            <a:r>
              <a:rPr lang="en-US" altLang="zh-CN"/>
              <a:t>PHP</a:t>
            </a:r>
            <a:r>
              <a:rPr lang="zh-CN" altLang="en-US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分别安装配置</a:t>
            </a:r>
            <a:r>
              <a:rPr lang="en-US" altLang="zh-CN"/>
              <a:t>apache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php</a:t>
            </a:r>
          </a:p>
          <a:p>
            <a:r>
              <a:rPr lang="zh-CN" altLang="en-US"/>
              <a:t>使用集成环境</a:t>
            </a:r>
            <a:endParaRPr lang="en-US" altLang="zh-CN"/>
          </a:p>
          <a:p>
            <a:pPr lvl="1"/>
            <a:r>
              <a:rPr lang="en-US" altLang="zh-CN"/>
              <a:t>wampsever</a:t>
            </a:r>
          </a:p>
          <a:p>
            <a:pPr lvl="1"/>
            <a:r>
              <a:rPr lang="en-US" altLang="zh-CN"/>
              <a:t>xampp</a:t>
            </a:r>
          </a:p>
          <a:p>
            <a:pPr lvl="1"/>
            <a:r>
              <a:rPr lang="en-US" altLang="zh-CN"/>
              <a:t>appserv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根目录</a:t>
            </a:r>
            <a:endParaRPr lang="en-US" altLang="zh-CN"/>
          </a:p>
          <a:p>
            <a:pPr lvl="1"/>
            <a:r>
              <a:rPr lang="zh-CN" altLang="en-US"/>
              <a:t>能被其他客户端访问的最顶层目录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wampserver</a:t>
            </a:r>
            <a:r>
              <a:rPr lang="zh-CN" altLang="en-US"/>
              <a:t>安装，默认的服务器根目录是</a:t>
            </a:r>
            <a:r>
              <a:rPr lang="en-US" altLang="zh-CN"/>
              <a:t>wamp</a:t>
            </a:r>
            <a:r>
              <a:rPr lang="zh-CN" altLang="en-US"/>
              <a:t>里的</a:t>
            </a:r>
            <a:r>
              <a:rPr lang="en-US" altLang="zh-CN"/>
              <a:t>www</a:t>
            </a:r>
            <a:r>
              <a:rPr lang="zh-CN" altLang="en-US"/>
              <a:t>目录</a:t>
            </a:r>
            <a:endParaRPr lang="en-US" altLang="zh-CN"/>
          </a:p>
          <a:p>
            <a:r>
              <a:rPr lang="zh-CN" altLang="en-US"/>
              <a:t>访问地址：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http://ip/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http://10.7.1.8/)</a:t>
            </a:r>
          </a:p>
          <a:p>
            <a:pPr lvl="1"/>
            <a:r>
              <a:rPr lang="en-US" altLang="zh-CN">
                <a:hlinkClick r:id="rId3"/>
              </a:rPr>
              <a:t>http://localhost/</a:t>
            </a:r>
            <a:r>
              <a:rPr lang="zh-CN" altLang="en-US">
                <a:hlinkClick r:id="rId3"/>
              </a:rPr>
              <a:t>（或</a:t>
            </a:r>
            <a:r>
              <a:rPr lang="zh-CN" altLang="en-US"/>
              <a:t> </a:t>
            </a:r>
            <a:r>
              <a:rPr lang="en-US" altLang="zh-CN"/>
              <a:t>http://127.0.0.1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580526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demo1-1.php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6490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与数据库</a:t>
            </a:r>
            <a:r>
              <a:rPr lang="en-US" altLang="zh-CN"/>
              <a:t>(mysql)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 </a:t>
            </a:r>
            <a:r>
              <a:rPr lang="en-US" altLang="zh-CN"/>
              <a:t>&amp;&amp; </a:t>
            </a:r>
            <a:r>
              <a:rPr lang="zh-CN" altLang="en-US"/>
              <a:t>数据表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4" y="2132856"/>
            <a:ext cx="22288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4" y="2947988"/>
            <a:ext cx="32385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动态网站特点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以数据库技术为基础，降低网站维护的工作量</a:t>
            </a:r>
            <a:endParaRPr lang="en-US" altLang="zh-CN"/>
          </a:p>
          <a:p>
            <a:r>
              <a:rPr lang="zh-CN" altLang="en-US"/>
              <a:t>网页实际上并不是独立完整的网页文件，只有当用户请求时服务器才返回一个完整的网页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与用户的交互性更强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功能更多：用户注册</a:t>
            </a:r>
            <a:r>
              <a:rPr lang="en-US" altLang="zh-CN"/>
              <a:t>/</a:t>
            </a:r>
            <a:r>
              <a:rPr lang="zh-CN" altLang="en-US"/>
              <a:t>登录、在线调查、订单管理、电子商务</a:t>
            </a:r>
            <a:r>
              <a:rPr lang="en-US" altLang="zh-CN"/>
              <a:t>……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4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了解</a:t>
            </a:r>
            <a:r>
              <a:rPr lang="en-US" altLang="zh-CN"/>
              <a:t>PHP</a:t>
            </a:r>
          </a:p>
          <a:p>
            <a:r>
              <a:rPr lang="en-US" altLang="zh-CN">
                <a:solidFill>
                  <a:srgbClr val="FF0000"/>
                </a:solidFill>
              </a:rPr>
              <a:t>PHPCMS V9</a:t>
            </a:r>
            <a:r>
              <a:rPr lang="zh-CN" altLang="en-US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/>
              <a:t>PHPCMS v9</a:t>
            </a:r>
            <a:r>
              <a:rPr lang="zh-CN" altLang="en-US"/>
              <a:t>初体验</a:t>
            </a:r>
            <a:endParaRPr lang="en-US" altLang="zh-CN"/>
          </a:p>
          <a:p>
            <a:r>
              <a:rPr lang="zh-CN" altLang="zh-CN"/>
              <a:t>模板</a:t>
            </a:r>
            <a:r>
              <a:rPr lang="zh-CN" altLang="en-US" dirty="0"/>
              <a:t>及模</a:t>
            </a:r>
            <a:r>
              <a:rPr lang="zh-CN" altLang="en-US"/>
              <a:t>版应用</a:t>
            </a:r>
            <a:endParaRPr lang="en-US" altLang="zh-CN"/>
          </a:p>
          <a:p>
            <a:r>
              <a:rPr lang="zh-CN" altLang="en-US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5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PHPCMS V9</a:t>
            </a:r>
            <a:r>
              <a:rPr lang="zh-CN" altLang="en-US" dirty="0"/>
              <a:t>安装步骤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搭建</a:t>
            </a:r>
            <a:r>
              <a:rPr lang="en-US" altLang="zh-CN" dirty="0"/>
              <a:t>PHP</a:t>
            </a:r>
            <a:r>
              <a:rPr lang="zh-CN" altLang="en-US" dirty="0"/>
              <a:t>开发环境：</a:t>
            </a:r>
            <a:r>
              <a:rPr lang="en-US" altLang="zh-CN" dirty="0"/>
              <a:t>LAMP</a:t>
            </a:r>
            <a:r>
              <a:rPr lang="zh-CN" altLang="en-US" dirty="0"/>
              <a:t>或</a:t>
            </a:r>
            <a:r>
              <a:rPr lang="en-US" altLang="zh-CN" dirty="0"/>
              <a:t>WAMP</a:t>
            </a:r>
          </a:p>
          <a:p>
            <a:r>
              <a:rPr lang="zh-CN" altLang="en-US" dirty="0"/>
              <a:t>拷贝</a:t>
            </a:r>
            <a:r>
              <a:rPr lang="en-US" altLang="zh-CN" dirty="0"/>
              <a:t>PHPCMS V9</a:t>
            </a:r>
            <a:r>
              <a:rPr lang="zh-CN" altLang="en-US" dirty="0"/>
              <a:t>安装文件至服务器某目录</a:t>
            </a:r>
            <a:endParaRPr lang="en-US" altLang="zh-CN" dirty="0"/>
          </a:p>
          <a:p>
            <a:r>
              <a:rPr lang="zh-CN" altLang="en-US" dirty="0"/>
              <a:t>从浏览器定位至安装文件目录，启动安装程序。</a:t>
            </a:r>
            <a:endParaRPr lang="en-US" altLang="zh-CN" dirty="0"/>
          </a:p>
          <a:p>
            <a:r>
              <a:rPr lang="zh-CN" altLang="en-US" dirty="0"/>
              <a:t>开始安装 </a:t>
            </a:r>
            <a:r>
              <a:rPr lang="en-US" altLang="zh-CN" dirty="0"/>
              <a:t>PHPCMS V9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3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PHPCMS V9</a:t>
            </a:r>
            <a:endParaRPr lang="zh-CN" altLang="en-US" dirty="0"/>
          </a:p>
        </p:txBody>
      </p:sp>
      <p:pic>
        <p:nvPicPr>
          <p:cNvPr id="6" name="图片 5" descr="temp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5544616" cy="3240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图片 6" descr="temp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77" y="1988840"/>
            <a:ext cx="5271135" cy="4086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图片 7" descr="temp3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7192" y="2187328"/>
            <a:ext cx="5269865" cy="3295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图片 8" descr="temp4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3688" y="2334965"/>
            <a:ext cx="5267960" cy="3000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 descr="temp-4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6002" y="2564904"/>
            <a:ext cx="5274310" cy="33864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034" y="2843283"/>
            <a:ext cx="5274310" cy="26396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12" name="图片 11" descr="temp6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54074" y="3041720"/>
            <a:ext cx="5274310" cy="22936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2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了解</a:t>
            </a:r>
            <a:r>
              <a:rPr lang="en-US" altLang="zh-CN"/>
              <a:t>PHP</a:t>
            </a:r>
          </a:p>
          <a:p>
            <a:r>
              <a:rPr lang="en-US" altLang="zh-CN"/>
              <a:t>PHPCMS V9</a:t>
            </a:r>
            <a:r>
              <a:rPr lang="zh-CN" altLang="en-US"/>
              <a:t>安装</a:t>
            </a:r>
            <a:endParaRPr lang="en-US" altLang="zh-CN" dirty="0"/>
          </a:p>
          <a:p>
            <a:r>
              <a:rPr lang="en-US" altLang="zh-CN">
                <a:solidFill>
                  <a:srgbClr val="FF0000"/>
                </a:solidFill>
              </a:rPr>
              <a:t>PHPCMS v9</a:t>
            </a:r>
            <a:r>
              <a:rPr lang="zh-CN" altLang="en-US">
                <a:solidFill>
                  <a:srgbClr val="FF0000"/>
                </a:solidFill>
              </a:rPr>
              <a:t>初体验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zh-CN"/>
              <a:t>模板</a:t>
            </a:r>
            <a:r>
              <a:rPr lang="zh-CN" altLang="en-US" dirty="0"/>
              <a:t>及模</a:t>
            </a:r>
            <a:r>
              <a:rPr lang="zh-CN" altLang="en-US"/>
              <a:t>版应用</a:t>
            </a:r>
            <a:endParaRPr lang="en-US" altLang="zh-CN"/>
          </a:p>
          <a:p>
            <a:r>
              <a:rPr lang="zh-CN" altLang="en-US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5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发布内容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登录后台地址：</a:t>
            </a:r>
            <a:r>
              <a:rPr lang="en-US" altLang="zh-CN">
                <a:hlinkClick r:id="rId3"/>
              </a:rPr>
              <a:t>http://localhost/</a:t>
            </a:r>
            <a:r>
              <a:rPr lang="zh-CN" altLang="en-US">
                <a:hlinkClick r:id="rId3"/>
              </a:rPr>
              <a:t>安装目录</a:t>
            </a:r>
            <a:r>
              <a:rPr lang="en-US" altLang="zh-CN">
                <a:hlinkClick r:id="rId3"/>
              </a:rPr>
              <a:t>/admin.php</a:t>
            </a:r>
            <a:endParaRPr lang="en-US" altLang="zh-CN"/>
          </a:p>
          <a:p>
            <a:r>
              <a:rPr lang="zh-CN" altLang="en-US"/>
              <a:t>后台主界面：</a:t>
            </a:r>
            <a:endParaRPr lang="en-US" altLang="zh-CN"/>
          </a:p>
          <a:p>
            <a:pPr marL="393192" lvl="1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780928"/>
            <a:ext cx="5274310" cy="33508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71034"/>
            <a:ext cx="7648203" cy="34363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直接查看前台页面</a:t>
            </a:r>
            <a:endParaRPr lang="en-US" altLang="zh-CN" dirty="0"/>
          </a:p>
          <a:p>
            <a:pPr lvl="1"/>
            <a:r>
              <a:rPr lang="en-US" altLang="zh-CN" dirty="0"/>
              <a:t>http://localhost/</a:t>
            </a:r>
            <a:r>
              <a:rPr lang="zh-CN" altLang="en-US" dirty="0"/>
              <a:t>安装目录</a:t>
            </a:r>
            <a:endParaRPr lang="en-US" altLang="zh-CN" dirty="0"/>
          </a:p>
          <a:p>
            <a:r>
              <a:rPr lang="zh-CN" altLang="en-US" dirty="0"/>
              <a:t>从后台查看前台页面</a:t>
            </a:r>
            <a:endParaRPr lang="en-US" altLang="zh-CN" dirty="0"/>
          </a:p>
          <a:p>
            <a:pPr marL="393192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93192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44111"/>
            <a:ext cx="4286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54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CMS</a:t>
            </a:r>
            <a:r>
              <a:rPr lang="zh-CN" altLang="en-US"/>
              <a:t>是什么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E486A76A-6103-4BE2-8B71-D5C13EFDD68B}" type="datetime1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1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/>
              <a:t>此处添加公司信息</a:t>
            </a: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9D251110-4D4E-44A4-B73D-A7A94D5B062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088" y="3190875"/>
            <a:ext cx="7524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/>
              <a:t>        CMS</a:t>
            </a:r>
            <a:r>
              <a:rPr lang="zh-CN" altLang="en-US" sz="2400"/>
              <a:t>是</a:t>
            </a:r>
            <a:r>
              <a:rPr lang="en-US" altLang="zh-CN" sz="2400"/>
              <a:t>Content Management System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FF0000"/>
                </a:solidFill>
              </a:rPr>
              <a:t>内容管理系统</a:t>
            </a:r>
            <a:r>
              <a:rPr lang="zh-CN" altLang="en-US" sz="2400"/>
              <a:t>）的缩写。</a:t>
            </a:r>
            <a:endParaRPr lang="en-US" altLang="zh-CN" sz="2400"/>
          </a:p>
          <a:p>
            <a:pPr eaLnBrk="1" hangingPunct="1"/>
            <a:endParaRPr lang="en-US" altLang="zh-CN" sz="1000"/>
          </a:p>
          <a:p>
            <a:pPr eaLnBrk="1" hangingPunct="1"/>
            <a:r>
              <a:rPr lang="zh-CN" altLang="en-US" sz="2400"/>
              <a:t>       内容管理系统是一种位于</a:t>
            </a:r>
            <a:r>
              <a:rPr lang="en-US" altLang="zh-CN" sz="2400">
                <a:solidFill>
                  <a:srgbClr val="0070C0"/>
                </a:solidFill>
              </a:rPr>
              <a:t>Web</a:t>
            </a:r>
            <a:r>
              <a:rPr lang="zh-CN" altLang="en-US" sz="2400">
                <a:solidFill>
                  <a:srgbClr val="0070C0"/>
                </a:solidFill>
              </a:rPr>
              <a:t>前端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0070C0"/>
                </a:solidFill>
              </a:rPr>
              <a:t>后端办公系统</a:t>
            </a:r>
            <a:r>
              <a:rPr lang="zh-CN" altLang="en-US" sz="2400"/>
              <a:t>之间的软件系统。</a:t>
            </a:r>
          </a:p>
        </p:txBody>
      </p:sp>
    </p:spTree>
    <p:extLst>
      <p:ext uri="{BB962C8B-B14F-4D97-AF65-F5344CB8AC3E}">
        <p14:creationId xmlns:p14="http://schemas.microsoft.com/office/powerpoint/2010/main" val="2529904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网站后台与前台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使用者</a:t>
            </a:r>
            <a:endParaRPr lang="en-US" altLang="zh-CN" dirty="0"/>
          </a:p>
          <a:p>
            <a:pPr lvl="1"/>
            <a:r>
              <a:rPr lang="zh-CN" altLang="en-US" dirty="0"/>
              <a:t>后台：由专人管理、维护</a:t>
            </a:r>
            <a:endParaRPr lang="en-US" altLang="zh-CN" dirty="0"/>
          </a:p>
          <a:p>
            <a:pPr lvl="1"/>
            <a:r>
              <a:rPr lang="zh-CN" altLang="en-US" dirty="0"/>
              <a:t>前台：页面任何人都可浏览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后台：主要进行网站的设置、内容的维护</a:t>
            </a:r>
            <a:endParaRPr lang="en-US" altLang="zh-CN" dirty="0"/>
          </a:p>
          <a:p>
            <a:pPr lvl="1"/>
            <a:r>
              <a:rPr lang="zh-CN" altLang="en-US" dirty="0"/>
              <a:t>前台：根据后台设置显示网站信息</a:t>
            </a:r>
          </a:p>
        </p:txBody>
      </p:sp>
    </p:spTree>
    <p:extLst>
      <p:ext uri="{BB962C8B-B14F-4D97-AF65-F5344CB8AC3E}">
        <p14:creationId xmlns:p14="http://schemas.microsoft.com/office/powerpoint/2010/main" val="190743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前台与后台的另一种分法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根据开发的不同阶段划分</a:t>
            </a:r>
            <a:endParaRPr lang="en-US" altLang="zh-CN"/>
          </a:p>
          <a:p>
            <a:pPr lvl="1"/>
            <a:r>
              <a:rPr lang="zh-CN" altLang="en-US"/>
              <a:t>前台开发：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等构建的前台页面</a:t>
            </a:r>
            <a:endParaRPr lang="en-US" altLang="zh-CN"/>
          </a:p>
          <a:p>
            <a:pPr lvl="1"/>
            <a:r>
              <a:rPr lang="zh-CN" altLang="en-US"/>
              <a:t>后台开发：使用服务器端语言开发的后台管理程序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后台开发</a:t>
            </a:r>
          </a:p>
        </p:txBody>
      </p:sp>
    </p:spTree>
    <p:extLst>
      <p:ext uri="{BB962C8B-B14F-4D97-AF65-F5344CB8AC3E}">
        <p14:creationId xmlns:p14="http://schemas.microsoft.com/office/powerpoint/2010/main" val="3959650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了解</a:t>
            </a:r>
            <a:r>
              <a:rPr lang="en-US" altLang="zh-CN"/>
              <a:t>PHP</a:t>
            </a:r>
          </a:p>
          <a:p>
            <a:r>
              <a:rPr lang="en-US" altLang="zh-CN"/>
              <a:t>PHPCMS V9</a:t>
            </a:r>
            <a:r>
              <a:rPr lang="zh-CN" altLang="en-US"/>
              <a:t>安装</a:t>
            </a:r>
            <a:endParaRPr lang="en-US" altLang="zh-CN" dirty="0"/>
          </a:p>
          <a:p>
            <a:r>
              <a:rPr lang="en-US" altLang="zh-CN"/>
              <a:t>PHPCMS v9</a:t>
            </a:r>
            <a:r>
              <a:rPr lang="zh-CN" altLang="en-US"/>
              <a:t>初体验</a:t>
            </a:r>
            <a:endParaRPr lang="en-US" altLang="zh-CN"/>
          </a:p>
          <a:p>
            <a:r>
              <a:rPr lang="zh-CN" altLang="zh-CN">
                <a:solidFill>
                  <a:srgbClr val="FF0000"/>
                </a:solidFill>
              </a:rPr>
              <a:t>模板</a:t>
            </a:r>
            <a:r>
              <a:rPr lang="zh-CN" altLang="en-US" dirty="0">
                <a:solidFill>
                  <a:srgbClr val="FF0000"/>
                </a:solidFill>
              </a:rPr>
              <a:t>及模</a:t>
            </a:r>
            <a:r>
              <a:rPr lang="zh-CN" altLang="en-US">
                <a:solidFill>
                  <a:srgbClr val="FF0000"/>
                </a:solidFill>
              </a:rPr>
              <a:t>版应用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11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模板：</a:t>
            </a:r>
            <a:r>
              <a:rPr lang="en-US" altLang="zh-CN" dirty="0"/>
              <a:t>web</a:t>
            </a:r>
            <a:r>
              <a:rPr kumimoji="1" lang="zh-CN" altLang="en-US" dirty="0"/>
              <a:t>页面的结构、样式</a:t>
            </a:r>
            <a:endParaRPr kumimoji="1" lang="en-US" altLang="zh-CN" dirty="0"/>
          </a:p>
          <a:p>
            <a:r>
              <a:rPr kumimoji="1" lang="zh-CN" altLang="en-US" dirty="0"/>
              <a:t>模板内容：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JavaScript</a:t>
            </a:r>
            <a:r>
              <a:rPr kumimoji="1" lang="zh-CN" altLang="en-US"/>
              <a:t>代码、</a:t>
            </a:r>
            <a:r>
              <a:rPr kumimoji="1" lang="en-US" altLang="zh-CN"/>
              <a:t>phpcms</a:t>
            </a:r>
            <a:r>
              <a:rPr kumimoji="1" lang="zh-CN" altLang="en-US"/>
              <a:t>标签</a:t>
            </a:r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27548"/>
            <a:ext cx="6361200" cy="33504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83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模版应用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模板存储路径</a:t>
            </a:r>
            <a:endParaRPr lang="en-US" altLang="zh-CN" dirty="0"/>
          </a:p>
          <a:p>
            <a:pPr lvl="1"/>
            <a:r>
              <a:rPr lang="zh-CN" altLang="en-US" dirty="0"/>
              <a:t>程序目录</a:t>
            </a:r>
            <a:r>
              <a:rPr lang="en-US" altLang="zh-CN" dirty="0"/>
              <a:t>\phpcms\templates</a:t>
            </a:r>
          </a:p>
          <a:p>
            <a:r>
              <a:rPr lang="zh-CN" altLang="en-US" dirty="0"/>
              <a:t>应用模板</a:t>
            </a:r>
            <a:endParaRPr lang="en-US" altLang="zh-CN" dirty="0"/>
          </a:p>
          <a:p>
            <a:pPr lvl="1"/>
            <a:r>
              <a:rPr lang="zh-CN" altLang="en-US" dirty="0"/>
              <a:t>将制作好的模板放置模板目录</a:t>
            </a:r>
            <a:endParaRPr lang="en-US" altLang="zh-CN" dirty="0"/>
          </a:p>
          <a:p>
            <a:pPr lvl="1"/>
            <a:r>
              <a:rPr lang="zh-CN" altLang="en-US" dirty="0"/>
              <a:t>登陆网站后台，应用模板</a:t>
            </a:r>
          </a:p>
        </p:txBody>
      </p:sp>
    </p:spTree>
    <p:extLst>
      <p:ext uri="{BB962C8B-B14F-4D97-AF65-F5344CB8AC3E}">
        <p14:creationId xmlns:p14="http://schemas.microsoft.com/office/powerpoint/2010/main" val="6908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43608" y="1844824"/>
            <a:ext cx="7056784" cy="36004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了解</a:t>
            </a:r>
            <a:r>
              <a:rPr lang="en-US" altLang="zh-CN"/>
              <a:t>PHP</a:t>
            </a:r>
          </a:p>
          <a:p>
            <a:r>
              <a:rPr lang="en-US" altLang="zh-CN"/>
              <a:t>PHPCMS V9</a:t>
            </a:r>
            <a:r>
              <a:rPr lang="zh-CN" altLang="en-US"/>
              <a:t>安装</a:t>
            </a:r>
            <a:endParaRPr lang="en-US" altLang="zh-CN" dirty="0"/>
          </a:p>
          <a:p>
            <a:r>
              <a:rPr lang="en-US" altLang="zh-CN"/>
              <a:t>PHPCMS v9</a:t>
            </a:r>
            <a:r>
              <a:rPr lang="zh-CN" altLang="en-US"/>
              <a:t>初体验</a:t>
            </a:r>
            <a:endParaRPr lang="en-US" altLang="zh-CN"/>
          </a:p>
          <a:p>
            <a:r>
              <a:rPr lang="zh-CN" altLang="zh-CN"/>
              <a:t>模板</a:t>
            </a:r>
            <a:r>
              <a:rPr lang="zh-CN" altLang="en-US" dirty="0"/>
              <a:t>及模</a:t>
            </a:r>
            <a:r>
              <a:rPr lang="zh-CN" altLang="en-US"/>
              <a:t>版应用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工具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11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开发工具</a:t>
            </a:r>
            <a:endParaRPr lang="en-US" altLang="zh-CN"/>
          </a:p>
          <a:p>
            <a:pPr lvl="1"/>
            <a:r>
              <a:rPr lang="en-US" altLang="zh-CN"/>
              <a:t>Sublime Text</a:t>
            </a:r>
          </a:p>
          <a:p>
            <a:r>
              <a:rPr lang="zh-CN" altLang="en-US"/>
              <a:t>学习工具</a:t>
            </a:r>
            <a:endParaRPr lang="en-US" altLang="zh-CN"/>
          </a:p>
          <a:p>
            <a:pPr lvl="1"/>
            <a:r>
              <a:rPr lang="en-US" altLang="zh-CN"/>
              <a:t>google</a:t>
            </a:r>
          </a:p>
          <a:p>
            <a:pPr lvl="1"/>
            <a:r>
              <a:rPr lang="zh-CN" altLang="en-US"/>
              <a:t>参考手册</a:t>
            </a:r>
            <a:endParaRPr lang="en-US" altLang="zh-CN"/>
          </a:p>
          <a:p>
            <a:pPr lvl="1"/>
            <a:r>
              <a:rPr lang="en-US" altLang="zh-CN"/>
              <a:t>default</a:t>
            </a:r>
            <a:r>
              <a:rPr lang="zh-CN" altLang="en-US"/>
              <a:t>里的模板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75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CMS</a:t>
            </a:r>
            <a:r>
              <a:rPr lang="zh-CN" altLang="en-US"/>
              <a:t>是什么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F2CD-EA12-491A-A978-A4CD5ACD7A67}" type="datetime1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此处添加公司信息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47913" y="2103438"/>
            <a:ext cx="1570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7030A0"/>
                </a:solidFill>
              </a:rPr>
              <a:t>内容</a:t>
            </a:r>
            <a:r>
              <a:rPr lang="zh-CN" altLang="en-US" sz="3600"/>
              <a:t>？</a:t>
            </a:r>
            <a:endParaRPr lang="zh-CN" altLang="en-US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60913" y="2103438"/>
            <a:ext cx="1568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B0F0"/>
                </a:solidFill>
              </a:rPr>
              <a:t>管理</a:t>
            </a:r>
            <a:r>
              <a:rPr lang="zh-CN" altLang="en-US" sz="3600"/>
              <a:t>？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368425" y="3649663"/>
            <a:ext cx="405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hlinkClick r:id="rId2"/>
              </a:rPr>
              <a:t>http://www.sina.com.cn/</a:t>
            </a:r>
            <a:r>
              <a:rPr lang="en-US" altLang="zh-CN" sz="2800">
                <a:solidFill>
                  <a:srgbClr val="C00000"/>
                </a:solidFill>
              </a:rPr>
              <a:t> 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368425" y="4346575"/>
            <a:ext cx="4819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C00000"/>
                </a:solidFill>
                <a:hlinkClick r:id="rId3"/>
              </a:rPr>
              <a:t>http://software.hebtu.edu.cn/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重温建站思路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3529-213E-4392-BB29-BB89DD74B383}" type="datetime1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此处添加公司信息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933825" y="1516063"/>
            <a:ext cx="1373188" cy="612775"/>
            <a:chOff x="2011340" y="2763934"/>
            <a:chExt cx="2073319" cy="613181"/>
          </a:xfrm>
        </p:grpSpPr>
        <p:sp>
          <p:nvSpPr>
            <p:cNvPr id="17" name="圆角矩形 16"/>
            <p:cNvSpPr/>
            <p:nvPr/>
          </p:nvSpPr>
          <p:spPr>
            <a:xfrm>
              <a:off x="2011340" y="2763934"/>
              <a:ext cx="2073319" cy="61318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2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28119" y="2781408"/>
              <a:ext cx="2039761" cy="578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前台</a:t>
              </a:r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1660525" y="2568575"/>
            <a:ext cx="1570038" cy="942975"/>
          </a:xfrm>
          <a:custGeom>
            <a:avLst/>
            <a:gdLst>
              <a:gd name="connsiteX0" fmla="*/ 0 w 1570041"/>
              <a:gd name="connsiteY0" fmla="*/ 94202 h 942024"/>
              <a:gd name="connsiteX1" fmla="*/ 94202 w 1570041"/>
              <a:gd name="connsiteY1" fmla="*/ 0 h 942024"/>
              <a:gd name="connsiteX2" fmla="*/ 1475839 w 1570041"/>
              <a:gd name="connsiteY2" fmla="*/ 0 h 942024"/>
              <a:gd name="connsiteX3" fmla="*/ 1570041 w 1570041"/>
              <a:gd name="connsiteY3" fmla="*/ 94202 h 942024"/>
              <a:gd name="connsiteX4" fmla="*/ 1570041 w 1570041"/>
              <a:gd name="connsiteY4" fmla="*/ 847822 h 942024"/>
              <a:gd name="connsiteX5" fmla="*/ 1475839 w 1570041"/>
              <a:gd name="connsiteY5" fmla="*/ 942024 h 942024"/>
              <a:gd name="connsiteX6" fmla="*/ 94202 w 1570041"/>
              <a:gd name="connsiteY6" fmla="*/ 942024 h 942024"/>
              <a:gd name="connsiteX7" fmla="*/ 0 w 1570041"/>
              <a:gd name="connsiteY7" fmla="*/ 847822 h 942024"/>
              <a:gd name="connsiteX8" fmla="*/ 0 w 1570041"/>
              <a:gd name="connsiteY8" fmla="*/ 94202 h 94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0041" h="942024">
                <a:moveTo>
                  <a:pt x="0" y="94202"/>
                </a:moveTo>
                <a:cubicBezTo>
                  <a:pt x="0" y="42176"/>
                  <a:pt x="42176" y="0"/>
                  <a:pt x="94202" y="0"/>
                </a:cubicBezTo>
                <a:lnTo>
                  <a:pt x="1475839" y="0"/>
                </a:lnTo>
                <a:cubicBezTo>
                  <a:pt x="1527865" y="0"/>
                  <a:pt x="1570041" y="42176"/>
                  <a:pt x="1570041" y="94202"/>
                </a:cubicBezTo>
                <a:lnTo>
                  <a:pt x="1570041" y="847822"/>
                </a:lnTo>
                <a:cubicBezTo>
                  <a:pt x="1570041" y="899848"/>
                  <a:pt x="1527865" y="942024"/>
                  <a:pt x="1475839" y="942024"/>
                </a:cubicBezTo>
                <a:lnTo>
                  <a:pt x="94202" y="942024"/>
                </a:lnTo>
                <a:cubicBezTo>
                  <a:pt x="42176" y="942024"/>
                  <a:pt x="0" y="899848"/>
                  <a:pt x="0" y="847822"/>
                </a:cubicBezTo>
                <a:lnTo>
                  <a:pt x="0" y="942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6171" tIns="96171" rIns="96171" bIns="96171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/>
              <a:t>沟通需求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3368675" y="2844800"/>
            <a:ext cx="333375" cy="390525"/>
          </a:xfrm>
          <a:custGeom>
            <a:avLst/>
            <a:gdLst>
              <a:gd name="connsiteX0" fmla="*/ 0 w 332848"/>
              <a:gd name="connsiteY0" fmla="*/ 77874 h 389370"/>
              <a:gd name="connsiteX1" fmla="*/ 166424 w 332848"/>
              <a:gd name="connsiteY1" fmla="*/ 77874 h 389370"/>
              <a:gd name="connsiteX2" fmla="*/ 166424 w 332848"/>
              <a:gd name="connsiteY2" fmla="*/ 0 h 389370"/>
              <a:gd name="connsiteX3" fmla="*/ 332848 w 332848"/>
              <a:gd name="connsiteY3" fmla="*/ 194685 h 389370"/>
              <a:gd name="connsiteX4" fmla="*/ 166424 w 332848"/>
              <a:gd name="connsiteY4" fmla="*/ 389370 h 389370"/>
              <a:gd name="connsiteX5" fmla="*/ 166424 w 332848"/>
              <a:gd name="connsiteY5" fmla="*/ 311496 h 389370"/>
              <a:gd name="connsiteX6" fmla="*/ 0 w 332848"/>
              <a:gd name="connsiteY6" fmla="*/ 311496 h 389370"/>
              <a:gd name="connsiteX7" fmla="*/ 0 w 332848"/>
              <a:gd name="connsiteY7" fmla="*/ 77874 h 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8" h="389370">
                <a:moveTo>
                  <a:pt x="0" y="77874"/>
                </a:moveTo>
                <a:lnTo>
                  <a:pt x="166424" y="77874"/>
                </a:lnTo>
                <a:lnTo>
                  <a:pt x="166424" y="0"/>
                </a:lnTo>
                <a:lnTo>
                  <a:pt x="332848" y="194685"/>
                </a:lnTo>
                <a:lnTo>
                  <a:pt x="166424" y="389370"/>
                </a:lnTo>
                <a:lnTo>
                  <a:pt x="166424" y="311496"/>
                </a:lnTo>
                <a:lnTo>
                  <a:pt x="0" y="311496"/>
                </a:lnTo>
                <a:lnTo>
                  <a:pt x="0" y="7787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77874" rIns="99854" bIns="7787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400"/>
          </a:p>
        </p:txBody>
      </p:sp>
      <p:sp>
        <p:nvSpPr>
          <p:cNvPr id="24" name="任意多边形 23"/>
          <p:cNvSpPr/>
          <p:nvPr/>
        </p:nvSpPr>
        <p:spPr>
          <a:xfrm>
            <a:off x="3859213" y="2568575"/>
            <a:ext cx="1570037" cy="942975"/>
          </a:xfrm>
          <a:custGeom>
            <a:avLst/>
            <a:gdLst>
              <a:gd name="connsiteX0" fmla="*/ 0 w 1570041"/>
              <a:gd name="connsiteY0" fmla="*/ 94202 h 942024"/>
              <a:gd name="connsiteX1" fmla="*/ 94202 w 1570041"/>
              <a:gd name="connsiteY1" fmla="*/ 0 h 942024"/>
              <a:gd name="connsiteX2" fmla="*/ 1475839 w 1570041"/>
              <a:gd name="connsiteY2" fmla="*/ 0 h 942024"/>
              <a:gd name="connsiteX3" fmla="*/ 1570041 w 1570041"/>
              <a:gd name="connsiteY3" fmla="*/ 94202 h 942024"/>
              <a:gd name="connsiteX4" fmla="*/ 1570041 w 1570041"/>
              <a:gd name="connsiteY4" fmla="*/ 847822 h 942024"/>
              <a:gd name="connsiteX5" fmla="*/ 1475839 w 1570041"/>
              <a:gd name="connsiteY5" fmla="*/ 942024 h 942024"/>
              <a:gd name="connsiteX6" fmla="*/ 94202 w 1570041"/>
              <a:gd name="connsiteY6" fmla="*/ 942024 h 942024"/>
              <a:gd name="connsiteX7" fmla="*/ 0 w 1570041"/>
              <a:gd name="connsiteY7" fmla="*/ 847822 h 942024"/>
              <a:gd name="connsiteX8" fmla="*/ 0 w 1570041"/>
              <a:gd name="connsiteY8" fmla="*/ 94202 h 94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0041" h="942024">
                <a:moveTo>
                  <a:pt x="0" y="94202"/>
                </a:moveTo>
                <a:cubicBezTo>
                  <a:pt x="0" y="42176"/>
                  <a:pt x="42176" y="0"/>
                  <a:pt x="94202" y="0"/>
                </a:cubicBezTo>
                <a:lnTo>
                  <a:pt x="1475839" y="0"/>
                </a:lnTo>
                <a:cubicBezTo>
                  <a:pt x="1527865" y="0"/>
                  <a:pt x="1570041" y="42176"/>
                  <a:pt x="1570041" y="94202"/>
                </a:cubicBezTo>
                <a:lnTo>
                  <a:pt x="1570041" y="847822"/>
                </a:lnTo>
                <a:cubicBezTo>
                  <a:pt x="1570041" y="899848"/>
                  <a:pt x="1527865" y="942024"/>
                  <a:pt x="1475839" y="942024"/>
                </a:cubicBezTo>
                <a:lnTo>
                  <a:pt x="94202" y="942024"/>
                </a:lnTo>
                <a:cubicBezTo>
                  <a:pt x="42176" y="942024"/>
                  <a:pt x="0" y="899848"/>
                  <a:pt x="0" y="847822"/>
                </a:cubicBezTo>
                <a:lnTo>
                  <a:pt x="0" y="942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635209"/>
              <a:satOff val="8333"/>
              <a:lumOff val="14276"/>
              <a:alphaOff val="0"/>
            </a:schemeClr>
          </a:fillRef>
          <a:effectRef idx="0">
            <a:schemeClr val="accent4">
              <a:hueOff val="2635209"/>
              <a:satOff val="8333"/>
              <a:lumOff val="14276"/>
              <a:alphaOff val="0"/>
            </a:schemeClr>
          </a:effectRef>
          <a:fontRef idx="minor">
            <a:schemeClr val="lt1"/>
          </a:fontRef>
        </p:style>
        <p:txBody>
          <a:bodyPr lIns="96171" tIns="96171" rIns="96171" bIns="96171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/>
              <a:t>需求确认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5567363" y="2844800"/>
            <a:ext cx="333375" cy="390525"/>
          </a:xfrm>
          <a:custGeom>
            <a:avLst/>
            <a:gdLst>
              <a:gd name="connsiteX0" fmla="*/ 0 w 332848"/>
              <a:gd name="connsiteY0" fmla="*/ 77874 h 389370"/>
              <a:gd name="connsiteX1" fmla="*/ 166424 w 332848"/>
              <a:gd name="connsiteY1" fmla="*/ 77874 h 389370"/>
              <a:gd name="connsiteX2" fmla="*/ 166424 w 332848"/>
              <a:gd name="connsiteY2" fmla="*/ 0 h 389370"/>
              <a:gd name="connsiteX3" fmla="*/ 332848 w 332848"/>
              <a:gd name="connsiteY3" fmla="*/ 194685 h 389370"/>
              <a:gd name="connsiteX4" fmla="*/ 166424 w 332848"/>
              <a:gd name="connsiteY4" fmla="*/ 389370 h 389370"/>
              <a:gd name="connsiteX5" fmla="*/ 166424 w 332848"/>
              <a:gd name="connsiteY5" fmla="*/ 311496 h 389370"/>
              <a:gd name="connsiteX6" fmla="*/ 0 w 332848"/>
              <a:gd name="connsiteY6" fmla="*/ 311496 h 389370"/>
              <a:gd name="connsiteX7" fmla="*/ 0 w 332848"/>
              <a:gd name="connsiteY7" fmla="*/ 77874 h 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8" h="389370">
                <a:moveTo>
                  <a:pt x="0" y="77874"/>
                </a:moveTo>
                <a:lnTo>
                  <a:pt x="166424" y="77874"/>
                </a:lnTo>
                <a:lnTo>
                  <a:pt x="166424" y="0"/>
                </a:lnTo>
                <a:lnTo>
                  <a:pt x="332848" y="194685"/>
                </a:lnTo>
                <a:lnTo>
                  <a:pt x="166424" y="389370"/>
                </a:lnTo>
                <a:lnTo>
                  <a:pt x="166424" y="311496"/>
                </a:lnTo>
                <a:lnTo>
                  <a:pt x="0" y="311496"/>
                </a:lnTo>
                <a:lnTo>
                  <a:pt x="0" y="7787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294011"/>
              <a:satOff val="10417"/>
              <a:lumOff val="17844"/>
              <a:alphaOff val="0"/>
            </a:schemeClr>
          </a:fillRef>
          <a:effectRef idx="0">
            <a:schemeClr val="accent4">
              <a:hueOff val="3294011"/>
              <a:satOff val="10417"/>
              <a:lumOff val="17844"/>
              <a:alphaOff val="0"/>
            </a:schemeClr>
          </a:effectRef>
          <a:fontRef idx="minor">
            <a:schemeClr val="lt1"/>
          </a:fontRef>
        </p:style>
        <p:txBody>
          <a:bodyPr lIns="0" tIns="77874" rIns="99854" bIns="77874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400"/>
          </a:p>
        </p:txBody>
      </p:sp>
      <p:sp>
        <p:nvSpPr>
          <p:cNvPr id="26" name="任意多边形 25"/>
          <p:cNvSpPr/>
          <p:nvPr/>
        </p:nvSpPr>
        <p:spPr>
          <a:xfrm>
            <a:off x="6056313" y="2568575"/>
            <a:ext cx="1570037" cy="942975"/>
          </a:xfrm>
          <a:custGeom>
            <a:avLst/>
            <a:gdLst>
              <a:gd name="connsiteX0" fmla="*/ 0 w 1570041"/>
              <a:gd name="connsiteY0" fmla="*/ 94202 h 942024"/>
              <a:gd name="connsiteX1" fmla="*/ 94202 w 1570041"/>
              <a:gd name="connsiteY1" fmla="*/ 0 h 942024"/>
              <a:gd name="connsiteX2" fmla="*/ 1475839 w 1570041"/>
              <a:gd name="connsiteY2" fmla="*/ 0 h 942024"/>
              <a:gd name="connsiteX3" fmla="*/ 1570041 w 1570041"/>
              <a:gd name="connsiteY3" fmla="*/ 94202 h 942024"/>
              <a:gd name="connsiteX4" fmla="*/ 1570041 w 1570041"/>
              <a:gd name="connsiteY4" fmla="*/ 847822 h 942024"/>
              <a:gd name="connsiteX5" fmla="*/ 1475839 w 1570041"/>
              <a:gd name="connsiteY5" fmla="*/ 942024 h 942024"/>
              <a:gd name="connsiteX6" fmla="*/ 94202 w 1570041"/>
              <a:gd name="connsiteY6" fmla="*/ 942024 h 942024"/>
              <a:gd name="connsiteX7" fmla="*/ 0 w 1570041"/>
              <a:gd name="connsiteY7" fmla="*/ 847822 h 942024"/>
              <a:gd name="connsiteX8" fmla="*/ 0 w 1570041"/>
              <a:gd name="connsiteY8" fmla="*/ 94202 h 94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0041" h="942024">
                <a:moveTo>
                  <a:pt x="0" y="94202"/>
                </a:moveTo>
                <a:cubicBezTo>
                  <a:pt x="0" y="42176"/>
                  <a:pt x="42176" y="0"/>
                  <a:pt x="94202" y="0"/>
                </a:cubicBezTo>
                <a:lnTo>
                  <a:pt x="1475839" y="0"/>
                </a:lnTo>
                <a:cubicBezTo>
                  <a:pt x="1527865" y="0"/>
                  <a:pt x="1570041" y="42176"/>
                  <a:pt x="1570041" y="94202"/>
                </a:cubicBezTo>
                <a:lnTo>
                  <a:pt x="1570041" y="847822"/>
                </a:lnTo>
                <a:cubicBezTo>
                  <a:pt x="1570041" y="899848"/>
                  <a:pt x="1527865" y="942024"/>
                  <a:pt x="1475839" y="942024"/>
                </a:cubicBezTo>
                <a:lnTo>
                  <a:pt x="94202" y="942024"/>
                </a:lnTo>
                <a:cubicBezTo>
                  <a:pt x="42176" y="942024"/>
                  <a:pt x="0" y="899848"/>
                  <a:pt x="0" y="847822"/>
                </a:cubicBezTo>
                <a:lnTo>
                  <a:pt x="0" y="942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270418"/>
              <a:satOff val="16666"/>
              <a:lumOff val="28551"/>
              <a:alphaOff val="0"/>
            </a:schemeClr>
          </a:fillRef>
          <a:effectRef idx="0">
            <a:schemeClr val="accent4">
              <a:hueOff val="5270418"/>
              <a:satOff val="16666"/>
              <a:lumOff val="28551"/>
              <a:alphaOff val="0"/>
            </a:schemeClr>
          </a:effectRef>
          <a:fontRef idx="minor">
            <a:schemeClr val="lt1"/>
          </a:fontRef>
        </p:style>
        <p:txBody>
          <a:bodyPr lIns="96171" tIns="96171" rIns="96171" bIns="96171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/>
              <a:t>出静态页面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833813" y="3546475"/>
            <a:ext cx="1620837" cy="1628775"/>
            <a:chOff x="3833917" y="3547038"/>
            <a:chExt cx="1620180" cy="1628157"/>
          </a:xfrm>
        </p:grpSpPr>
        <p:sp>
          <p:nvSpPr>
            <p:cNvPr id="11284" name="TextBox 5"/>
            <p:cNvSpPr txBox="1">
              <a:spLocks noChangeArrowheads="1"/>
            </p:cNvSpPr>
            <p:nvPr/>
          </p:nvSpPr>
          <p:spPr bwMode="auto">
            <a:xfrm>
              <a:off x="3833917" y="4221088"/>
              <a:ext cx="1620180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sz="2800"/>
                <a:t>确认页面设计图。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4644800" y="3547038"/>
              <a:ext cx="0" cy="5665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953125" y="3536950"/>
            <a:ext cx="1778000" cy="1692275"/>
            <a:chOff x="5953767" y="3537012"/>
            <a:chExt cx="1776595" cy="1692521"/>
          </a:xfrm>
        </p:grpSpPr>
        <p:pic>
          <p:nvPicPr>
            <p:cNvPr id="11282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767" y="4166749"/>
              <a:ext cx="1776595" cy="106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直接箭头连接符 30"/>
            <p:cNvCxnSpPr/>
            <p:nvPr/>
          </p:nvCxnSpPr>
          <p:spPr>
            <a:xfrm>
              <a:off x="6842065" y="3537012"/>
              <a:ext cx="0" cy="566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9"/>
          <p:cNvSpPr/>
          <p:nvPr/>
        </p:nvSpPr>
        <p:spPr>
          <a:xfrm>
            <a:off x="1258888" y="2276475"/>
            <a:ext cx="6734175" cy="15430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573088" y="4391025"/>
            <a:ext cx="1373187" cy="614363"/>
            <a:chOff x="2011340" y="2763934"/>
            <a:chExt cx="2073318" cy="613181"/>
          </a:xfrm>
        </p:grpSpPr>
        <p:sp>
          <p:nvSpPr>
            <p:cNvPr id="35" name="圆角矩形 34"/>
            <p:cNvSpPr/>
            <p:nvPr/>
          </p:nvSpPr>
          <p:spPr>
            <a:xfrm>
              <a:off x="2011340" y="2763934"/>
              <a:ext cx="2073318" cy="61318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2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2028118" y="2781363"/>
              <a:ext cx="2039763" cy="578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后台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58988" y="5553075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7030A0"/>
                </a:solidFill>
              </a:rPr>
              <a:t>到这里，前台的工作已经完成</a:t>
            </a:r>
          </a:p>
        </p:txBody>
      </p:sp>
    </p:spTree>
    <p:extLst>
      <p:ext uri="{BB962C8B-B14F-4D97-AF65-F5344CB8AC3E}">
        <p14:creationId xmlns:p14="http://schemas.microsoft.com/office/powerpoint/2010/main" val="1611448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0" grpId="0" animBg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重温建站思路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167188"/>
            <a:ext cx="17780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6"/>
          <p:cNvGrpSpPr>
            <a:grpSpLocks/>
          </p:cNvGrpSpPr>
          <p:nvPr/>
        </p:nvGrpSpPr>
        <p:grpSpPr bwMode="auto">
          <a:xfrm>
            <a:off x="573088" y="4391025"/>
            <a:ext cx="1373187" cy="614363"/>
            <a:chOff x="2011340" y="2763934"/>
            <a:chExt cx="2073318" cy="613181"/>
          </a:xfrm>
        </p:grpSpPr>
        <p:sp>
          <p:nvSpPr>
            <p:cNvPr id="29" name="圆角矩形 28"/>
            <p:cNvSpPr/>
            <p:nvPr/>
          </p:nvSpPr>
          <p:spPr>
            <a:xfrm>
              <a:off x="2011340" y="2763934"/>
              <a:ext cx="2073318" cy="61318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905627"/>
                <a:satOff val="25000"/>
                <a:lumOff val="42827"/>
                <a:alphaOff val="0"/>
              </a:schemeClr>
            </a:fillRef>
            <a:effectRef idx="2">
              <a:schemeClr val="accent4">
                <a:hueOff val="7905627"/>
                <a:satOff val="25000"/>
                <a:lumOff val="428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2028118" y="2781363"/>
              <a:ext cx="2039763" cy="578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后台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71663" y="1754188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7030A0"/>
                </a:solidFill>
              </a:rPr>
              <a:t>之后的工作，包括：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7925" y="2755900"/>
            <a:ext cx="5017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200"/>
              <a:t>让</a:t>
            </a:r>
            <a:r>
              <a:rPr lang="en-US" altLang="zh-CN" sz="4000" b="1">
                <a:solidFill>
                  <a:srgbClr val="FF0000"/>
                </a:solidFill>
              </a:rPr>
              <a:t>CMS</a:t>
            </a:r>
            <a:r>
              <a:rPr lang="zh-CN" altLang="en-US" sz="3200"/>
              <a:t>来处理这些事情！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2388" y="23844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dirty="0"/>
              <a:t>连接数据库；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388" y="3001963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dirty="0"/>
              <a:t>数据的管理（增、删、改、查）；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388" y="4022725"/>
            <a:ext cx="76676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ea"/>
                <a:ea typeface="+mn-ea"/>
              </a:rPr>
              <a:t>……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92388" y="3644900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</a:rPr>
              <a:t>动态的展示数据；</a:t>
            </a:r>
          </a:p>
        </p:txBody>
      </p:sp>
    </p:spTree>
    <p:extLst>
      <p:ext uri="{BB962C8B-B14F-4D97-AF65-F5344CB8AC3E}">
        <p14:creationId xmlns:p14="http://schemas.microsoft.com/office/powerpoint/2010/main" val="1187453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4971E-6 L -0.30538 -1.84971E-6 C -0.44236 -1.84971E-6 -0.61059 0.03584 -0.61059 0.06497 L -0.61059 0.1299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8" y="6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5" grpId="0"/>
      <p:bldP spid="2" grpId="0"/>
      <p:bldP spid="2" grpId="1"/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CMS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：</a:t>
            </a:r>
            <a:r>
              <a:rPr lang="en-US" altLang="zh-CN" dirty="0"/>
              <a:t>Content Management System</a:t>
            </a:r>
            <a:r>
              <a:rPr lang="zh-CN" altLang="en-US" dirty="0"/>
              <a:t>，内容管理系统</a:t>
            </a:r>
            <a:endParaRPr lang="en-US" altLang="zh-CN" dirty="0"/>
          </a:p>
          <a:p>
            <a:r>
              <a:rPr lang="zh-CN" altLang="en-US" dirty="0"/>
              <a:t>可以加快网站开发的速度和减少开发的成本</a:t>
            </a:r>
            <a:endParaRPr lang="en-US" altLang="zh-CN" dirty="0"/>
          </a:p>
          <a:p>
            <a:r>
              <a:rPr lang="en-US" altLang="zh-CN"/>
              <a:t>CMS</a:t>
            </a:r>
            <a:r>
              <a:rPr lang="zh-CN" altLang="en-US"/>
              <a:t>可以快速构建</a:t>
            </a:r>
            <a:r>
              <a:rPr lang="zh-CN" altLang="en-US" dirty="0"/>
              <a:t>出一个风格统一功能强大的</a:t>
            </a:r>
            <a:r>
              <a:rPr lang="zh-CN" altLang="en-US"/>
              <a:t>专业网站</a:t>
            </a:r>
            <a:endParaRPr lang="en-US" altLang="zh-CN"/>
          </a:p>
        </p:txBody>
      </p:sp>
      <p:sp>
        <p:nvSpPr>
          <p:cNvPr id="6" name="椭圆 5">
            <a:hlinkClick r:id="rId3"/>
          </p:cNvPr>
          <p:cNvSpPr/>
          <p:nvPr/>
        </p:nvSpPr>
        <p:spPr>
          <a:xfrm>
            <a:off x="8460432" y="5661248"/>
            <a:ext cx="216024" cy="216024"/>
          </a:xfrm>
          <a:prstGeom prst="ellipse">
            <a:avLst/>
          </a:prstGeom>
          <a:solidFill>
            <a:srgbClr val="4DE1EA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4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当前</a:t>
            </a:r>
            <a:r>
              <a:rPr lang="zh-CN" altLang="en-US" dirty="0"/>
              <a:t>流行的</a:t>
            </a:r>
            <a:r>
              <a:rPr lang="en-US" altLang="zh-CN" dirty="0"/>
              <a:t>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织梦</a:t>
            </a:r>
            <a:endParaRPr lang="en-US" altLang="zh-CN" dirty="0"/>
          </a:p>
          <a:p>
            <a:r>
              <a:rPr lang="zh-CN" altLang="en-US" dirty="0"/>
              <a:t>帝国网站管理系统</a:t>
            </a:r>
            <a:endParaRPr lang="en-US" altLang="zh-CN" dirty="0"/>
          </a:p>
          <a:p>
            <a:r>
              <a:rPr lang="en-US" altLang="zh-CN" dirty="0" err="1"/>
              <a:t>Joomla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 PHPCMS</a:t>
            </a:r>
          </a:p>
          <a:p>
            <a:r>
              <a:rPr lang="en-US" altLang="zh-CN" dirty="0" err="1"/>
              <a:t>PageAdmin</a:t>
            </a:r>
            <a:r>
              <a:rPr lang="zh-CN" altLang="en-US" dirty="0"/>
              <a:t>网站管理系统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88" y="2060848"/>
            <a:ext cx="19240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03" y="2924944"/>
            <a:ext cx="21050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8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2A55A765-EE75-4B63-B274-94DD17D64657}" type="datetime1">
              <a:rPr lang="zh-CN" altLang="en-US" smtClean="0">
                <a:solidFill>
                  <a:srgbClr val="4B4B4B"/>
                </a:solidFill>
              </a:rPr>
              <a:pPr eaLnBrk="1" hangingPunct="1"/>
              <a:t>2017/5/18</a:t>
            </a:fld>
            <a:endParaRPr lang="zh-CN" altLang="en-US" sz="1800">
              <a:ea typeface="宋体" charset="-122"/>
            </a:endParaRPr>
          </a:p>
        </p:txBody>
      </p:sp>
      <p:sp>
        <p:nvSpPr>
          <p:cNvPr id="1536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B4B4B"/>
                </a:solidFill>
              </a:rPr>
              <a:t>此处添加公司信息</a:t>
            </a:r>
            <a:endParaRPr lang="zh-CN" altLang="en-US" sz="1800">
              <a:ea typeface="宋体" charset="-122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9AE39A56-FDC3-4686-BD1C-840D8EC0434C}" type="slidenum">
              <a:rPr lang="zh-CN" altLang="en-US" smtClean="0">
                <a:solidFill>
                  <a:srgbClr val="4B4B4B"/>
                </a:solidFill>
              </a:rPr>
              <a:pPr eaLnBrk="1" hangingPunct="1"/>
              <a:t>9</a:t>
            </a:fld>
            <a:endParaRPr lang="zh-CN" altLang="en-US" sz="1800">
              <a:ea typeface="宋体" charset="-122"/>
            </a:endParaRPr>
          </a:p>
        </p:txBody>
      </p:sp>
      <p:sp>
        <p:nvSpPr>
          <p:cNvPr id="1536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我们即将研究的</a:t>
            </a:r>
            <a:r>
              <a:rPr lang="en-US" altLang="zh-CN"/>
              <a:t>PHPCMS</a:t>
            </a: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7338" y="2168525"/>
            <a:ext cx="2419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/>
              <a:t>CMS</a:t>
            </a:r>
            <a:r>
              <a:rPr lang="zh-CN" altLang="en-US" sz="2800"/>
              <a:t>是什么？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2168525"/>
            <a:ext cx="92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/>
              <a:t>PHP</a:t>
            </a:r>
            <a:endParaRPr lang="zh-CN" altLang="en-US" sz="28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8175" y="3529013"/>
            <a:ext cx="5224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200" dirty="0"/>
              <a:t>一个由</a:t>
            </a:r>
            <a:r>
              <a:rPr lang="en-US" altLang="zh-CN" sz="3200" dirty="0">
                <a:solidFill>
                  <a:srgbClr val="FF0000"/>
                </a:solidFill>
              </a:rPr>
              <a:t>PHP</a:t>
            </a:r>
            <a:r>
              <a:rPr lang="zh-CN" altLang="en-US" sz="3200" dirty="0">
                <a:solidFill>
                  <a:srgbClr val="FF0000"/>
                </a:solidFill>
              </a:rPr>
              <a:t>编写</a:t>
            </a:r>
            <a:r>
              <a:rPr lang="zh-CN" altLang="en-US" sz="3200" dirty="0"/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CMS</a:t>
            </a:r>
            <a:r>
              <a:rPr lang="zh-CN" altLang="en-US" sz="3200" dirty="0">
                <a:solidFill>
                  <a:srgbClr val="FF0000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981875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56069E-6 L 0.12361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1769</TotalTime>
  <Words>1424</Words>
  <Application>Microsoft Office PowerPoint</Application>
  <PresentationFormat>全屏显示(4:3)</PresentationFormat>
  <Paragraphs>269</Paragraphs>
  <Slides>37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楷体_GB2312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 2</vt:lpstr>
      <vt:lpstr>流畅</vt:lpstr>
      <vt:lpstr>CMS与模版制作</vt:lpstr>
      <vt:lpstr>市场份额</vt:lpstr>
      <vt:lpstr>CMS是什么</vt:lpstr>
      <vt:lpstr>CMS是什么</vt:lpstr>
      <vt:lpstr>重温建站思路</vt:lpstr>
      <vt:lpstr>重温建站思路</vt:lpstr>
      <vt:lpstr>CMS是什么？</vt:lpstr>
      <vt:lpstr>当前流行的CMS</vt:lpstr>
      <vt:lpstr>我们即将研究的PHPCMS</vt:lpstr>
      <vt:lpstr>PHPCMS V9 简介</vt:lpstr>
      <vt:lpstr>PHPCMS V9 简介</vt:lpstr>
      <vt:lpstr>使用PHPCMS开发网站流程</vt:lpstr>
      <vt:lpstr>课程目标</vt:lpstr>
      <vt:lpstr>本节内容</vt:lpstr>
      <vt:lpstr>静态网站与动态网站</vt:lpstr>
      <vt:lpstr>静态网站与动态网站</vt:lpstr>
      <vt:lpstr>静态网站执行流程</vt:lpstr>
      <vt:lpstr>动态网站执行流程（PHP）</vt:lpstr>
      <vt:lpstr>PHP运行环境</vt:lpstr>
      <vt:lpstr>搭建windows下PHP开发环境</vt:lpstr>
      <vt:lpstr>服务器</vt:lpstr>
      <vt:lpstr>php与数据库(mysql)</vt:lpstr>
      <vt:lpstr>动态网站特点</vt:lpstr>
      <vt:lpstr>本节内容</vt:lpstr>
      <vt:lpstr>PHPCMS V9安装步骤</vt:lpstr>
      <vt:lpstr>安装 PHPCMS V9</vt:lpstr>
      <vt:lpstr>本节内容</vt:lpstr>
      <vt:lpstr>发布内容</vt:lpstr>
      <vt:lpstr>浏览内容</vt:lpstr>
      <vt:lpstr>网站后台与前台</vt:lpstr>
      <vt:lpstr>前台与后台的另一种分法</vt:lpstr>
      <vt:lpstr>本节内容</vt:lpstr>
      <vt:lpstr>模板</vt:lpstr>
      <vt:lpstr>模版应用</vt:lpstr>
      <vt:lpstr>本节内容</vt:lpstr>
      <vt:lpstr>工具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Air</cp:lastModifiedBy>
  <cp:revision>195</cp:revision>
  <dcterms:created xsi:type="dcterms:W3CDTF">2013-08-08T08:57:25Z</dcterms:created>
  <dcterms:modified xsi:type="dcterms:W3CDTF">2017-05-18T08:44:25Z</dcterms:modified>
</cp:coreProperties>
</file>