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98" r:id="rId3"/>
    <p:sldId id="335" r:id="rId4"/>
    <p:sldId id="331" r:id="rId5"/>
    <p:sldId id="332" r:id="rId6"/>
    <p:sldId id="333" r:id="rId7"/>
    <p:sldId id="334" r:id="rId8"/>
    <p:sldId id="336" r:id="rId9"/>
    <p:sldId id="308" r:id="rId10"/>
    <p:sldId id="325" r:id="rId11"/>
    <p:sldId id="326" r:id="rId12"/>
    <p:sldId id="327" r:id="rId13"/>
    <p:sldId id="309" r:id="rId14"/>
    <p:sldId id="310" r:id="rId15"/>
    <p:sldId id="328" r:id="rId16"/>
    <p:sldId id="337" r:id="rId17"/>
    <p:sldId id="317" r:id="rId18"/>
    <p:sldId id="318" r:id="rId19"/>
    <p:sldId id="338" r:id="rId20"/>
    <p:sldId id="323" r:id="rId21"/>
    <p:sldId id="339" r:id="rId22"/>
    <p:sldId id="293" r:id="rId23"/>
    <p:sldId id="322" r:id="rId24"/>
    <p:sldId id="324" r:id="rId25"/>
    <p:sldId id="29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4DE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88" autoAdjust="0"/>
  </p:normalViewPr>
  <p:slideViewPr>
    <p:cSldViewPr>
      <p:cViewPr>
        <p:scale>
          <a:sx n="66" d="100"/>
          <a:sy n="66" d="100"/>
        </p:scale>
        <p:origin x="-1506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E01BF-1EF4-4596-9E95-D52888B487C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0DD2B-FEE5-4094-9D00-64582E8BE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2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DD2B-FEE5-4094-9D00-64582E8BE8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4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DD2B-FEE5-4094-9D00-64582E8BE86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4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DD2B-FEE5-4094-9D00-64582E8BE86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70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DD2B-FEE5-4094-9D00-64582E8BE8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DD2B-FEE5-4094-9D00-64582E8BE8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253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第一个图为一级栏目</a:t>
            </a:r>
            <a:endParaRPr lang="en-US" altLang="zh-CN" smtClean="0"/>
          </a:p>
          <a:p>
            <a:r>
              <a:rPr lang="zh-CN" altLang="en-US" smtClean="0"/>
              <a:t>其余为相应的二级栏目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DD2B-FEE5-4094-9D00-64582E8BE8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86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DD2B-FEE5-4094-9D00-64582E8BE8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62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加个例子，显示模型字段内容的</a:t>
            </a:r>
            <a:endParaRPr lang="en-US" altLang="zh-CN" smtClean="0"/>
          </a:p>
          <a:p>
            <a:r>
              <a:rPr lang="zh-CN" altLang="en-US" smtClean="0"/>
              <a:t>模型字段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DD2B-FEE5-4094-9D00-64582E8BE8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0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DD2B-FEE5-4094-9D00-64582E8BE8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4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DD2B-FEE5-4094-9D00-64582E8BE86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40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DD2B-FEE5-4094-9D00-64582E8BE86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8498-B983-4F43-B4B8-906255367337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7F66-BA27-477E-8483-2DCA6DF0F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节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212" y="620688"/>
            <a:ext cx="8229600" cy="782960"/>
          </a:xfrm>
        </p:spPr>
        <p:txBody>
          <a:bodyPr>
            <a:normAutofit/>
          </a:bodyPr>
          <a:lstStyle>
            <a:lvl1pPr algn="ctr">
              <a:defRPr sz="4000" b="1" u="sng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8498-B983-4F43-B4B8-906255367337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7F66-BA27-477E-8483-2DCA6DF0F2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1043608" y="1772816"/>
            <a:ext cx="7056784" cy="3600400"/>
          </a:xfrm>
        </p:spPr>
        <p:txBody>
          <a:bodyPr anchor="ctr" anchorCtr="0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  <a:defRPr sz="2800" b="1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</a:p>
        </p:txBody>
      </p:sp>
      <p:sp>
        <p:nvSpPr>
          <p:cNvPr id="8" name="圆角矩形 7"/>
          <p:cNvSpPr/>
          <p:nvPr userDrawn="1"/>
        </p:nvSpPr>
        <p:spPr>
          <a:xfrm>
            <a:off x="611560" y="1628800"/>
            <a:ext cx="7704856" cy="4104456"/>
          </a:xfrm>
          <a:prstGeom prst="roundRect">
            <a:avLst/>
          </a:prstGeom>
          <a:noFill/>
          <a:ln w="57150">
            <a:solidFill>
              <a:schemeClr val="accent3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993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82960"/>
          </a:xfrm>
        </p:spPr>
        <p:txBody>
          <a:bodyPr>
            <a:normAutofit/>
          </a:bodyPr>
          <a:lstStyle>
            <a:lvl1pPr>
              <a:defRPr sz="4000" u="sng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120"/>
          </a:xfrm>
        </p:spPr>
        <p:txBody>
          <a:bodyPr/>
          <a:lstStyle>
            <a:lvl1pPr marL="274320" indent="-274320">
              <a:buFontTx/>
              <a:buBlip>
                <a:blip r:embed="rId2"/>
              </a:buBlip>
              <a:defRPr baseline="0">
                <a:latin typeface="Times New Roman" pitchFamily="18" charset="0"/>
                <a:ea typeface="宋体" pitchFamily="2" charset="-122"/>
              </a:defRPr>
            </a:lvl1pPr>
            <a:lvl2pPr marL="640080" indent="-246888">
              <a:buFontTx/>
              <a:buBlip>
                <a:blip r:embed="rId3"/>
              </a:buBlip>
              <a:defRPr/>
            </a:lvl2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8498-B983-4F43-B4B8-906255367337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7F66-BA27-477E-8483-2DCA6DF0F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27089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5640000"/>
              </a:lightRig>
            </a:scene3d>
            <a:sp3d>
              <a:bevelT w="38100" h="38100"/>
            </a:sp3d>
          </a:bodyPr>
          <a:lstStyle/>
          <a:p>
            <a:pPr algn="ctr" rtl="0" eaLnBrk="1" latinLnBrk="0" hangingPunct="1">
              <a:spcBef>
                <a:spcPct val="0"/>
              </a:spcBef>
              <a:buNone/>
            </a:pPr>
            <a:r>
              <a:rPr kumimoji="0" lang="en-US" altLang="zh-CN" sz="9600" b="1" kern="1200" smtClean="0">
                <a:ln>
                  <a:noFill/>
                </a:ln>
                <a:solidFill>
                  <a:srgbClr val="4DE1EA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rPr>
              <a:t>Thank you</a:t>
            </a:r>
            <a:endParaRPr kumimoji="0" lang="zh-CN" altLang="en-US" sz="9600" b="1" kern="1200">
              <a:ln>
                <a:noFill/>
              </a:ln>
              <a:solidFill>
                <a:srgbClr val="4DE1EA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279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  <a:lvl2pPr>
              <a:lnSpc>
                <a:spcPct val="15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>
              <a:lnSpc>
                <a:spcPct val="15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6381328"/>
            <a:ext cx="9144000" cy="504056"/>
            <a:chOff x="0" y="3861049"/>
            <a:chExt cx="9144000" cy="504056"/>
          </a:xfrm>
        </p:grpSpPr>
        <p:pic>
          <p:nvPicPr>
            <p:cNvPr id="11" name="图片 10" descr="SDO对外模板-内页-底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3861049"/>
              <a:ext cx="9144000" cy="504056"/>
            </a:xfrm>
            <a:prstGeom prst="rect">
              <a:avLst/>
            </a:prstGeom>
          </p:spPr>
        </p:pic>
        <p:pic>
          <p:nvPicPr>
            <p:cNvPr id="12" name="图片 11" descr="SDO对外模板-内页-右下logo-白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452320" y="3961010"/>
              <a:ext cx="1467499" cy="284846"/>
            </a:xfrm>
            <a:prstGeom prst="rect">
              <a:avLst/>
            </a:prstGeom>
          </p:spPr>
        </p:pic>
      </p:grp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9512" y="6448251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pic>
        <p:nvPicPr>
          <p:cNvPr id="15" name="图片 14" descr="SDO对外模板-内页-顶部-宽版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-27384"/>
            <a:ext cx="9144000" cy="713104"/>
          </a:xfrm>
          <a:prstGeom prst="rect">
            <a:avLst/>
          </a:prstGeom>
        </p:spPr>
      </p:pic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78080" y="-27384"/>
            <a:ext cx="514400" cy="501650"/>
          </a:xfrm>
        </p:spPr>
        <p:txBody>
          <a:bodyPr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CE3DE57-1110-4AC9-9955-E1B7449CD8B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/>
          <p:cNvSpPr txBox="1">
            <a:spLocks/>
          </p:cNvSpPr>
          <p:nvPr userDrawn="1"/>
        </p:nvSpPr>
        <p:spPr>
          <a:xfrm>
            <a:off x="291480" y="144016"/>
            <a:ext cx="7520880" cy="548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2200" b="0" cap="all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PHPCMS </a:t>
            </a:r>
            <a:r>
              <a:rPr lang="zh-CN" altLang="en-US" dirty="0" smtClean="0"/>
              <a:t>使用指南及二次开发向导</a:t>
            </a:r>
            <a:endParaRPr kumimoji="0" lang="zh-CN" altLang="en-US" sz="2200" b="0" i="0" u="none" strike="noStrike" kern="1200" cap="all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268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  <a:lvl2pPr>
              <a:lnSpc>
                <a:spcPct val="15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>
              <a:lnSpc>
                <a:spcPct val="15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6381328"/>
            <a:ext cx="9144000" cy="504056"/>
            <a:chOff x="0" y="3861049"/>
            <a:chExt cx="9144000" cy="504056"/>
          </a:xfrm>
        </p:grpSpPr>
        <p:pic>
          <p:nvPicPr>
            <p:cNvPr id="11" name="图片 10" descr="SDO对外模板-内页-底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3861049"/>
              <a:ext cx="9144000" cy="504056"/>
            </a:xfrm>
            <a:prstGeom prst="rect">
              <a:avLst/>
            </a:prstGeom>
          </p:spPr>
        </p:pic>
        <p:pic>
          <p:nvPicPr>
            <p:cNvPr id="12" name="图片 11" descr="SDO对外模板-内页-右下logo-白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452320" y="3961010"/>
              <a:ext cx="1467499" cy="284846"/>
            </a:xfrm>
            <a:prstGeom prst="rect">
              <a:avLst/>
            </a:prstGeom>
          </p:spPr>
        </p:pic>
      </p:grp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9512" y="6448251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pic>
        <p:nvPicPr>
          <p:cNvPr id="15" name="图片 14" descr="SDO对外模板-内页-顶部-宽版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-27384"/>
            <a:ext cx="9144000" cy="713104"/>
          </a:xfrm>
          <a:prstGeom prst="rect">
            <a:avLst/>
          </a:prstGeom>
        </p:spPr>
      </p:pic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78080" y="-27384"/>
            <a:ext cx="514400" cy="501650"/>
          </a:xfrm>
        </p:spPr>
        <p:txBody>
          <a:bodyPr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CE3DE57-1110-4AC9-9955-E1B7449CD8B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/>
          <p:cNvSpPr txBox="1">
            <a:spLocks/>
          </p:cNvSpPr>
          <p:nvPr userDrawn="1"/>
        </p:nvSpPr>
        <p:spPr>
          <a:xfrm>
            <a:off x="291480" y="144016"/>
            <a:ext cx="7520880" cy="548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2200" b="0" cap="all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PHPCMS </a:t>
            </a:r>
            <a:r>
              <a:rPr lang="zh-CN" altLang="en-US" dirty="0" smtClean="0"/>
              <a:t>使用指南及二次开发向导</a:t>
            </a:r>
            <a:endParaRPr kumimoji="0" lang="zh-CN" altLang="en-US" sz="2200" b="0" i="0" u="none" strike="noStrike" kern="1200" cap="all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268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  <a:lvl2pPr>
              <a:lnSpc>
                <a:spcPct val="15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>
              <a:lnSpc>
                <a:spcPct val="15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6381328"/>
            <a:ext cx="9144000" cy="504056"/>
            <a:chOff x="0" y="3861049"/>
            <a:chExt cx="9144000" cy="504056"/>
          </a:xfrm>
        </p:grpSpPr>
        <p:pic>
          <p:nvPicPr>
            <p:cNvPr id="11" name="图片 10" descr="SDO对外模板-内页-底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3861049"/>
              <a:ext cx="9144000" cy="504056"/>
            </a:xfrm>
            <a:prstGeom prst="rect">
              <a:avLst/>
            </a:prstGeom>
          </p:spPr>
        </p:pic>
        <p:pic>
          <p:nvPicPr>
            <p:cNvPr id="12" name="图片 11" descr="SDO对外模板-内页-右下logo-白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452320" y="3961010"/>
              <a:ext cx="1467499" cy="284846"/>
            </a:xfrm>
            <a:prstGeom prst="rect">
              <a:avLst/>
            </a:prstGeom>
          </p:spPr>
        </p:pic>
      </p:grp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9512" y="6448251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pic>
        <p:nvPicPr>
          <p:cNvPr id="15" name="图片 14" descr="SDO对外模板-内页-顶部-宽版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-27384"/>
            <a:ext cx="9144000" cy="713104"/>
          </a:xfrm>
          <a:prstGeom prst="rect">
            <a:avLst/>
          </a:prstGeom>
        </p:spPr>
      </p:pic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78080" y="-27384"/>
            <a:ext cx="514400" cy="501650"/>
          </a:xfrm>
        </p:spPr>
        <p:txBody>
          <a:bodyPr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CE3DE57-1110-4AC9-9955-E1B7449CD8B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/>
          <p:cNvSpPr txBox="1">
            <a:spLocks/>
          </p:cNvSpPr>
          <p:nvPr userDrawn="1"/>
        </p:nvSpPr>
        <p:spPr>
          <a:xfrm>
            <a:off x="291480" y="144016"/>
            <a:ext cx="7520880" cy="548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2200" b="0" cap="all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PHPCMS </a:t>
            </a:r>
            <a:r>
              <a:rPr lang="zh-CN" altLang="en-US" dirty="0" smtClean="0"/>
              <a:t>使用指南及二次开发向导</a:t>
            </a:r>
            <a:endParaRPr kumimoji="0" lang="zh-CN" altLang="en-US" sz="2200" b="0" i="0" u="none" strike="noStrike" kern="1200" cap="all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268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  <a:lvl2pPr>
              <a:lnSpc>
                <a:spcPct val="15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>
              <a:lnSpc>
                <a:spcPct val="15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6381328"/>
            <a:ext cx="9144000" cy="504056"/>
            <a:chOff x="0" y="3861049"/>
            <a:chExt cx="9144000" cy="504056"/>
          </a:xfrm>
        </p:grpSpPr>
        <p:pic>
          <p:nvPicPr>
            <p:cNvPr id="11" name="图片 10" descr="SDO对外模板-内页-底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3861049"/>
              <a:ext cx="9144000" cy="504056"/>
            </a:xfrm>
            <a:prstGeom prst="rect">
              <a:avLst/>
            </a:prstGeom>
          </p:spPr>
        </p:pic>
        <p:pic>
          <p:nvPicPr>
            <p:cNvPr id="12" name="图片 11" descr="SDO对外模板-内页-右下logo-白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452320" y="3961010"/>
              <a:ext cx="1467499" cy="284846"/>
            </a:xfrm>
            <a:prstGeom prst="rect">
              <a:avLst/>
            </a:prstGeom>
          </p:spPr>
        </p:pic>
      </p:grp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9512" y="6448251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pic>
        <p:nvPicPr>
          <p:cNvPr id="15" name="图片 14" descr="SDO对外模板-内页-顶部-宽版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-27384"/>
            <a:ext cx="9144000" cy="713104"/>
          </a:xfrm>
          <a:prstGeom prst="rect">
            <a:avLst/>
          </a:prstGeom>
        </p:spPr>
      </p:pic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78080" y="-27384"/>
            <a:ext cx="514400" cy="501650"/>
          </a:xfrm>
        </p:spPr>
        <p:txBody>
          <a:bodyPr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CE3DE57-1110-4AC9-9955-E1B7449CD8B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/>
          <p:cNvSpPr txBox="1">
            <a:spLocks/>
          </p:cNvSpPr>
          <p:nvPr userDrawn="1"/>
        </p:nvSpPr>
        <p:spPr>
          <a:xfrm>
            <a:off x="291480" y="144016"/>
            <a:ext cx="7520880" cy="548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2200" b="0" cap="all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PHPCMS </a:t>
            </a:r>
            <a:r>
              <a:rPr lang="zh-CN" altLang="en-US" dirty="0" smtClean="0"/>
              <a:t>使用指南及二次开发向导</a:t>
            </a:r>
            <a:endParaRPr kumimoji="0" lang="zh-CN" altLang="en-US" sz="2200" b="0" i="0" u="none" strike="noStrike" kern="1200" cap="all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268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  <a:lvl2pPr>
              <a:lnSpc>
                <a:spcPct val="15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>
              <a:lnSpc>
                <a:spcPct val="15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6381328"/>
            <a:ext cx="9144000" cy="504056"/>
            <a:chOff x="0" y="3861049"/>
            <a:chExt cx="9144000" cy="504056"/>
          </a:xfrm>
        </p:grpSpPr>
        <p:pic>
          <p:nvPicPr>
            <p:cNvPr id="11" name="图片 10" descr="SDO对外模板-内页-底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3861049"/>
              <a:ext cx="9144000" cy="504056"/>
            </a:xfrm>
            <a:prstGeom prst="rect">
              <a:avLst/>
            </a:prstGeom>
          </p:spPr>
        </p:pic>
        <p:pic>
          <p:nvPicPr>
            <p:cNvPr id="12" name="图片 11" descr="SDO对外模板-内页-右下logo-白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452320" y="3961010"/>
              <a:ext cx="1467499" cy="284846"/>
            </a:xfrm>
            <a:prstGeom prst="rect">
              <a:avLst/>
            </a:prstGeom>
          </p:spPr>
        </p:pic>
      </p:grp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9512" y="6448251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pic>
        <p:nvPicPr>
          <p:cNvPr id="15" name="图片 14" descr="SDO对外模板-内页-顶部-宽版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-27384"/>
            <a:ext cx="9144000" cy="713104"/>
          </a:xfrm>
          <a:prstGeom prst="rect">
            <a:avLst/>
          </a:prstGeom>
        </p:spPr>
      </p:pic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78080" y="-27384"/>
            <a:ext cx="514400" cy="501650"/>
          </a:xfrm>
        </p:spPr>
        <p:txBody>
          <a:bodyPr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CE3DE57-1110-4AC9-9955-E1B7449CD8B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/>
          <p:cNvSpPr txBox="1">
            <a:spLocks/>
          </p:cNvSpPr>
          <p:nvPr userDrawn="1"/>
        </p:nvSpPr>
        <p:spPr>
          <a:xfrm>
            <a:off x="291480" y="144016"/>
            <a:ext cx="7520880" cy="548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2200" b="0" cap="all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PHPCMS </a:t>
            </a:r>
            <a:r>
              <a:rPr lang="zh-CN" altLang="en-US" dirty="0" smtClean="0"/>
              <a:t>使用指南及二次开发向导</a:t>
            </a:r>
            <a:endParaRPr kumimoji="0" lang="zh-CN" altLang="en-US" sz="2200" b="0" i="0" u="none" strike="noStrike" kern="1200" cap="all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268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8F8498-B983-4F43-B4B8-906255367337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EB7F66-BA27-477E-8483-2DCA6DF0F2F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ts val="3600"/>
        </a:lnSpc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8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1pPr>
      <a:lvl2pPr marL="640080" indent="-246888" algn="l" rtl="0" eaLnBrk="1" latinLnBrk="0" hangingPunct="1">
        <a:lnSpc>
          <a:spcPts val="3600"/>
        </a:lnSpc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2pPr>
      <a:lvl3pPr marL="914400" indent="-246888" algn="l" rtl="0" eaLnBrk="1" latinLnBrk="0" hangingPunct="1">
        <a:lnSpc>
          <a:spcPts val="3600"/>
        </a:lnSpc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3pPr>
      <a:lvl4pPr marL="1188720" indent="-210312" algn="l" rtl="0" eaLnBrk="1" latinLnBrk="0" hangingPunct="1">
        <a:lnSpc>
          <a:spcPts val="3600"/>
        </a:lnSpc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4pPr>
      <a:lvl5pPr marL="1463040" indent="-210312" algn="l" rtl="0" eaLnBrk="1" latinLnBrk="0" hangingPunct="1">
        <a:lnSpc>
          <a:spcPts val="3600"/>
        </a:lnSpc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.hebtu.edu.cn/" TargetMode="External"/><Relationship Id="rId2" Type="http://schemas.openxmlformats.org/officeDocument/2006/relationships/hyperlink" Target="http://www.hebtu.edu.cn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aobao.com/" TargetMode="External"/><Relationship Id="rId5" Type="http://schemas.openxmlformats.org/officeDocument/2006/relationships/hyperlink" Target="http://www.amazon.cn/" TargetMode="External"/><Relationship Id="rId4" Type="http://schemas.openxmlformats.org/officeDocument/2006/relationships/hyperlink" Target="http://www.jd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tail.tmall.com/item.htm?spm=a230r.1.14.15.3YdCbz&amp;id=520705435360&amp;cm_id=140105335569ed55e27b&amp;abbucket=13&amp;sku_properties=5919063:653602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tail.tmall.com/item.htm?spm=a230r.1.14.28.3YdCbz&amp;id=45461041345&amp;ns=1&amp;abbucket=13&amp;sku_properties=5919063:6536025;12304035:21485;122216431:2777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cm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CMS</a:t>
            </a:r>
            <a:r>
              <a:rPr lang="zh-CN" altLang="en-US" dirty="0" smtClean="0"/>
              <a:t>与模版制作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2 phpcms v9</a:t>
            </a:r>
            <a:r>
              <a:rPr lang="zh-CN" altLang="en-US" smtClean="0"/>
              <a:t>基本使用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4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栏目：网站组织内容的形式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hlinkClick r:id="rId2"/>
              </a:rPr>
              <a:t>河北师范大学</a:t>
            </a:r>
            <a:endParaRPr lang="en-US" altLang="zh-CN" smtClean="0"/>
          </a:p>
          <a:p>
            <a:r>
              <a:rPr lang="zh-CN" altLang="en-US" smtClean="0">
                <a:hlinkClick r:id="rId3"/>
              </a:rPr>
              <a:t>河北师范大学软件学院</a:t>
            </a:r>
            <a:endParaRPr lang="en-US" altLang="zh-CN" smtClean="0"/>
          </a:p>
          <a:p>
            <a:r>
              <a:rPr lang="zh-CN" altLang="en-US">
                <a:hlinkClick r:id="rId4"/>
              </a:rPr>
              <a:t>京</a:t>
            </a:r>
            <a:r>
              <a:rPr lang="zh-CN" altLang="en-US" smtClean="0">
                <a:hlinkClick r:id="rId4"/>
              </a:rPr>
              <a:t>东</a:t>
            </a:r>
            <a:endParaRPr lang="en-US" altLang="zh-CN" smtClean="0"/>
          </a:p>
          <a:p>
            <a:r>
              <a:rPr lang="zh-CN" altLang="en-US" smtClean="0">
                <a:hlinkClick r:id="rId5"/>
              </a:rPr>
              <a:t>卓越</a:t>
            </a:r>
            <a:endParaRPr lang="en-US" altLang="zh-CN" smtClean="0"/>
          </a:p>
          <a:p>
            <a:r>
              <a:rPr lang="zh-CN" altLang="en-US" smtClean="0">
                <a:hlinkClick r:id="rId6"/>
              </a:rPr>
              <a:t>淘宝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1512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栏目：网站组织内容的形式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栏目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网站</a:t>
            </a:r>
            <a:r>
              <a:rPr lang="zh-CN" altLang="en-US"/>
              <a:t>用来分门别类组织显示</a:t>
            </a:r>
            <a:r>
              <a:rPr lang="zh-CN" altLang="en-US" smtClean="0"/>
              <a:t>内容</a:t>
            </a:r>
            <a:endParaRPr lang="en-US" altLang="zh-CN" smtClean="0"/>
          </a:p>
          <a:p>
            <a:pPr lvl="1"/>
            <a:r>
              <a:rPr lang="zh-CN" altLang="en-US" smtClean="0"/>
              <a:t>网站中的每条信息都属于某个栏目</a:t>
            </a:r>
            <a:endParaRPr lang="en-US" altLang="zh-CN" smtClean="0"/>
          </a:p>
          <a:p>
            <a:pPr lvl="1"/>
            <a:r>
              <a:rPr lang="zh-CN" altLang="en-US"/>
              <a:t>可</a:t>
            </a:r>
            <a:r>
              <a:rPr lang="zh-CN" altLang="en-US" smtClean="0"/>
              <a:t>对栏目进行分级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28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栏目实战 </a:t>
            </a:r>
            <a:r>
              <a:rPr lang="en-US" altLang="zh-CN" smtClean="0"/>
              <a:t>– </a:t>
            </a:r>
            <a:r>
              <a:rPr lang="zh-CN" altLang="en-US" smtClean="0"/>
              <a:t>创建河北中学的栏目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2686050" cy="51054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606" y="3645024"/>
            <a:ext cx="2571750" cy="2771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300" y="1657350"/>
            <a:ext cx="2419350" cy="19335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6" y="1657350"/>
            <a:ext cx="3248025" cy="11811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379107"/>
            <a:ext cx="2457450" cy="2771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9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模型：同类内容有同样的参数？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>
                <a:hlinkClick r:id="rId3"/>
              </a:rPr>
              <a:t>荣耀</a:t>
            </a:r>
            <a:r>
              <a:rPr lang="en-US" altLang="zh-CN" smtClean="0">
                <a:hlinkClick r:id="rId3"/>
              </a:rPr>
              <a:t>7</a:t>
            </a:r>
            <a:endParaRPr lang="en-US" altLang="zh-CN" smtClean="0"/>
          </a:p>
          <a:p>
            <a:r>
              <a:rPr lang="zh-CN" altLang="en-US">
                <a:hlinkClick r:id="rId4"/>
              </a:rPr>
              <a:t>大</a:t>
            </a:r>
            <a:r>
              <a:rPr lang="zh-CN" altLang="en-US" smtClean="0">
                <a:hlinkClick r:id="rId4"/>
              </a:rPr>
              <a:t>显老人机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进入</a:t>
            </a:r>
            <a:r>
              <a:rPr lang="en-US" altLang="zh-CN" smtClean="0"/>
              <a:t>phpcms v9 </a:t>
            </a:r>
            <a:r>
              <a:rPr lang="zh-CN" altLang="en-US" smtClean="0"/>
              <a:t>后台，创建以下模型</a:t>
            </a:r>
            <a:endParaRPr lang="en-US" altLang="zh-CN" smtClean="0"/>
          </a:p>
          <a:p>
            <a:pPr lvl="1"/>
            <a:r>
              <a:rPr lang="zh-CN" altLang="en-US" smtClean="0"/>
              <a:t>手机</a:t>
            </a:r>
            <a:endParaRPr lang="en-US" altLang="zh-CN" smtClean="0"/>
          </a:p>
          <a:p>
            <a:pPr lvl="1"/>
            <a:r>
              <a:rPr lang="zh-CN" altLang="en-US" smtClean="0"/>
              <a:t>学生</a:t>
            </a:r>
            <a:endParaRPr lang="en-US" altLang="zh-CN" smtClean="0"/>
          </a:p>
          <a:p>
            <a:pPr lvl="1"/>
            <a:r>
              <a:rPr lang="zh-CN" altLang="en-US" smtClean="0"/>
              <a:t>图书</a:t>
            </a:r>
            <a:endParaRPr lang="en-US" altLang="zh-CN" smtClean="0"/>
          </a:p>
          <a:p>
            <a:pPr lvl="1"/>
            <a:r>
              <a:rPr lang="zh-CN" altLang="en-US" smtClean="0"/>
              <a:t>新闻</a:t>
            </a:r>
            <a:endParaRPr lang="en-US" altLang="zh-CN" smtClean="0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内容、模型、栏目关系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内容：一条条具体信息</a:t>
            </a:r>
            <a:endParaRPr lang="en-US" altLang="zh-CN" smtClean="0"/>
          </a:p>
          <a:p>
            <a:r>
              <a:rPr lang="zh-CN" altLang="en-US" smtClean="0"/>
              <a:t>栏目：前台页面分类组织显示一条条具体信息</a:t>
            </a:r>
            <a:endParaRPr lang="en-US" altLang="zh-CN" smtClean="0"/>
          </a:p>
          <a:p>
            <a:r>
              <a:rPr lang="zh-CN" altLang="en-US" smtClean="0"/>
              <a:t>模型：同类内容包含哪些参数的模板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49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节内容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043608" y="1844824"/>
            <a:ext cx="7056784" cy="3600400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后台功能概览</a:t>
            </a:r>
            <a:endParaRPr lang="en-US" altLang="zh-CN" smtClean="0"/>
          </a:p>
          <a:p>
            <a:r>
              <a:rPr lang="zh-CN" altLang="en-US" smtClean="0"/>
              <a:t>内容、栏目、模型</a:t>
            </a:r>
            <a:endParaRPr lang="en-US" altLang="zh-CN" dirty="0" smtClean="0"/>
          </a:p>
          <a:p>
            <a:r>
              <a:rPr lang="zh-CN" altLang="en-US" smtClean="0">
                <a:solidFill>
                  <a:srgbClr val="FF0000"/>
                </a:solidFill>
              </a:rPr>
              <a:t>推荐位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/>
              <a:t>站点管理</a:t>
            </a:r>
            <a:endParaRPr lang="en-US" altLang="zh-CN" dirty="0" smtClean="0"/>
          </a:p>
          <a:p>
            <a:r>
              <a:rPr lang="zh-CN" altLang="en-US" smtClean="0"/>
              <a:t>管理员管理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26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推荐位</a:t>
            </a:r>
            <a:endParaRPr lang="zh-CN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22" y="2204864"/>
            <a:ext cx="74295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推荐位：在网站某个固定位置显示推荐的信息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0888"/>
            <a:ext cx="6912768" cy="415931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31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推荐位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进入</a:t>
            </a:r>
            <a:r>
              <a:rPr lang="en-US" altLang="zh-CN"/>
              <a:t>phpcms v9 </a:t>
            </a:r>
            <a:r>
              <a:rPr lang="zh-CN" altLang="en-US" smtClean="0"/>
              <a:t>后台，添加以下推荐位</a:t>
            </a:r>
            <a:endParaRPr lang="en-US" altLang="zh-CN" smtClean="0"/>
          </a:p>
          <a:p>
            <a:pPr lvl="1"/>
            <a:r>
              <a:rPr lang="zh-CN" altLang="en-US" smtClean="0"/>
              <a:t>首页焦点图</a:t>
            </a:r>
            <a:endParaRPr lang="en-US" altLang="zh-CN" smtClean="0"/>
          </a:p>
          <a:p>
            <a:pPr lvl="1"/>
            <a:r>
              <a:rPr lang="zh-CN" altLang="en-US"/>
              <a:t>推荐图</a:t>
            </a:r>
            <a:r>
              <a:rPr lang="zh-CN" altLang="en-US" smtClean="0"/>
              <a:t>文</a:t>
            </a:r>
            <a:endParaRPr lang="en-US" altLang="zh-CN" smtClean="0"/>
          </a:p>
          <a:p>
            <a:pPr lvl="1"/>
            <a:r>
              <a:rPr lang="zh-CN" altLang="en-US"/>
              <a:t>推荐热点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4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节内容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043608" y="1844824"/>
            <a:ext cx="7056784" cy="3600400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后台功能概览</a:t>
            </a:r>
            <a:endParaRPr lang="en-US" altLang="zh-CN" smtClean="0"/>
          </a:p>
          <a:p>
            <a:r>
              <a:rPr lang="zh-CN" altLang="en-US" smtClean="0"/>
              <a:t>内容、栏目、模型</a:t>
            </a:r>
            <a:endParaRPr lang="en-US" altLang="zh-CN" dirty="0" smtClean="0"/>
          </a:p>
          <a:p>
            <a:r>
              <a:rPr lang="zh-CN" altLang="en-US" smtClean="0"/>
              <a:t>推荐位</a:t>
            </a:r>
            <a:endParaRPr lang="en-US" altLang="zh-CN" smtClean="0"/>
          </a:p>
          <a:p>
            <a:r>
              <a:rPr lang="zh-CN" altLang="en-US">
                <a:solidFill>
                  <a:srgbClr val="FF0000"/>
                </a:solidFill>
              </a:rPr>
              <a:t>站点管理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smtClean="0"/>
              <a:t>管理员管理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8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节内容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043608" y="1844824"/>
            <a:ext cx="7056784" cy="3600400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后台功能概览</a:t>
            </a:r>
            <a:endParaRPr lang="en-US" altLang="zh-CN" smtClean="0"/>
          </a:p>
          <a:p>
            <a:r>
              <a:rPr lang="zh-CN" altLang="en-US" smtClean="0"/>
              <a:t>内容、栏目、模型</a:t>
            </a:r>
            <a:endParaRPr lang="en-US" altLang="zh-CN" dirty="0" smtClean="0"/>
          </a:p>
          <a:p>
            <a:r>
              <a:rPr lang="zh-CN" altLang="en-US" smtClean="0"/>
              <a:t>推荐位</a:t>
            </a:r>
            <a:endParaRPr lang="en-US" altLang="zh-CN" smtClean="0"/>
          </a:p>
          <a:p>
            <a:r>
              <a:rPr lang="zh-CN" altLang="en-US"/>
              <a:t>站点管理</a:t>
            </a:r>
            <a:endParaRPr lang="en-US" altLang="zh-CN" dirty="0" smtClean="0"/>
          </a:p>
          <a:p>
            <a:r>
              <a:rPr lang="zh-CN" altLang="en-US" smtClean="0"/>
              <a:t>管理员管理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31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站点管理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63341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658" y="1628800"/>
            <a:ext cx="630555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08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节内容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043608" y="1844824"/>
            <a:ext cx="7056784" cy="3600400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后台功能概览</a:t>
            </a:r>
            <a:endParaRPr lang="en-US" altLang="zh-CN" smtClean="0"/>
          </a:p>
          <a:p>
            <a:r>
              <a:rPr lang="zh-CN" altLang="en-US" smtClean="0"/>
              <a:t>内容、栏目、模型</a:t>
            </a:r>
            <a:endParaRPr lang="en-US" altLang="zh-CN" dirty="0" smtClean="0"/>
          </a:p>
          <a:p>
            <a:r>
              <a:rPr lang="zh-CN" altLang="en-US" smtClean="0"/>
              <a:t>推荐位</a:t>
            </a:r>
            <a:endParaRPr lang="en-US" altLang="zh-CN" smtClean="0"/>
          </a:p>
          <a:p>
            <a:r>
              <a:rPr lang="zh-CN" altLang="en-US"/>
              <a:t>站点管理</a:t>
            </a:r>
            <a:endParaRPr lang="en-US" altLang="zh-CN" dirty="0" smtClean="0"/>
          </a:p>
          <a:p>
            <a:r>
              <a:rPr lang="zh-CN" altLang="en-US" smtClean="0">
                <a:solidFill>
                  <a:srgbClr val="FF0000"/>
                </a:solidFill>
              </a:rPr>
              <a:t>管理员管理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8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管理员管理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超级管理员拥有所有权限，慎用</a:t>
            </a:r>
            <a:endParaRPr lang="en-US" altLang="zh-CN" smtClean="0"/>
          </a:p>
          <a:p>
            <a:r>
              <a:rPr lang="zh-CN" altLang="en-US"/>
              <a:t>添加</a:t>
            </a:r>
            <a:r>
              <a:rPr lang="zh-CN" altLang="en-US" smtClean="0"/>
              <a:t>管理员前先确认角色</a:t>
            </a:r>
            <a:endParaRPr lang="zh-CN" altLang="en-US" dirty="0"/>
          </a:p>
        </p:txBody>
      </p:sp>
      <p:sp>
        <p:nvSpPr>
          <p:cNvPr id="6" name="椭圆 5">
            <a:hlinkClick r:id="rId3"/>
          </p:cNvPr>
          <p:cNvSpPr/>
          <p:nvPr/>
        </p:nvSpPr>
        <p:spPr>
          <a:xfrm>
            <a:off x="8460432" y="5661248"/>
            <a:ext cx="216024" cy="216024"/>
          </a:xfrm>
          <a:prstGeom prst="ellipse">
            <a:avLst/>
          </a:prstGeom>
          <a:solidFill>
            <a:srgbClr val="4DE1EA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76" y="2855841"/>
            <a:ext cx="5848350" cy="30194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角色管理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+mj-ea"/>
              </a:rPr>
              <a:t>新建</a:t>
            </a:r>
            <a:r>
              <a:rPr lang="zh-CN" altLang="en-US">
                <a:latin typeface="+mj-ea"/>
              </a:rPr>
              <a:t>一个角色，为角色分配不同的权限，那么该角色下的管理员就具有不同的权限</a:t>
            </a:r>
            <a:r>
              <a:rPr lang="zh-CN" altLang="en-US" smtClean="0">
                <a:latin typeface="+mj-ea"/>
              </a:rPr>
              <a:t>。</a:t>
            </a:r>
            <a:endParaRPr lang="en-US" altLang="zh-CN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j-ea"/>
              </a:rPr>
              <a:t>例如</a:t>
            </a:r>
            <a:r>
              <a:rPr lang="zh-CN" altLang="en-US">
                <a:latin typeface="+mj-ea"/>
              </a:rPr>
              <a:t>主编负责栏目建立、信息的推荐和关键位置的推送。普通编辑只有发布信息的权限，不能建立栏目，而且也只能管理自己所属的栏目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35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角色管理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99999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3" y="1700808"/>
            <a:ext cx="8280921" cy="26617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999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9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登陆后台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后台登录地址：</a:t>
            </a:r>
            <a:r>
              <a:rPr lang="en-US" altLang="zh-CN"/>
              <a:t>http://yourdomain.com/admin.php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内容占位符 2" descr="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060848"/>
            <a:ext cx="7078206" cy="43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后台主界面</a:t>
            </a:r>
            <a:endParaRPr lang="zh-CN" altLang="en-US"/>
          </a:p>
        </p:txBody>
      </p:sp>
      <p:pic>
        <p:nvPicPr>
          <p:cNvPr id="3" name="内容占位符 2" descr="后台截图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95400"/>
            <a:ext cx="8229600" cy="3856188"/>
          </a:xfrm>
        </p:spPr>
      </p:pic>
    </p:spTree>
    <p:extLst>
      <p:ext uri="{BB962C8B-B14F-4D97-AF65-F5344CB8AC3E}">
        <p14:creationId xmlns:p14="http://schemas.microsoft.com/office/powerpoint/2010/main" val="170685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hezh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193" y="1488152"/>
            <a:ext cx="1285875" cy="286702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mokua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3809" y="1630580"/>
            <a:ext cx="1219200" cy="351472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kuozh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9913" y="1558572"/>
            <a:ext cx="1323975" cy="401955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neiron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92041" y="1630580"/>
            <a:ext cx="3124200" cy="461010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图片 5" descr="huiyua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16377" y="1774596"/>
            <a:ext cx="1295400" cy="262890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kuozh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40513" y="1918612"/>
            <a:ext cx="1323975" cy="401955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phpcms </a:t>
            </a:r>
            <a:r>
              <a:rPr lang="en-US" altLang="zh-CN"/>
              <a:t>v9</a:t>
            </a:r>
            <a:r>
              <a:rPr lang="zh-CN" altLang="en-US"/>
              <a:t>后台主要功能</a:t>
            </a:r>
            <a:r>
              <a:rPr lang="zh-CN" altLang="en-US" smtClean="0"/>
              <a:t>选项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57200" y="1920200"/>
            <a:ext cx="8229600" cy="438912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0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phpcms </a:t>
            </a:r>
            <a:r>
              <a:rPr lang="en-US" altLang="zh-CN"/>
              <a:t>v9</a:t>
            </a:r>
            <a:r>
              <a:rPr lang="zh-CN" altLang="en-US"/>
              <a:t>后台内容</a:t>
            </a:r>
            <a:r>
              <a:rPr lang="zh-CN" altLang="en-US" smtClean="0"/>
              <a:t>管理</a:t>
            </a:r>
            <a:endParaRPr lang="zh-CN" altLang="en-US"/>
          </a:p>
        </p:txBody>
      </p:sp>
      <p:pic>
        <p:nvPicPr>
          <p:cNvPr id="3" name="内容占位符 2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11509"/>
            <a:ext cx="8229600" cy="3823970"/>
          </a:xfrm>
        </p:spPr>
      </p:pic>
    </p:spTree>
    <p:extLst>
      <p:ext uri="{BB962C8B-B14F-4D97-AF65-F5344CB8AC3E}">
        <p14:creationId xmlns:p14="http://schemas.microsoft.com/office/powerpoint/2010/main" val="68230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phpcms </a:t>
            </a:r>
            <a:r>
              <a:rPr lang="en-US" altLang="zh-CN"/>
              <a:t>v9</a:t>
            </a:r>
            <a:r>
              <a:rPr lang="zh-CN" altLang="en-US"/>
              <a:t>后台文章</a:t>
            </a:r>
            <a:r>
              <a:rPr lang="zh-CN" altLang="en-US" smtClean="0"/>
              <a:t>发布</a:t>
            </a:r>
            <a:endParaRPr lang="zh-CN" altLang="en-US"/>
          </a:p>
        </p:txBody>
      </p:sp>
      <p:pic>
        <p:nvPicPr>
          <p:cNvPr id="3" name="内容占位符 2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9447" y="1628775"/>
            <a:ext cx="5705105" cy="4389438"/>
          </a:xfrm>
        </p:spPr>
      </p:pic>
    </p:spTree>
    <p:extLst>
      <p:ext uri="{BB962C8B-B14F-4D97-AF65-F5344CB8AC3E}">
        <p14:creationId xmlns:p14="http://schemas.microsoft.com/office/powerpoint/2010/main" val="314416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节内容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043608" y="1844824"/>
            <a:ext cx="7056784" cy="3600400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后台功能概览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内容、栏目、模型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smtClean="0"/>
              <a:t>推荐位</a:t>
            </a:r>
            <a:endParaRPr lang="en-US" altLang="zh-CN" smtClean="0"/>
          </a:p>
          <a:p>
            <a:r>
              <a:rPr lang="zh-CN" altLang="en-US"/>
              <a:t>站点管理</a:t>
            </a:r>
            <a:endParaRPr lang="en-US" altLang="zh-CN" dirty="0" smtClean="0"/>
          </a:p>
          <a:p>
            <a:r>
              <a:rPr lang="zh-CN" altLang="en-US" smtClean="0"/>
              <a:t>管理员管理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66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内容：包含哪些信息？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7654411" cy="427184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31" y="2780928"/>
            <a:ext cx="8116561" cy="287562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25" y="3469437"/>
            <a:ext cx="8006800" cy="295958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06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1157</TotalTime>
  <Words>395</Words>
  <Application>Microsoft Office PowerPoint</Application>
  <PresentationFormat>全屏显示(4:3)</PresentationFormat>
  <Paragraphs>100</Paragraphs>
  <Slides>25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流畅</vt:lpstr>
      <vt:lpstr>CMS与模版制作</vt:lpstr>
      <vt:lpstr>本节内容</vt:lpstr>
      <vt:lpstr>登陆后台</vt:lpstr>
      <vt:lpstr>后台主界面</vt:lpstr>
      <vt:lpstr>phpcms v9后台主要功能选项</vt:lpstr>
      <vt:lpstr>phpcms v9后台内容管理</vt:lpstr>
      <vt:lpstr>phpcms v9后台文章发布</vt:lpstr>
      <vt:lpstr>本节内容</vt:lpstr>
      <vt:lpstr>内容：包含哪些信息？</vt:lpstr>
      <vt:lpstr>栏目：网站组织内容的形式</vt:lpstr>
      <vt:lpstr>栏目：网站组织内容的形式</vt:lpstr>
      <vt:lpstr>栏目实战 – 创建河北中学的栏目</vt:lpstr>
      <vt:lpstr>模型：同类内容有同样的参数？</vt:lpstr>
      <vt:lpstr>模型</vt:lpstr>
      <vt:lpstr>内容、模型、栏目关系</vt:lpstr>
      <vt:lpstr>本节内容</vt:lpstr>
      <vt:lpstr>推荐位</vt:lpstr>
      <vt:lpstr>推荐位</vt:lpstr>
      <vt:lpstr>本节内容</vt:lpstr>
      <vt:lpstr>站点管理</vt:lpstr>
      <vt:lpstr>本节内容</vt:lpstr>
      <vt:lpstr>管理员管理</vt:lpstr>
      <vt:lpstr>角色管理</vt:lpstr>
      <vt:lpstr>角色管理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PHPCMS V9</dc:title>
  <dc:creator>Microsoft</dc:creator>
  <cp:lastModifiedBy>微软用户</cp:lastModifiedBy>
  <cp:revision>185</cp:revision>
  <dcterms:created xsi:type="dcterms:W3CDTF">2013-08-08T08:57:25Z</dcterms:created>
  <dcterms:modified xsi:type="dcterms:W3CDTF">2015-06-01T07:20:24Z</dcterms:modified>
</cp:coreProperties>
</file>