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321" r:id="rId3"/>
    <p:sldId id="322" r:id="rId4"/>
    <p:sldId id="323" r:id="rId5"/>
    <p:sldId id="324" r:id="rId6"/>
    <p:sldId id="325" r:id="rId7"/>
    <p:sldId id="345" r:id="rId8"/>
    <p:sldId id="326" r:id="rId9"/>
    <p:sldId id="320" r:id="rId10"/>
    <p:sldId id="332" r:id="rId11"/>
    <p:sldId id="328" r:id="rId12"/>
    <p:sldId id="327" r:id="rId13"/>
    <p:sldId id="329" r:id="rId14"/>
    <p:sldId id="330" r:id="rId15"/>
    <p:sldId id="344" r:id="rId16"/>
    <p:sldId id="331" r:id="rId17"/>
    <p:sldId id="333" r:id="rId18"/>
    <p:sldId id="334" r:id="rId19"/>
    <p:sldId id="335" r:id="rId20"/>
    <p:sldId id="336" r:id="rId21"/>
    <p:sldId id="337" r:id="rId22"/>
    <p:sldId id="338" r:id="rId23"/>
    <p:sldId id="340" r:id="rId24"/>
    <p:sldId id="342" r:id="rId25"/>
    <p:sldId id="341" r:id="rId26"/>
    <p:sldId id="343" r:id="rId27"/>
    <p:sldId id="339" r:id="rId28"/>
    <p:sldId id="29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4DE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38" autoAdjust="0"/>
  </p:normalViewPr>
  <p:slideViewPr>
    <p:cSldViewPr>
      <p:cViewPr>
        <p:scale>
          <a:sx n="66" d="100"/>
          <a:sy n="66" d="100"/>
        </p:scale>
        <p:origin x="-94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E01BF-1EF4-4596-9E95-D52888B487C8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0DD2B-FEE5-4094-9D00-64582E8B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2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模板静态页面都放在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文件夹里面，其他通目录下的文件夹代表的是其他的功能？用不用介绍？比如</a:t>
            </a:r>
            <a:r>
              <a:rPr lang="en-US" altLang="zh-CN" dirty="0" smtClean="0"/>
              <a:t>search</a:t>
            </a:r>
          </a:p>
          <a:p>
            <a:r>
              <a:rPr lang="en-US" altLang="zh-CN" dirty="0" smtClean="0"/>
              <a:t>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DD2B-FEE5-4094-9D00-64582E8BE8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3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1115616" y="2348880"/>
            <a:ext cx="7056784" cy="3600400"/>
          </a:xfrm>
        </p:spPr>
        <p:txBody>
          <a:bodyPr anchor="ctr" anchorCtr="0">
            <a:normAutofit/>
          </a:bodyPr>
          <a:lstStyle>
            <a:lvl1pPr marL="274320" indent="-274320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  <a:defRPr sz="3600" b="1">
                <a:latin typeface="+mn-ea"/>
                <a:ea typeface="+mn-ea"/>
              </a:defRPr>
            </a:lvl1pPr>
          </a:lstStyle>
          <a:p>
            <a:pPr lvl="0"/>
            <a:r>
              <a:rPr lang="zh-CN" altLang="en-US" smtClean="0"/>
              <a:t>单击此处添加文本</a:t>
            </a:r>
          </a:p>
        </p:txBody>
      </p:sp>
      <p:sp>
        <p:nvSpPr>
          <p:cNvPr id="8" name="圆角矩形 7"/>
          <p:cNvSpPr/>
          <p:nvPr userDrawn="1"/>
        </p:nvSpPr>
        <p:spPr>
          <a:xfrm>
            <a:off x="827584" y="2060848"/>
            <a:ext cx="7704856" cy="4104456"/>
          </a:xfrm>
          <a:prstGeom prst="roundRect">
            <a:avLst/>
          </a:prstGeom>
          <a:noFill/>
          <a:ln w="57150">
            <a:solidFill>
              <a:schemeClr val="accent3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9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Tx/>
              <a:buBlip>
                <a:blip r:embed="rId2"/>
              </a:buBlip>
              <a:defRPr baseline="0">
                <a:latin typeface="Times New Roman" pitchFamily="18" charset="0"/>
                <a:ea typeface="宋体" pitchFamily="2" charset="-122"/>
              </a:defRPr>
            </a:lvl1pPr>
            <a:lvl2pPr marL="640080" indent="-246888">
              <a:buFontTx/>
              <a:buBlip>
                <a:blip r:embed="rId3"/>
              </a:buBlip>
              <a:defRPr/>
            </a:lvl2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27089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5640000"/>
              </a:lightRig>
            </a:scene3d>
            <a:sp3d>
              <a:bevelT w="38100" h="38100"/>
            </a:sp3d>
          </a:bodyPr>
          <a:lstStyle/>
          <a:p>
            <a:pPr algn="ctr" rtl="0" eaLnBrk="1" latinLnBrk="0" hangingPunct="1">
              <a:spcBef>
                <a:spcPct val="0"/>
              </a:spcBef>
              <a:buNone/>
            </a:pPr>
            <a:r>
              <a:rPr kumimoji="0" lang="en-US" altLang="zh-CN" sz="9600" b="1" kern="1200" smtClean="0">
                <a:ln>
                  <a:noFill/>
                </a:ln>
                <a:solidFill>
                  <a:srgbClr val="4DE1EA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rPr>
              <a:t>Thank you</a:t>
            </a:r>
            <a:endParaRPr kumimoji="0" lang="zh-CN" altLang="en-US" sz="9600" b="1" kern="1200">
              <a:ln>
                <a:noFill/>
              </a:ln>
              <a:solidFill>
                <a:srgbClr val="4DE1EA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279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6381328"/>
            <a:ext cx="9144000" cy="504056"/>
            <a:chOff x="0" y="3861049"/>
            <a:chExt cx="9144000" cy="504056"/>
          </a:xfrm>
        </p:grpSpPr>
        <p:pic>
          <p:nvPicPr>
            <p:cNvPr id="11" name="图片 10" descr="SDO对外模板-内页-底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3861049"/>
              <a:ext cx="9144000" cy="504056"/>
            </a:xfrm>
            <a:prstGeom prst="rect">
              <a:avLst/>
            </a:prstGeom>
          </p:spPr>
        </p:pic>
        <p:pic>
          <p:nvPicPr>
            <p:cNvPr id="12" name="图片 11" descr="SDO对外模板-内页-右下logo-白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452320" y="3961010"/>
              <a:ext cx="1467499" cy="284846"/>
            </a:xfrm>
            <a:prstGeom prst="rect">
              <a:avLst/>
            </a:prstGeom>
          </p:spPr>
        </p:pic>
      </p:grp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448251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pic>
        <p:nvPicPr>
          <p:cNvPr id="15" name="图片 14" descr="SDO对外模板-内页-顶部-宽版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-27384"/>
            <a:ext cx="9144000" cy="713104"/>
          </a:xfrm>
          <a:prstGeom prst="rect">
            <a:avLst/>
          </a:prstGeom>
        </p:spPr>
      </p:pic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78080" y="-27384"/>
            <a:ext cx="514400" cy="501650"/>
          </a:xfrm>
        </p:spPr>
        <p:txBody>
          <a:bodyPr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CE3DE57-1110-4AC9-9955-E1B7449CD8B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/>
          <p:cNvSpPr txBox="1">
            <a:spLocks/>
          </p:cNvSpPr>
          <p:nvPr userDrawn="1"/>
        </p:nvSpPr>
        <p:spPr>
          <a:xfrm>
            <a:off x="291480" y="144016"/>
            <a:ext cx="7520880" cy="54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2200" b="0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PHPCMS </a:t>
            </a:r>
            <a:r>
              <a:rPr lang="zh-CN" altLang="en-US" dirty="0" smtClean="0"/>
              <a:t>使用指南及二次开发向导</a:t>
            </a:r>
            <a:endParaRPr kumimoji="0" lang="zh-CN" altLang="en-US" sz="2200" b="0" i="0" u="none" strike="noStrike" kern="1200" cap="all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446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8F8498-B983-4F43-B4B8-906255367337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3" r:id="rId4"/>
    <p:sldLayoutId id="2147483684" r:id="rId5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ts val="3600"/>
        </a:lnSpc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8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1pPr>
      <a:lvl2pPr marL="640080" indent="-246888" algn="l" rtl="0" eaLnBrk="1" latinLnBrk="0" hangingPunct="1">
        <a:lnSpc>
          <a:spcPts val="3600"/>
        </a:lnSpc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2pPr>
      <a:lvl3pPr marL="914400" indent="-246888" algn="l" rtl="0" eaLnBrk="1" latinLnBrk="0" hangingPunct="1">
        <a:lnSpc>
          <a:spcPts val="3600"/>
        </a:lnSpc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3pPr>
      <a:lvl4pPr marL="1188720" indent="-210312" algn="l" rtl="0" eaLnBrk="1" latinLnBrk="0" hangingPunct="1">
        <a:lnSpc>
          <a:spcPts val="3600"/>
        </a:lnSpc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4pPr>
      <a:lvl5pPr marL="1463040" indent="-210312" algn="l" rtl="0" eaLnBrk="1" latinLnBrk="0" hangingPunct="1">
        <a:lnSpc>
          <a:spcPts val="3600"/>
        </a:lnSpc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CMS</a:t>
            </a:r>
            <a:r>
              <a:rPr lang="zh-CN" altLang="en-US" dirty="0"/>
              <a:t>与模板制作概</a:t>
            </a:r>
            <a:r>
              <a:rPr lang="zh-CN" altLang="en-US" dirty="0" smtClean="0"/>
              <a:t>述 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标</a:t>
            </a:r>
            <a:r>
              <a:rPr lang="zh-CN" altLang="en-US" dirty="0" smtClean="0"/>
              <a:t>签的基本用法和</a:t>
            </a:r>
            <a:r>
              <a:rPr lang="zh-CN" altLang="en-US" dirty="0"/>
              <a:t>内</a:t>
            </a:r>
            <a:r>
              <a:rPr lang="zh-CN" altLang="en-US" dirty="0" smtClean="0"/>
              <a:t>容列表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4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301533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39752" y="2780928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6501138" y="2719011"/>
            <a:ext cx="418306" cy="18145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63460" y="2608779"/>
            <a:ext cx="26642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smtClean="0"/>
              <a:t>可用参数</a:t>
            </a:r>
            <a:endParaRPr lang="zh-CN" altLang="en-US" sz="2600"/>
          </a:p>
        </p:txBody>
      </p:sp>
      <p:sp>
        <p:nvSpPr>
          <p:cNvPr id="8" name="TextBox 7"/>
          <p:cNvSpPr txBox="1"/>
          <p:nvPr/>
        </p:nvSpPr>
        <p:spPr>
          <a:xfrm>
            <a:off x="7063460" y="3378696"/>
            <a:ext cx="26642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smtClean="0"/>
              <a:t>代码示例</a:t>
            </a:r>
            <a:endParaRPr lang="zh-CN" altLang="en-US" sz="2600"/>
          </a:p>
        </p:txBody>
      </p:sp>
      <p:sp>
        <p:nvSpPr>
          <p:cNvPr id="9" name="TextBox 8"/>
          <p:cNvSpPr txBox="1"/>
          <p:nvPr/>
        </p:nvSpPr>
        <p:spPr>
          <a:xfrm>
            <a:off x="7097988" y="4041068"/>
            <a:ext cx="26642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smtClean="0"/>
              <a:t>返回值</a:t>
            </a:r>
            <a:endParaRPr lang="zh-CN" altLang="en-US" sz="2600"/>
          </a:p>
        </p:txBody>
      </p:sp>
      <p:sp>
        <p:nvSpPr>
          <p:cNvPr id="10" name="矩形 9"/>
          <p:cNvSpPr/>
          <p:nvPr/>
        </p:nvSpPr>
        <p:spPr>
          <a:xfrm>
            <a:off x="4759987" y="3515145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635896" y="2625558"/>
            <a:ext cx="2893279" cy="2219325"/>
            <a:chOff x="3635896" y="2625558"/>
            <a:chExt cx="2893279" cy="221932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225" y="2625558"/>
              <a:ext cx="1885950" cy="221932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直接箭头连接符 12"/>
            <p:cNvCxnSpPr/>
            <p:nvPr/>
          </p:nvCxnSpPr>
          <p:spPr>
            <a:xfrm>
              <a:off x="3635896" y="2960948"/>
              <a:ext cx="1007329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60886" y="56926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详见参考手册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65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2330" y="3861048"/>
            <a:ext cx="13054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9pPr>
          </a:lstStyle>
          <a:p>
            <a:r>
              <a:rPr lang="zh-CN" altLang="en-US" sz="3600" dirty="0" smtClean="0">
                <a:solidFill>
                  <a:srgbClr val="C00000"/>
                </a:solidFill>
              </a:rPr>
              <a:t>整合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>
          <a:xfrm flipV="1">
            <a:off x="2627783" y="3140968"/>
            <a:ext cx="1080121" cy="1043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</p:cNvCxnSpPr>
          <p:nvPr/>
        </p:nvCxnSpPr>
        <p:spPr>
          <a:xfrm>
            <a:off x="2627783" y="4184214"/>
            <a:ext cx="10801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</p:cNvCxnSpPr>
          <p:nvPr/>
        </p:nvCxnSpPr>
        <p:spPr>
          <a:xfrm>
            <a:off x="2627783" y="4184214"/>
            <a:ext cx="1080121" cy="972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924944"/>
            <a:ext cx="4402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静态页设置为默认模板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47906" y="4895582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他问题处理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47906" y="3933056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态获取数据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944" y="2924944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7906" y="3933056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7906" y="4895582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6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0" grpId="0"/>
      <p:bldP spid="12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 其他问题处理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0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322330" y="2924944"/>
            <a:ext cx="7147781" cy="2493858"/>
            <a:chOff x="1322330" y="2924944"/>
            <a:chExt cx="7147781" cy="2493858"/>
          </a:xfrm>
        </p:grpSpPr>
        <p:sp>
          <p:nvSpPr>
            <p:cNvPr id="6" name="TextBox 5"/>
            <p:cNvSpPr txBox="1"/>
            <p:nvPr/>
          </p:nvSpPr>
          <p:spPr>
            <a:xfrm>
              <a:off x="1322330" y="3861048"/>
              <a:ext cx="130545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微软雅黑" pitchFamily="34" charset="-122"/>
                </a:defRPr>
              </a:lvl9pPr>
            </a:lstStyle>
            <a:p>
              <a:r>
                <a:rPr lang="zh-CN" altLang="en-US" sz="3600" dirty="0" smtClean="0">
                  <a:solidFill>
                    <a:srgbClr val="C00000"/>
                  </a:solidFill>
                </a:rPr>
                <a:t>整合</a:t>
              </a:r>
              <a:endParaRPr lang="zh-CN" altLang="en-US" sz="36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直接箭头连接符 8"/>
            <p:cNvCxnSpPr>
              <a:stCxn id="6" idx="3"/>
            </p:cNvCxnSpPr>
            <p:nvPr/>
          </p:nvCxnSpPr>
          <p:spPr>
            <a:xfrm flipV="1">
              <a:off x="2627783" y="3140968"/>
              <a:ext cx="1080121" cy="10432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3"/>
            </p:cNvCxnSpPr>
            <p:nvPr/>
          </p:nvCxnSpPr>
          <p:spPr>
            <a:xfrm>
              <a:off x="2627783" y="4184214"/>
              <a:ext cx="10801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3"/>
            </p:cNvCxnSpPr>
            <p:nvPr/>
          </p:nvCxnSpPr>
          <p:spPr>
            <a:xfrm>
              <a:off x="2627783" y="4184214"/>
              <a:ext cx="1080121" cy="9729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67944" y="2924944"/>
              <a:ext cx="4402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静态页设置为默认模板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47906" y="4895582"/>
              <a:ext cx="3171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 </a:t>
              </a: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他问题处理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47906" y="3933056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态获取数据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6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4798E-6 L -0.32066 -0.195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-97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12907" y="2617748"/>
            <a:ext cx="32430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态获取显示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355976" y="2743242"/>
            <a:ext cx="2864583" cy="461665"/>
            <a:chOff x="4355976" y="2743242"/>
            <a:chExt cx="2864583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5436096" y="2743242"/>
              <a:ext cx="1784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2400" b="1" dirty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容列表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箭头连接符 11"/>
            <p:cNvCxnSpPr>
              <a:stCxn id="17" idx="3"/>
              <a:endCxn id="3" idx="1"/>
            </p:cNvCxnSpPr>
            <p:nvPr/>
          </p:nvCxnSpPr>
          <p:spPr>
            <a:xfrm>
              <a:off x="4355976" y="2956302"/>
              <a:ext cx="1080120" cy="17773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355976" y="2956302"/>
            <a:ext cx="2870082" cy="1033468"/>
            <a:chOff x="4355976" y="2956302"/>
            <a:chExt cx="2870082" cy="1033468"/>
          </a:xfrm>
        </p:grpSpPr>
        <p:sp>
          <p:nvSpPr>
            <p:cNvPr id="4" name="TextBox 3"/>
            <p:cNvSpPr txBox="1"/>
            <p:nvPr/>
          </p:nvSpPr>
          <p:spPr>
            <a:xfrm>
              <a:off x="5441595" y="3528105"/>
              <a:ext cx="1784463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2400" b="1" dirty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栏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目信息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stCxn id="17" idx="3"/>
              <a:endCxn id="4" idx="1"/>
            </p:cNvCxnSpPr>
            <p:nvPr/>
          </p:nvCxnSpPr>
          <p:spPr>
            <a:xfrm>
              <a:off x="4355976" y="2956302"/>
              <a:ext cx="1085619" cy="802636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355976" y="2956302"/>
            <a:ext cx="2556806" cy="1796249"/>
            <a:chOff x="4355976" y="2956302"/>
            <a:chExt cx="2556806" cy="1796249"/>
          </a:xfrm>
        </p:grpSpPr>
        <p:sp>
          <p:nvSpPr>
            <p:cNvPr id="5" name="TextBox 4"/>
            <p:cNvSpPr txBox="1"/>
            <p:nvPr/>
          </p:nvSpPr>
          <p:spPr>
            <a:xfrm>
              <a:off x="5436096" y="4290886"/>
              <a:ext cx="1476686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推荐位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>
              <a:stCxn id="17" idx="3"/>
              <a:endCxn id="5" idx="1"/>
            </p:cNvCxnSpPr>
            <p:nvPr/>
          </p:nvCxnSpPr>
          <p:spPr>
            <a:xfrm>
              <a:off x="4355976" y="2956302"/>
              <a:ext cx="1080120" cy="1565417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4355976" y="2956302"/>
            <a:ext cx="2249030" cy="2513190"/>
            <a:chOff x="4355976" y="2956302"/>
            <a:chExt cx="2249030" cy="2513190"/>
          </a:xfrm>
        </p:grpSpPr>
        <p:sp>
          <p:nvSpPr>
            <p:cNvPr id="8" name="TextBox 7"/>
            <p:cNvSpPr txBox="1"/>
            <p:nvPr/>
          </p:nvSpPr>
          <p:spPr>
            <a:xfrm>
              <a:off x="5436096" y="5007827"/>
              <a:ext cx="1168910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 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>
              <a:stCxn id="17" idx="3"/>
              <a:endCxn id="8" idx="1"/>
            </p:cNvCxnSpPr>
            <p:nvPr/>
          </p:nvCxnSpPr>
          <p:spPr>
            <a:xfrm>
              <a:off x="4355976" y="2956302"/>
              <a:ext cx="1080120" cy="2282358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8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2907" y="2617748"/>
            <a:ext cx="32430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态获取显示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355976" y="2743242"/>
            <a:ext cx="2864583" cy="461665"/>
            <a:chOff x="4355976" y="2743242"/>
            <a:chExt cx="2864583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5436096" y="2743242"/>
              <a:ext cx="1784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容列表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箭头连接符 11"/>
            <p:cNvCxnSpPr>
              <a:stCxn id="17" idx="3"/>
              <a:endCxn id="3" idx="1"/>
            </p:cNvCxnSpPr>
            <p:nvPr/>
          </p:nvCxnSpPr>
          <p:spPr>
            <a:xfrm>
              <a:off x="4355976" y="2956302"/>
              <a:ext cx="1080120" cy="17773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355976" y="2956302"/>
            <a:ext cx="2870082" cy="1033468"/>
            <a:chOff x="4355976" y="2956302"/>
            <a:chExt cx="2870082" cy="1033468"/>
          </a:xfrm>
        </p:grpSpPr>
        <p:sp>
          <p:nvSpPr>
            <p:cNvPr id="4" name="TextBox 3"/>
            <p:cNvSpPr txBox="1"/>
            <p:nvPr/>
          </p:nvSpPr>
          <p:spPr>
            <a:xfrm>
              <a:off x="5441595" y="3528105"/>
              <a:ext cx="1784463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2400" b="1" dirty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栏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目信息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stCxn id="17" idx="3"/>
              <a:endCxn id="4" idx="1"/>
            </p:cNvCxnSpPr>
            <p:nvPr/>
          </p:nvCxnSpPr>
          <p:spPr>
            <a:xfrm>
              <a:off x="4355976" y="2956302"/>
              <a:ext cx="1085619" cy="802636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355976" y="2956302"/>
            <a:ext cx="2556806" cy="1796249"/>
            <a:chOff x="4355976" y="2956302"/>
            <a:chExt cx="2556806" cy="1796249"/>
          </a:xfrm>
        </p:grpSpPr>
        <p:sp>
          <p:nvSpPr>
            <p:cNvPr id="5" name="TextBox 4"/>
            <p:cNvSpPr txBox="1"/>
            <p:nvPr/>
          </p:nvSpPr>
          <p:spPr>
            <a:xfrm>
              <a:off x="5436096" y="4290886"/>
              <a:ext cx="1476686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推荐位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>
              <a:stCxn id="17" idx="3"/>
              <a:endCxn id="5" idx="1"/>
            </p:cNvCxnSpPr>
            <p:nvPr/>
          </p:nvCxnSpPr>
          <p:spPr>
            <a:xfrm>
              <a:off x="4355976" y="2956302"/>
              <a:ext cx="1080120" cy="1565417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4355976" y="2956302"/>
            <a:ext cx="2249030" cy="2513190"/>
            <a:chOff x="4355976" y="2956302"/>
            <a:chExt cx="2249030" cy="2513190"/>
          </a:xfrm>
        </p:grpSpPr>
        <p:sp>
          <p:nvSpPr>
            <p:cNvPr id="8" name="TextBox 7"/>
            <p:cNvSpPr txBox="1"/>
            <p:nvPr/>
          </p:nvSpPr>
          <p:spPr>
            <a:xfrm>
              <a:off x="5436096" y="5007827"/>
              <a:ext cx="1168910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 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>
              <a:stCxn id="17" idx="3"/>
              <a:endCxn id="8" idx="1"/>
            </p:cNvCxnSpPr>
            <p:nvPr/>
          </p:nvCxnSpPr>
          <p:spPr>
            <a:xfrm>
              <a:off x="4355976" y="2956302"/>
              <a:ext cx="1080120" cy="2282358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0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内</a:t>
            </a:r>
            <a:r>
              <a:rPr lang="zh-CN" altLang="en-US" dirty="0" smtClean="0"/>
              <a:t>容列表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93" y="2276872"/>
            <a:ext cx="5467995" cy="338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051720" y="2924944"/>
            <a:ext cx="3888432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28184" y="2924944"/>
            <a:ext cx="1181426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60232" y="2492896"/>
            <a:ext cx="67737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13780" y="2720462"/>
            <a:ext cx="437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37602" y="1652165"/>
            <a:ext cx="500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75778" y="3507395"/>
            <a:ext cx="519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80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内容列表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29804" y="2492896"/>
            <a:ext cx="437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79573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文章标题的显示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0058" y="3501008"/>
            <a:ext cx="519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380907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文章日期的显示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6827" y="4509120"/>
            <a:ext cx="500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9433" y="482676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目链接地址的显示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12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内容列表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29804" y="2492896"/>
            <a:ext cx="437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79573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文章标题的显示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0058" y="3501008"/>
            <a:ext cx="519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380907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文章日期的显示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6827" y="4509120"/>
            <a:ext cx="500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9433" y="482676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目链接地址的显示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18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内容列表</a:t>
            </a:r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1640" y="2204864"/>
            <a:ext cx="437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3596" y="25077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文章标题的显示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411" y="3284984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{pc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2454" y="328498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1561" y="3284984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{/pc}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2677" y="3284984"/>
            <a:ext cx="1389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:content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856" y="3285232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action=“lists”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2540" y="5031471"/>
            <a:ext cx="5499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 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代表获取的信息来自内容模块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0783" y="5046098"/>
            <a:ext cx="566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action=“lists” </a:t>
            </a:r>
            <a:r>
              <a:rPr lang="zh-CN" altLang="en-US" dirty="0"/>
              <a:t>代表获取内容数据列表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2083" y="3297741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catid=</a:t>
            </a:r>
            <a:r>
              <a:rPr lang="zh-CN" altLang="en-US" dirty="0"/>
              <a:t>“</a:t>
            </a:r>
            <a:r>
              <a:rPr lang="en-US" altLang="zh-CN" dirty="0"/>
              <a:t>26</a:t>
            </a:r>
            <a:r>
              <a:rPr lang="zh-CN" altLang="en-US" dirty="0"/>
              <a:t>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0577" y="5025087"/>
            <a:ext cx="475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catid 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代表获取信息所属栏目的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7624" y="3831431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{/pc}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3780" y="3831431"/>
            <a:ext cx="379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order="inputtime DESC"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9779" y="5031471"/>
            <a:ext cx="770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order=“inputtime DESC” 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代表按文章输入时间排序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6056" y="3789040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num=“8”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20783" y="5031470"/>
            <a:ext cx="552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 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代表获取信息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息的数量为“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67320" y="501317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那么，如何实现信息的循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80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48555E-6 L 0.14966 -0.0020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8555E-6 L 0.15295 -0.0020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6 -0.00208 L 0.41754 -0.00208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95 -0.00208 L 0.42413 -0.00208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695 2.48555E-6 L 0.65695 2.48555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694 2.48555E-6 L 0.65694 2.48555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91329E-6 L 0.39844 -0.0081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13" y="-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844 -0.00809 L 0.59532 -0.00578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9" grpId="1"/>
      <p:bldP spid="9" grpId="2"/>
      <p:bldP spid="9" grpId="3"/>
      <p:bldP spid="9" grpId="4"/>
      <p:bldP spid="10" grpId="0"/>
      <p:bldP spid="10" grpId="1"/>
      <p:bldP spid="10" grpId="2"/>
      <p:bldP spid="10" grpId="3"/>
      <p:bldP spid="10" grpId="4"/>
      <p:bldP spid="11" grpId="0"/>
      <p:bldP spid="12" grpId="0"/>
      <p:bldP spid="14" grpId="0"/>
      <p:bldP spid="14" grpId="1"/>
      <p:bldP spid="16" grpId="0"/>
      <p:bldP spid="16" grpId="1"/>
      <p:bldP spid="17" grpId="0"/>
      <p:bldP spid="18" grpId="0"/>
      <p:bldP spid="18" grpId="1"/>
      <p:bldP spid="20" grpId="0"/>
      <p:bldP spid="20" grpId="1"/>
      <p:bldP spid="20" grpId="2"/>
      <p:bldP spid="21" grpId="0"/>
      <p:bldP spid="22" grpId="0"/>
      <p:bldP spid="22" grpId="1"/>
      <p:bldP spid="23" grpId="0"/>
      <p:bldP spid="24" grpId="0"/>
      <p:bldP spid="24" grpId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47664" y="3143225"/>
            <a:ext cx="1006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70C0"/>
                </a:solidFill>
              </a:rPr>
              <a:t>内容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81002" y="4634681"/>
            <a:ext cx="1006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70C0"/>
                </a:solidFill>
              </a:rPr>
              <a:t>模板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30352" y="4706119"/>
            <a:ext cx="1998662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/>
              <a:t>一套</a:t>
            </a:r>
            <a:r>
              <a:rPr lang="en-US" altLang="zh-CN" sz="2400"/>
              <a:t>html</a:t>
            </a:r>
            <a:r>
              <a:rPr lang="zh-CN" altLang="en-US" sz="2400"/>
              <a:t>页面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697014" y="3205138"/>
            <a:ext cx="20320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/>
              <a:t>数据、信息等</a:t>
            </a:r>
          </a:p>
        </p:txBody>
      </p:sp>
      <p:sp>
        <p:nvSpPr>
          <p:cNvPr id="8" name="右大括号 7"/>
          <p:cNvSpPr/>
          <p:nvPr/>
        </p:nvSpPr>
        <p:spPr>
          <a:xfrm>
            <a:off x="4729014" y="3435325"/>
            <a:ext cx="633412" cy="1501775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2447" y="3956025"/>
            <a:ext cx="1160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整  合 </a:t>
            </a:r>
            <a:endParaRPr lang="zh-CN" altLang="en-US" sz="2400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161857" y="39560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页面</a:t>
            </a: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6372200" y="4187007"/>
            <a:ext cx="789657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6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2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1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9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-9.82659E-7 L -0.42084 -0.00532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42" y="-27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  <p:bldP spid="5" grpId="1"/>
      <p:bldP spid="5" grpId="2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9" grpId="4"/>
      <p:bldP spid="9" grpId="6"/>
      <p:bldP spid="9" grpId="7"/>
      <p:bldP spid="9" grpId="8"/>
      <p:bldP spid="9" grpId="9"/>
      <p:bldP spid="10" grpId="0"/>
      <p:bldP spid="1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内容列表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1640" y="2204864"/>
            <a:ext cx="437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3596" y="25077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文章标题的显示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411" y="3284984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{pc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2677" y="3284983"/>
            <a:ext cx="1389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:content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856" y="3285232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action=“lists”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2083" y="3297741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catid=</a:t>
            </a:r>
            <a:r>
              <a:rPr lang="zh-CN" altLang="en-US" dirty="0"/>
              <a:t>“</a:t>
            </a:r>
            <a:r>
              <a:rPr lang="en-US" altLang="zh-CN" dirty="0"/>
              <a:t>26</a:t>
            </a:r>
            <a:r>
              <a:rPr lang="zh-CN" altLang="en-US" dirty="0"/>
              <a:t>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88224" y="375942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3780" y="3831431"/>
            <a:ext cx="379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order="inputtime DESC"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6056" y="3789040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num=“8”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32240" y="3759423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{/pc}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2677" y="4359423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{loop $data $v}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2677" y="5055567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{/loop}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763688" y="4293096"/>
            <a:ext cx="2398241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378981" y="4455402"/>
            <a:ext cx="3577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{loop}{/loop} </a:t>
            </a:r>
            <a:r>
              <a:rPr lang="zh-CN" altLang="en-US" dirty="0">
                <a:solidFill>
                  <a:srgbClr val="C00000"/>
                </a:solidFill>
              </a:rPr>
              <a:t>实现循环，</a:t>
            </a:r>
            <a:r>
              <a:rPr lang="en-US" altLang="zh-CN" dirty="0">
                <a:solidFill>
                  <a:srgbClr val="C00000"/>
                </a:solidFill>
              </a:rPr>
              <a:t> $data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$v</a:t>
            </a:r>
            <a:r>
              <a:rPr lang="zh-CN" altLang="en-US" dirty="0">
                <a:solidFill>
                  <a:srgbClr val="C00000"/>
                </a:solidFill>
              </a:rPr>
              <a:t>是两个参数</a:t>
            </a:r>
          </a:p>
        </p:txBody>
      </p:sp>
    </p:spTree>
    <p:extLst>
      <p:ext uri="{BB962C8B-B14F-4D97-AF65-F5344CB8AC3E}">
        <p14:creationId xmlns:p14="http://schemas.microsoft.com/office/powerpoint/2010/main" val="22182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62428E-7 L -0.60677 0.2645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7" y="132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3" grpId="0"/>
      <p:bldP spid="27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内容列表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31640" y="2204864"/>
            <a:ext cx="437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3596" y="25077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文章标题的显示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411" y="3284984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{pc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2677" y="3284983"/>
            <a:ext cx="1389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:content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856" y="3285232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action=“lists”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2083" y="3297741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catid=</a:t>
            </a:r>
            <a:r>
              <a:rPr lang="zh-CN" altLang="en-US" dirty="0"/>
              <a:t>“</a:t>
            </a:r>
            <a:r>
              <a:rPr lang="en-US" altLang="zh-CN" dirty="0"/>
              <a:t>26</a:t>
            </a:r>
            <a:r>
              <a:rPr lang="zh-CN" altLang="en-US" dirty="0"/>
              <a:t>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88224" y="375942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3780" y="3831431"/>
            <a:ext cx="379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order="inputtime DESC"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6056" y="3789040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num=“8”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3402" y="5542993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{/pc}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2677" y="4359423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{loop $data $v}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2677" y="5055567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{/loop}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1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  <p:bldP spid="12" grpId="0"/>
      <p:bldP spid="17" grpId="0"/>
      <p:bldP spid="20" grpId="0"/>
      <p:bldP spid="21" grpId="0"/>
      <p:bldP spid="23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内容列表</a:t>
            </a:r>
          </a:p>
        </p:txBody>
      </p:sp>
      <p:sp>
        <p:nvSpPr>
          <p:cNvPr id="43" name="内容占位符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19411" y="1556793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{pc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2677" y="1556792"/>
            <a:ext cx="1389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:content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1557041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action=“lists”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2083" y="1569550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catid=</a:t>
            </a:r>
            <a:r>
              <a:rPr lang="zh-CN" altLang="en-US" dirty="0"/>
              <a:t>“</a:t>
            </a:r>
            <a:r>
              <a:rPr lang="en-US" altLang="zh-CN" dirty="0"/>
              <a:t>26</a:t>
            </a:r>
            <a:r>
              <a:rPr lang="zh-CN" altLang="en-US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203123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3780" y="2103240"/>
            <a:ext cx="379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order="inputtime DESC"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2060849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num=“8”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3402" y="5542993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{/pc}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2677" y="2631232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{loop $data $v}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2677" y="5055567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{/loop}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57727" y="3573016"/>
            <a:ext cx="78988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 smtClean="0"/>
              <a:t>&lt;li</a:t>
            </a:r>
            <a:r>
              <a:rPr lang="en-US" altLang="zh-CN" sz="2200" dirty="0"/>
              <a:t>&gt;&lt;a href="#" &gt;[</a:t>
            </a:r>
            <a:r>
              <a:rPr lang="zh-CN" altLang="en-US" sz="2200" dirty="0"/>
              <a:t>图文</a:t>
            </a:r>
            <a:r>
              <a:rPr lang="en-US" altLang="zh-CN" sz="2200" dirty="0"/>
              <a:t>]</a:t>
            </a:r>
            <a:r>
              <a:rPr lang="zh-CN" altLang="en-US" sz="2200" dirty="0"/>
              <a:t>化学老师于文英举办观摩课活动 </a:t>
            </a:r>
            <a:r>
              <a:rPr lang="en-US" altLang="zh-CN" sz="2200" dirty="0"/>
              <a:t>&lt;/a&gt;&lt;span class="newsdate"&gt;2013-05-10&lt;/span</a:t>
            </a:r>
            <a:r>
              <a:rPr lang="en-US" altLang="zh-CN" sz="2200" dirty="0" smtClean="0"/>
              <a:t>&gt;</a:t>
            </a:r>
          </a:p>
          <a:p>
            <a:r>
              <a:rPr lang="en-US" altLang="zh-CN" sz="2200" dirty="0" smtClean="0"/>
              <a:t>&lt;/</a:t>
            </a:r>
            <a:r>
              <a:rPr lang="en-US" altLang="zh-CN" sz="2200" dirty="0"/>
              <a:t>li&gt;</a:t>
            </a:r>
            <a:endParaRPr lang="zh-CN" alt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195736" y="4653136"/>
            <a:ext cx="68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5757" y="3121879"/>
            <a:ext cx="68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31159" y="3501008"/>
            <a:ext cx="33678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355976" y="3501008"/>
            <a:ext cx="460851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34199" y="4599400"/>
            <a:ext cx="18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{$v['title']}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3899552" y="2850299"/>
            <a:ext cx="2276443" cy="650709"/>
            <a:chOff x="3899552" y="2850299"/>
            <a:chExt cx="2276443" cy="650709"/>
          </a:xfrm>
        </p:grpSpPr>
        <p:sp>
          <p:nvSpPr>
            <p:cNvPr id="23" name="TextBox 22"/>
            <p:cNvSpPr txBox="1"/>
            <p:nvPr/>
          </p:nvSpPr>
          <p:spPr>
            <a:xfrm>
              <a:off x="4534199" y="2850299"/>
              <a:ext cx="1641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b="1" dirty="0">
                  <a:solidFill>
                    <a:srgbClr val="9966FF"/>
                  </a:solidFill>
                </a:rPr>
                <a:t>{$v['url']}</a:t>
              </a:r>
              <a:endParaRPr lang="zh-CN" altLang="en-US" b="1" dirty="0">
                <a:solidFill>
                  <a:srgbClr val="9966FF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18" idx="0"/>
              <a:endCxn id="23" idx="1"/>
            </p:cNvCxnSpPr>
            <p:nvPr/>
          </p:nvCxnSpPr>
          <p:spPr>
            <a:xfrm flipV="1">
              <a:off x="3899552" y="3081132"/>
              <a:ext cx="634647" cy="419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/>
          <p:cNvCxnSpPr/>
          <p:nvPr/>
        </p:nvCxnSpPr>
        <p:spPr>
          <a:xfrm>
            <a:off x="5580112" y="3962673"/>
            <a:ext cx="0" cy="618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41341" y="4581128"/>
            <a:ext cx="355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{str_cut($v['title'],76)}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535488" y="4581127"/>
            <a:ext cx="349289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860032" y="540449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制此处显示内容字符数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endCxn id="33" idx="0"/>
          </p:cNvCxnSpPr>
          <p:nvPr/>
        </p:nvCxnSpPr>
        <p:spPr>
          <a:xfrm>
            <a:off x="6221943" y="5061065"/>
            <a:ext cx="1" cy="343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8" grpId="1" animBg="1"/>
      <p:bldP spid="19" grpId="0" animBg="1"/>
      <p:bldP spid="19" grpId="1" animBg="1"/>
      <p:bldP spid="24" grpId="0"/>
      <p:bldP spid="24" grpId="1"/>
      <p:bldP spid="24" grpId="2"/>
      <p:bldP spid="30" grpId="0"/>
      <p:bldP spid="30" grpId="1"/>
      <p:bldP spid="31" grpId="0" animBg="1"/>
      <p:bldP spid="31" grpId="1" animBg="1"/>
      <p:bldP spid="33" grpId="0"/>
      <p:bldP spid="3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内容列表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19411" y="1556793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{pc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2677" y="1556792"/>
            <a:ext cx="1389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:content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1557041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action=“lists”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2083" y="1569550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catid=</a:t>
            </a:r>
            <a:r>
              <a:rPr lang="zh-CN" altLang="en-US" dirty="0"/>
              <a:t>“</a:t>
            </a:r>
            <a:r>
              <a:rPr lang="en-US" altLang="zh-CN" dirty="0"/>
              <a:t>26</a:t>
            </a:r>
            <a:r>
              <a:rPr lang="zh-CN" altLang="en-US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203123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3780" y="2103240"/>
            <a:ext cx="379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order="inputtime DESC"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2060849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num=“8”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3402" y="5542993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{/pc}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2677" y="2631232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{loop $data $v}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2677" y="5055567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{/loop}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57727" y="3573016"/>
            <a:ext cx="78988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 smtClean="0"/>
              <a:t>&lt;li</a:t>
            </a:r>
            <a:r>
              <a:rPr lang="en-US" altLang="zh-CN" sz="2200" dirty="0"/>
              <a:t>&gt;&lt;a href="#" &gt;[</a:t>
            </a:r>
            <a:r>
              <a:rPr lang="zh-CN" altLang="en-US" sz="2200" dirty="0"/>
              <a:t>图文</a:t>
            </a:r>
            <a:r>
              <a:rPr lang="en-US" altLang="zh-CN" sz="2200" dirty="0"/>
              <a:t>]</a:t>
            </a:r>
            <a:r>
              <a:rPr lang="zh-CN" altLang="en-US" sz="2200" dirty="0"/>
              <a:t>化学老师于文英举办观摩课活动 </a:t>
            </a:r>
            <a:r>
              <a:rPr lang="en-US" altLang="zh-CN" sz="2200" dirty="0"/>
              <a:t>&lt;/a&gt;&lt;span class="newsdate"&gt;2013-05-10&lt;/span</a:t>
            </a:r>
            <a:r>
              <a:rPr lang="en-US" altLang="zh-CN" sz="2200" dirty="0" smtClean="0"/>
              <a:t>&gt;</a:t>
            </a:r>
          </a:p>
          <a:p>
            <a:r>
              <a:rPr lang="en-US" altLang="zh-CN" sz="2200" dirty="0" smtClean="0"/>
              <a:t>&lt;/</a:t>
            </a:r>
            <a:r>
              <a:rPr lang="en-US" altLang="zh-CN" sz="2200" dirty="0"/>
              <a:t>li&gt;</a:t>
            </a:r>
            <a:endParaRPr lang="zh-CN" alt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195736" y="4653136"/>
            <a:ext cx="68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5757" y="3121879"/>
            <a:ext cx="68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038296" y="3896181"/>
            <a:ext cx="163004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 rot="1432979">
            <a:off x="7316109" y="4094454"/>
            <a:ext cx="848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C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?</a:t>
            </a:r>
            <a:endParaRPr lang="zh-CN" altLang="en-US" sz="8800" dirty="0">
              <a:solidFill>
                <a:srgbClr val="C0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8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/>
      <p:bldP spid="32" grpId="1"/>
      <p:bldP spid="32" grpId="2"/>
      <p:bldP spid="32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内容列表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29804" y="2492896"/>
            <a:ext cx="437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79573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文章标题的显示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0058" y="3501008"/>
            <a:ext cx="519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380907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文章日期的显示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6827" y="4509120"/>
            <a:ext cx="500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9433" y="482676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目链接地址的显示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25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内容列表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19411" y="1556793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{pc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2677" y="1556792"/>
            <a:ext cx="1389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:content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1557041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action=“lists”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2083" y="1569550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catid=</a:t>
            </a:r>
            <a:r>
              <a:rPr lang="zh-CN" altLang="en-US" dirty="0"/>
              <a:t>“</a:t>
            </a:r>
            <a:r>
              <a:rPr lang="en-US" altLang="zh-CN" dirty="0"/>
              <a:t>26</a:t>
            </a:r>
            <a:r>
              <a:rPr lang="zh-CN" altLang="en-US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203123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3780" y="2103240"/>
            <a:ext cx="379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order="inputtime DESC"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2060849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num=“8”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3402" y="5542993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{/pc}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2677" y="2631232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{loop $data $v}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2677" y="5055567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{/loop}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57727" y="3573016"/>
            <a:ext cx="78988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 smtClean="0"/>
              <a:t>&lt;li</a:t>
            </a:r>
            <a:r>
              <a:rPr lang="en-US" altLang="zh-CN" sz="2200" dirty="0"/>
              <a:t>&gt;&lt;a href="#" &gt;[</a:t>
            </a:r>
            <a:r>
              <a:rPr lang="zh-CN" altLang="en-US" sz="2200" dirty="0"/>
              <a:t>图文</a:t>
            </a:r>
            <a:r>
              <a:rPr lang="en-US" altLang="zh-CN" sz="2200" dirty="0"/>
              <a:t>]</a:t>
            </a:r>
            <a:r>
              <a:rPr lang="zh-CN" altLang="en-US" sz="2200" dirty="0"/>
              <a:t>化学老师于文英举办观摩课活动 </a:t>
            </a:r>
            <a:r>
              <a:rPr lang="en-US" altLang="zh-CN" sz="2200" dirty="0"/>
              <a:t>&lt;/a&gt;&lt;span class="newsdate"&gt;2013-05-10&lt;/span</a:t>
            </a:r>
            <a:r>
              <a:rPr lang="en-US" altLang="zh-CN" sz="2200" dirty="0" smtClean="0"/>
              <a:t>&gt;</a:t>
            </a:r>
          </a:p>
          <a:p>
            <a:r>
              <a:rPr lang="en-US" altLang="zh-CN" sz="2200" dirty="0" smtClean="0"/>
              <a:t>&lt;/</a:t>
            </a:r>
            <a:r>
              <a:rPr lang="en-US" altLang="zh-CN" sz="2200" dirty="0"/>
              <a:t>li&gt;</a:t>
            </a:r>
            <a:endParaRPr lang="zh-CN" alt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195736" y="4653136"/>
            <a:ext cx="68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5757" y="3121879"/>
            <a:ext cx="68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038296" y="3896181"/>
            <a:ext cx="163004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25135" y="4868982"/>
            <a:ext cx="2483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$v['inputtime']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6308" y="4868981"/>
            <a:ext cx="236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{date('Y-m-d',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28384" y="486898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)}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27" idx="2"/>
          </p:cNvCxnSpPr>
          <p:nvPr/>
        </p:nvCxnSpPr>
        <p:spPr>
          <a:xfrm>
            <a:off x="6853320" y="4357846"/>
            <a:ext cx="0" cy="51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8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内容列表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29804" y="2492896"/>
            <a:ext cx="437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79573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文章标题的显示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0058" y="3501008"/>
            <a:ext cx="519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380907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文章日期的显示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6827" y="4509120"/>
            <a:ext cx="500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9433" y="482676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目链接地址的显示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29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596" y="250770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栏目链接地址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内容列表</a:t>
            </a:r>
          </a:p>
        </p:txBody>
      </p:sp>
      <p:sp>
        <p:nvSpPr>
          <p:cNvPr id="7" name="矩形 6"/>
          <p:cNvSpPr/>
          <p:nvPr/>
        </p:nvSpPr>
        <p:spPr>
          <a:xfrm>
            <a:off x="1172853" y="2132856"/>
            <a:ext cx="7496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7544" y="3418114"/>
            <a:ext cx="8635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&lt;map name="Map2" id="Map2"&gt;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&lt;</a:t>
            </a:r>
            <a:r>
              <a:rPr lang="en-US" altLang="zh-CN" dirty="0"/>
              <a:t>area shape="</a:t>
            </a:r>
            <a:r>
              <a:rPr lang="en-US" altLang="zh-CN" dirty="0" smtClean="0"/>
              <a:t>rect“ coords="386,21,430,44" 	href</a:t>
            </a:r>
            <a:r>
              <a:rPr lang="en-US" altLang="zh-CN" dirty="0"/>
              <a:t>="#" /&gt;</a:t>
            </a:r>
          </a:p>
          <a:p>
            <a:r>
              <a:rPr lang="en-US" altLang="zh-CN" dirty="0"/>
              <a:t>&lt;/map&gt;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75856" y="4149080"/>
            <a:ext cx="16112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9535" y="5066744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</a:t>
            </a:r>
            <a:r>
              <a:rPr lang="en-US" altLang="zh-CN" dirty="0" smtClean="0"/>
              <a:t>APP_PATH}index.php?m=content&amp;c=index&amp;a=lists&amp;catid=26"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64975" y="4610745"/>
            <a:ext cx="2339" cy="541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9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2330" y="3861048"/>
            <a:ext cx="13054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9pPr>
          </a:lstStyle>
          <a:p>
            <a:r>
              <a:rPr lang="zh-CN" altLang="en-US" sz="3600" dirty="0" smtClean="0">
                <a:solidFill>
                  <a:srgbClr val="C00000"/>
                </a:solidFill>
              </a:rPr>
              <a:t>整合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>
          <a:xfrm flipV="1">
            <a:off x="2627783" y="3140968"/>
            <a:ext cx="1080121" cy="1043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</p:cNvCxnSpPr>
          <p:nvPr/>
        </p:nvCxnSpPr>
        <p:spPr>
          <a:xfrm>
            <a:off x="2627783" y="4184214"/>
            <a:ext cx="10801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</p:cNvCxnSpPr>
          <p:nvPr/>
        </p:nvCxnSpPr>
        <p:spPr>
          <a:xfrm>
            <a:off x="2627783" y="4184214"/>
            <a:ext cx="1080121" cy="972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924944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47906" y="4895582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47906" y="3933056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944" y="2924944"/>
            <a:ext cx="4402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静态页设置为默认模板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66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 静态页设置为默认模板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27088" y="2468563"/>
            <a:ext cx="765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800" dirty="0"/>
              <a:t>1. </a:t>
            </a:r>
            <a:r>
              <a:rPr lang="zh-CN" altLang="en-US" sz="2800" dirty="0"/>
              <a:t>将静态页拷贝至：根目录</a:t>
            </a:r>
            <a:r>
              <a:rPr lang="en-US" altLang="zh-CN" sz="2800" dirty="0"/>
              <a:t>/phpcms/templates/</a:t>
            </a:r>
            <a:endParaRPr lang="zh-CN" altLang="en-US" sz="28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088" y="3615531"/>
            <a:ext cx="8103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7030A0"/>
                </a:solidFill>
              </a:rPr>
              <a:t>注意</a:t>
            </a:r>
            <a:r>
              <a:rPr lang="zh-CN" altLang="en-US" sz="2400" dirty="0" smtClean="0">
                <a:solidFill>
                  <a:srgbClr val="7030A0"/>
                </a:solidFill>
              </a:rPr>
              <a:t>：首先，</a:t>
            </a:r>
            <a:r>
              <a:rPr lang="en-US" altLang="zh-CN" sz="2400" dirty="0" smtClean="0">
                <a:solidFill>
                  <a:srgbClr val="7030A0"/>
                </a:solidFill>
              </a:rPr>
              <a:t>cms_tpl</a:t>
            </a:r>
            <a:r>
              <a:rPr lang="zh-CN" altLang="en-US" sz="2400" dirty="0" smtClean="0">
                <a:solidFill>
                  <a:srgbClr val="7030A0"/>
                </a:solidFill>
              </a:rPr>
              <a:t>文</a:t>
            </a:r>
            <a:r>
              <a:rPr lang="zh-CN" altLang="en-US" sz="2400" dirty="0">
                <a:solidFill>
                  <a:srgbClr val="7030A0"/>
                </a:solidFill>
              </a:rPr>
              <a:t>件夹里面必须要有</a:t>
            </a:r>
            <a:r>
              <a:rPr lang="en-US" altLang="zh-CN" sz="2400" dirty="0">
                <a:solidFill>
                  <a:srgbClr val="7030A0"/>
                </a:solidFill>
              </a:rPr>
              <a:t>content</a:t>
            </a:r>
            <a:r>
              <a:rPr lang="zh-CN" altLang="en-US" sz="2400" dirty="0">
                <a:solidFill>
                  <a:srgbClr val="7030A0"/>
                </a:solidFill>
              </a:rPr>
              <a:t>文件</a:t>
            </a:r>
            <a:r>
              <a:rPr lang="zh-CN" altLang="en-US" sz="2400" dirty="0" smtClean="0">
                <a:solidFill>
                  <a:srgbClr val="7030A0"/>
                </a:solidFill>
              </a:rPr>
              <a:t>夹，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2182" y="4695527"/>
            <a:ext cx="59650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7030A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9pPr>
          </a:lstStyle>
          <a:p>
            <a:r>
              <a:rPr lang="zh-CN" altLang="en-US" dirty="0"/>
              <a:t> </a:t>
            </a:r>
            <a:r>
              <a:rPr lang="zh-CN" altLang="en-US" dirty="0" smtClean="0"/>
              <a:t>其次，必须遵守</a:t>
            </a:r>
            <a:r>
              <a:rPr lang="en-US" altLang="zh-CN" dirty="0" smtClean="0"/>
              <a:t>phpcms</a:t>
            </a:r>
            <a:r>
              <a:rPr lang="zh-CN" altLang="en-US" dirty="0" smtClean="0"/>
              <a:t>中模板命名规则。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06152" y="4162400"/>
            <a:ext cx="704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7030A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9pPr>
          </a:lstStyle>
          <a:p>
            <a:r>
              <a:rPr lang="zh-CN" altLang="en-US" dirty="0"/>
              <a:t>模板的所有页面文件，是放到</a:t>
            </a:r>
            <a:r>
              <a:rPr lang="en-US" altLang="zh-CN" dirty="0"/>
              <a:t>content</a:t>
            </a:r>
            <a:r>
              <a:rPr lang="zh-CN" altLang="en-US" dirty="0"/>
              <a:t>文件夹中的。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544522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9350" y="5445224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6638" y="5445224"/>
            <a:ext cx="168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1307" y="5445222"/>
            <a:ext cx="2210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category.html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80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 静态页设置为默认模板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27088" y="2492896"/>
            <a:ext cx="345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800" dirty="0"/>
              <a:t>2. </a:t>
            </a:r>
            <a:r>
              <a:rPr lang="zh-CN" altLang="en-US" sz="2800" dirty="0" smtClean="0"/>
              <a:t>后台修</a:t>
            </a:r>
            <a:r>
              <a:rPr lang="zh-CN" altLang="en-US" sz="2800" dirty="0"/>
              <a:t>改模板设置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547664" y="3429000"/>
            <a:ext cx="6195143" cy="461669"/>
            <a:chOff x="1737425" y="3573015"/>
            <a:chExt cx="6195143" cy="461669"/>
          </a:xfrm>
        </p:grpSpPr>
        <p:sp>
          <p:nvSpPr>
            <p:cNvPr id="11" name="TextBox 10"/>
            <p:cNvSpPr txBox="1"/>
            <p:nvPr/>
          </p:nvSpPr>
          <p:spPr>
            <a:xfrm>
              <a:off x="1737425" y="3573018"/>
              <a:ext cx="8002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56228" y="3573015"/>
              <a:ext cx="141577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站点管理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32349" y="3573016"/>
              <a:ext cx="8002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箭头连接符 14"/>
            <p:cNvCxnSpPr>
              <a:stCxn id="11" idx="3"/>
              <a:endCxn id="12" idx="1"/>
            </p:cNvCxnSpPr>
            <p:nvPr/>
          </p:nvCxnSpPr>
          <p:spPr>
            <a:xfrm flipV="1">
              <a:off x="2537644" y="3803848"/>
              <a:ext cx="618584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2" idx="3"/>
              <a:endCxn id="19" idx="1"/>
            </p:cNvCxnSpPr>
            <p:nvPr/>
          </p:nvCxnSpPr>
          <p:spPr>
            <a:xfrm>
              <a:off x="4572000" y="3803848"/>
              <a:ext cx="576064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48064" y="3573019"/>
              <a:ext cx="141577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b="1" dirty="0">
                  <a:solidFill>
                    <a:srgbClr val="C00000"/>
                  </a:solidFill>
                </a:rPr>
                <a:t>默认站点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6568839" y="3803843"/>
              <a:ext cx="576064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19" y="4244564"/>
            <a:ext cx="6899503" cy="154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 静态页设置为默认模板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27088" y="2492896"/>
            <a:ext cx="4613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800" dirty="0"/>
              <a:t>3. </a:t>
            </a:r>
            <a:r>
              <a:rPr lang="zh-CN" altLang="en-US" sz="2800" dirty="0"/>
              <a:t>设置</a:t>
            </a:r>
            <a:r>
              <a:rPr lang="en-US" altLang="zh-CN" sz="2800" dirty="0"/>
              <a:t>JS</a:t>
            </a:r>
            <a:r>
              <a:rPr lang="zh-CN" altLang="en-US" sz="2800" dirty="0"/>
              <a:t>、</a:t>
            </a:r>
            <a:r>
              <a:rPr lang="en-US" altLang="zh-CN" sz="2800" dirty="0"/>
              <a:t>CSS</a:t>
            </a:r>
            <a:r>
              <a:rPr lang="zh-CN" altLang="en-US" sz="2800" dirty="0"/>
              <a:t>和图片路径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87450" y="3759125"/>
            <a:ext cx="169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7030A0"/>
                </a:solidFill>
              </a:rPr>
              <a:t>{JS_PATH}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131840" y="3759125"/>
            <a:ext cx="197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7030A0"/>
                </a:solidFill>
              </a:rPr>
              <a:t>{CSS_PATH}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46588" y="3759125"/>
            <a:ext cx="191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7030A0"/>
                </a:solidFill>
              </a:rPr>
              <a:t>{IMG_PATH}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8297" y="4981818"/>
            <a:ext cx="3760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{JS_PATH}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是指向了哪儿？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8297" y="557596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我们应该将路径如何修改？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16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2330" y="3861048"/>
            <a:ext cx="13054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9pPr>
          </a:lstStyle>
          <a:p>
            <a:r>
              <a:rPr lang="zh-CN" altLang="en-US" sz="3600" dirty="0" smtClean="0">
                <a:solidFill>
                  <a:srgbClr val="C00000"/>
                </a:solidFill>
              </a:rPr>
              <a:t>整合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>
          <a:xfrm flipV="1">
            <a:off x="2627783" y="3140968"/>
            <a:ext cx="1080121" cy="1043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</p:cNvCxnSpPr>
          <p:nvPr/>
        </p:nvCxnSpPr>
        <p:spPr>
          <a:xfrm>
            <a:off x="2627783" y="4184214"/>
            <a:ext cx="10801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</p:cNvCxnSpPr>
          <p:nvPr/>
        </p:nvCxnSpPr>
        <p:spPr>
          <a:xfrm>
            <a:off x="2627783" y="4184214"/>
            <a:ext cx="1080121" cy="972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47906" y="4895582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47906" y="3933056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944" y="2924944"/>
            <a:ext cx="4402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静态页设置为默认模板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7906" y="3933056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态获取数据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96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7664" y="255732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后台数据，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7693" y="255732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是如何显示到前台的？</a:t>
            </a:r>
          </a:p>
        </p:txBody>
      </p:sp>
    </p:spTree>
    <p:extLst>
      <p:ext uri="{BB962C8B-B14F-4D97-AF65-F5344CB8AC3E}">
        <p14:creationId xmlns:p14="http://schemas.microsoft.com/office/powerpoint/2010/main" val="275765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4"/>
          <p:cNvSpPr txBox="1">
            <a:spLocks/>
          </p:cNvSpPr>
          <p:nvPr/>
        </p:nvSpPr>
        <p:spPr bwMode="auto">
          <a:xfrm>
            <a:off x="1254075" y="2204864"/>
            <a:ext cx="19462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  <a:spcAft>
                <a:spcPts val="400"/>
              </a:spcAft>
              <a:buSzPct val="70000"/>
              <a:buFont typeface="Wingdings" pitchFamily="2" charset="2"/>
              <a:buNone/>
            </a:pPr>
            <a:r>
              <a:rPr lang="en-US" altLang="zh-CN" sz="2800" dirty="0">
                <a:sym typeface="Arial" charset="0"/>
              </a:rPr>
              <a:t>PC</a:t>
            </a:r>
            <a:r>
              <a:rPr lang="zh-CN" altLang="en-US" sz="2800" dirty="0">
                <a:sym typeface="Arial" charset="0"/>
              </a:rPr>
              <a:t>标签：</a:t>
            </a:r>
            <a:endParaRPr lang="en-US" altLang="zh-CN" sz="2800" dirty="0">
              <a:sym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7213" y="3011314"/>
            <a:ext cx="59451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+mn-ea"/>
                <a:ea typeface="+mn-ea"/>
              </a:rPr>
              <a:t>以</a:t>
            </a:r>
            <a:r>
              <a:rPr lang="en-US" altLang="zh-CN" sz="2800" dirty="0">
                <a:latin typeface="+mn-ea"/>
                <a:ea typeface="+mn-ea"/>
              </a:rPr>
              <a:t>{pc}</a:t>
            </a:r>
            <a:r>
              <a:rPr lang="zh-CN" altLang="en-US" sz="2800" dirty="0">
                <a:latin typeface="+mn-ea"/>
                <a:ea typeface="+mn-ea"/>
              </a:rPr>
              <a:t>开始、</a:t>
            </a:r>
            <a:r>
              <a:rPr lang="zh-CN" altLang="en-US" sz="2800" dirty="0">
                <a:latin typeface="+mn-ea"/>
              </a:rPr>
              <a:t>以</a:t>
            </a:r>
            <a:r>
              <a:rPr lang="en-US" altLang="zh-CN" sz="2800" dirty="0">
                <a:latin typeface="+mn-ea"/>
              </a:rPr>
              <a:t>{/pc}</a:t>
            </a:r>
            <a:r>
              <a:rPr lang="zh-CN" altLang="en-US" sz="2800" dirty="0">
                <a:latin typeface="+mn-ea"/>
              </a:rPr>
              <a:t>结束</a:t>
            </a:r>
            <a:r>
              <a:rPr lang="zh-CN" altLang="en-US" sz="2800" dirty="0">
                <a:latin typeface="+mn-ea"/>
                <a:ea typeface="+mn-ea"/>
              </a:rPr>
              <a:t>的一对标签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41500" y="3666951"/>
            <a:ext cx="60749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</a:rPr>
              <a:t>作用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</a:rPr>
              <a:t>：</a:t>
            </a:r>
            <a:r>
              <a:rPr lang="zh-CN" altLang="en-US" sz="2800" dirty="0">
                <a:latin typeface="微软雅黑" pitchFamily="34" charset="-122"/>
              </a:rPr>
              <a:t>根据指定要求，</a:t>
            </a:r>
            <a:r>
              <a:rPr lang="zh-CN" altLang="en-US" sz="2800" dirty="0" smtClean="0">
                <a:latin typeface="微软雅黑" pitchFamily="34" charset="-122"/>
              </a:rPr>
              <a:t>获</a:t>
            </a:r>
            <a:r>
              <a:rPr lang="zh-CN" altLang="en-US" sz="2800" dirty="0">
                <a:latin typeface="微软雅黑" pitchFamily="34" charset="-122"/>
              </a:rPr>
              <a:t>取某些栏目的某些信</a:t>
            </a:r>
            <a:r>
              <a:rPr lang="zh-CN" altLang="en-US" sz="2800" dirty="0" smtClean="0">
                <a:latin typeface="微软雅黑" pitchFamily="34" charset="-122"/>
              </a:rPr>
              <a:t>息，将后台内容显示到前台</a:t>
            </a:r>
            <a:endParaRPr lang="zh-CN" altLang="en-US" sz="2800" dirty="0">
              <a:latin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96168" y="4909798"/>
            <a:ext cx="723627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0" lvl="1" eaLnBrk="1" hangingPunct="1"/>
            <a:r>
              <a:rPr lang="en-US" altLang="zh-CN" sz="2800" dirty="0">
                <a:solidFill>
                  <a:srgbClr val="0070C0"/>
                </a:solidFill>
              </a:rPr>
              <a:t>{pc:content </a:t>
            </a:r>
            <a:r>
              <a:rPr lang="en-US" altLang="zh-CN" sz="2800" dirty="0" smtClean="0">
                <a:solidFill>
                  <a:srgbClr val="0070C0"/>
                </a:solidFill>
              </a:rPr>
              <a:t>  action</a:t>
            </a:r>
            <a:r>
              <a:rPr lang="en-US" altLang="zh-CN" sz="2800" dirty="0">
                <a:solidFill>
                  <a:srgbClr val="0070C0"/>
                </a:solidFill>
              </a:rPr>
              <a:t>="lists" </a:t>
            </a:r>
            <a:r>
              <a:rPr lang="en-US" altLang="zh-CN" sz="2800" dirty="0" smtClean="0">
                <a:solidFill>
                  <a:srgbClr val="0070C0"/>
                </a:solidFill>
              </a:rPr>
              <a:t>  cache</a:t>
            </a:r>
            <a:r>
              <a:rPr lang="en-US" altLang="zh-CN" sz="2800" dirty="0">
                <a:solidFill>
                  <a:srgbClr val="0070C0"/>
                </a:solidFill>
              </a:rPr>
              <a:t>="3600" num="</a:t>
            </a:r>
            <a:r>
              <a:rPr lang="en-US" altLang="zh-CN" sz="2800" dirty="0" smtClean="0">
                <a:solidFill>
                  <a:srgbClr val="0070C0"/>
                </a:solidFill>
              </a:rPr>
              <a:t>20"    page</a:t>
            </a:r>
            <a:r>
              <a:rPr lang="en-US" altLang="zh-CN" sz="2800" dirty="0">
                <a:solidFill>
                  <a:srgbClr val="0070C0"/>
                </a:solidFill>
              </a:rPr>
              <a:t>="$</a:t>
            </a:r>
            <a:r>
              <a:rPr lang="en-US" altLang="zh-CN" sz="2800" dirty="0" smtClean="0">
                <a:solidFill>
                  <a:srgbClr val="0070C0"/>
                </a:solidFill>
              </a:rPr>
              <a:t>page"  }     {/</a:t>
            </a:r>
            <a:r>
              <a:rPr lang="en-US" altLang="zh-CN" sz="2800" dirty="0">
                <a:solidFill>
                  <a:srgbClr val="0070C0"/>
                </a:solidFill>
              </a:rPr>
              <a:t>pc}</a:t>
            </a:r>
          </a:p>
        </p:txBody>
      </p:sp>
    </p:spTree>
    <p:extLst>
      <p:ext uri="{BB962C8B-B14F-4D97-AF65-F5344CB8AC3E}">
        <p14:creationId xmlns:p14="http://schemas.microsoft.com/office/powerpoint/2010/main" val="306819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2912</TotalTime>
  <Words>1381</Words>
  <Application>Microsoft Office PowerPoint</Application>
  <PresentationFormat>全屏显示(4:3)</PresentationFormat>
  <Paragraphs>222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流畅</vt:lpstr>
      <vt:lpstr>CMS与模板制作概述 </vt:lpstr>
      <vt:lpstr>思考</vt:lpstr>
      <vt:lpstr>思考</vt:lpstr>
      <vt:lpstr>第1步 静态页设置为默认模板</vt:lpstr>
      <vt:lpstr>第1步 静态页设置为默认模板</vt:lpstr>
      <vt:lpstr>第1步 静态页设置为默认模板</vt:lpstr>
      <vt:lpstr>思考</vt:lpstr>
      <vt:lpstr>第2步 动态获取数据</vt:lpstr>
      <vt:lpstr>第2步 动态获取数据</vt:lpstr>
      <vt:lpstr>第2步 动态获取数据</vt:lpstr>
      <vt:lpstr>思考</vt:lpstr>
      <vt:lpstr>第3步 其他问题处理</vt:lpstr>
      <vt:lpstr>思考</vt:lpstr>
      <vt:lpstr>思考</vt:lpstr>
      <vt:lpstr>思考</vt:lpstr>
      <vt:lpstr>第2步 动态获取数据     ——内容列表</vt:lpstr>
      <vt:lpstr>第2步 动态获取数据     ——内容列表</vt:lpstr>
      <vt:lpstr>第2步 动态获取数据     ——内容列表</vt:lpstr>
      <vt:lpstr>第2步 动态获取数据     ——内容列表</vt:lpstr>
      <vt:lpstr>第2步 动态获取数据     ——内容列表</vt:lpstr>
      <vt:lpstr>第2步 动态获取数据     ——内容列表</vt:lpstr>
      <vt:lpstr>第2步 动态获取数据     ——内容列表</vt:lpstr>
      <vt:lpstr>第2步 动态获取数据     ——内容列表</vt:lpstr>
      <vt:lpstr>第2步 动态获取数据     ——内容列表</vt:lpstr>
      <vt:lpstr>第2步 动态获取数据     ——内容列表</vt:lpstr>
      <vt:lpstr>第2步 动态获取数据     ——内容列表</vt:lpstr>
      <vt:lpstr>第2步 动态获取数据     ——内容列表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PHPCMS V9</dc:title>
  <dc:creator>Microsoft</dc:creator>
  <cp:lastModifiedBy>xb21cn</cp:lastModifiedBy>
  <cp:revision>222</cp:revision>
  <dcterms:created xsi:type="dcterms:W3CDTF">2013-08-08T08:57:25Z</dcterms:created>
  <dcterms:modified xsi:type="dcterms:W3CDTF">2015-10-14T23:09:25Z</dcterms:modified>
</cp:coreProperties>
</file>