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28" r:id="rId3"/>
    <p:sldId id="346" r:id="rId4"/>
    <p:sldId id="351" r:id="rId5"/>
    <p:sldId id="347" r:id="rId6"/>
    <p:sldId id="348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29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66FF"/>
    <a:srgbClr val="4D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38" autoAdjust="0"/>
  </p:normalViewPr>
  <p:slideViewPr>
    <p:cSldViewPr>
      <p:cViewPr>
        <p:scale>
          <a:sx n="66" d="100"/>
          <a:sy n="66" d="100"/>
        </p:scale>
        <p:origin x="-149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E01BF-1EF4-4596-9E95-D52888B487C8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DD2B-FEE5-4094-9D00-64582E8BE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节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1115616" y="2348880"/>
            <a:ext cx="7056784" cy="3600400"/>
          </a:xfrm>
        </p:spPr>
        <p:txBody>
          <a:bodyPr anchor="ctr" anchorCtr="0">
            <a:normAutofit/>
          </a:bodyPr>
          <a:lstStyle>
            <a:lvl1pPr marL="274320" indent="-274320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Ø"/>
              <a:defRPr sz="36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smtClean="0"/>
              <a:t>单击此处添加文本</a:t>
            </a:r>
          </a:p>
        </p:txBody>
      </p:sp>
      <p:sp>
        <p:nvSpPr>
          <p:cNvPr id="8" name="圆角矩形 7"/>
          <p:cNvSpPr/>
          <p:nvPr userDrawn="1"/>
        </p:nvSpPr>
        <p:spPr>
          <a:xfrm>
            <a:off x="827584" y="2060848"/>
            <a:ext cx="7704856" cy="4104456"/>
          </a:xfrm>
          <a:prstGeom prst="roundRect">
            <a:avLst/>
          </a:prstGeom>
          <a:noFill/>
          <a:ln w="57150">
            <a:solidFill>
              <a:schemeClr val="accent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74320">
              <a:buFontTx/>
              <a:buBlip>
                <a:blip r:embed="rId2"/>
              </a:buBlip>
              <a:defRPr baseline="0">
                <a:latin typeface="Times New Roman" pitchFamily="18" charset="0"/>
                <a:ea typeface="宋体" pitchFamily="2" charset="-122"/>
              </a:defRPr>
            </a:lvl1pPr>
            <a:lvl2pPr marL="640080" indent="-246888">
              <a:buFontTx/>
              <a:buBlip>
                <a:blip r:embed="rId3"/>
              </a:buBlip>
              <a:defRPr/>
            </a:lvl2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8498-B983-4F43-B4B8-906255367337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7089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5640000"/>
              </a:lightRig>
            </a:scene3d>
            <a:sp3d>
              <a:bevelT w="38100" h="38100"/>
            </a:sp3d>
          </a:bodyPr>
          <a:lstStyle/>
          <a:p>
            <a:pPr algn="ctr" rtl="0" eaLnBrk="1" latinLnBrk="0" hangingPunct="1">
              <a:spcBef>
                <a:spcPct val="0"/>
              </a:spcBef>
              <a:buNone/>
            </a:pPr>
            <a:r>
              <a:rPr kumimoji="0" lang="en-US" altLang="zh-CN" sz="9600" b="1" kern="1200" smtClean="0">
                <a:ln>
                  <a:noFill/>
                </a:ln>
                <a:solidFill>
                  <a:srgbClr val="4DE1EA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rPr>
              <a:t>Thank you</a:t>
            </a:r>
            <a:endParaRPr kumimoji="0" lang="zh-CN" altLang="en-US" sz="9600" b="1" kern="1200">
              <a:ln>
                <a:noFill/>
              </a:ln>
              <a:solidFill>
                <a:srgbClr val="4DE1EA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279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6381328"/>
            <a:ext cx="9144000" cy="504056"/>
            <a:chOff x="0" y="3861049"/>
            <a:chExt cx="9144000" cy="504056"/>
          </a:xfrm>
        </p:grpSpPr>
        <p:pic>
          <p:nvPicPr>
            <p:cNvPr id="11" name="图片 10" descr="SDO对外模板-内页-底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3861049"/>
              <a:ext cx="9144000" cy="504056"/>
            </a:xfrm>
            <a:prstGeom prst="rect">
              <a:avLst/>
            </a:prstGeom>
          </p:spPr>
        </p:pic>
        <p:pic>
          <p:nvPicPr>
            <p:cNvPr id="12" name="图片 11" descr="SDO对外模板-内页-右下logo-白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452320" y="3961010"/>
              <a:ext cx="1467499" cy="284846"/>
            </a:xfrm>
            <a:prstGeom prst="rect">
              <a:avLst/>
            </a:prstGeom>
          </p:spPr>
        </p:pic>
      </p:grp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9512" y="6448251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pic>
        <p:nvPicPr>
          <p:cNvPr id="15" name="图片 14" descr="SDO对外模板-内页-顶部-宽版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-27384"/>
            <a:ext cx="9144000" cy="713104"/>
          </a:xfrm>
          <a:prstGeom prst="rect">
            <a:avLst/>
          </a:prstGeom>
        </p:spPr>
      </p:pic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78080" y="-27384"/>
            <a:ext cx="514400" cy="501650"/>
          </a:xfrm>
        </p:spPr>
        <p:txBody>
          <a:bodyPr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CE3DE57-1110-4AC9-9955-E1B7449CD8B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/>
          <p:cNvSpPr txBox="1">
            <a:spLocks/>
          </p:cNvSpPr>
          <p:nvPr userDrawn="1"/>
        </p:nvSpPr>
        <p:spPr>
          <a:xfrm>
            <a:off x="291480" y="144016"/>
            <a:ext cx="7520880" cy="548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22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PHPCMS </a:t>
            </a:r>
            <a:r>
              <a:rPr lang="zh-CN" altLang="en-US" dirty="0" smtClean="0"/>
              <a:t>使用指南及二次开发向导</a:t>
            </a:r>
            <a:endParaRPr kumimoji="0" lang="zh-CN" altLang="en-US" sz="2200" b="0" i="0" u="none" strike="noStrike" kern="1200" cap="all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446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8F8498-B983-4F43-B4B8-906255367337}" type="datetimeFigureOut">
              <a:rPr lang="zh-CN" altLang="en-US" smtClean="0"/>
              <a:t>2015/11/18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EB7F66-BA27-477E-8483-2DCA6DF0F2F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3" r:id="rId4"/>
    <p:sldLayoutId id="2147483684" r:id="rId5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1pPr>
      <a:lvl2pPr marL="640080" indent="-246888" algn="l" rtl="0" eaLnBrk="1" latinLnBrk="0" hangingPunct="1">
        <a:lnSpc>
          <a:spcPts val="3600"/>
        </a:lnSpc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2pPr>
      <a:lvl3pPr marL="914400" indent="-246888" algn="l" rtl="0" eaLnBrk="1" latinLnBrk="0" hangingPunct="1">
        <a:lnSpc>
          <a:spcPts val="3600"/>
        </a:lnSpc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3pPr>
      <a:lvl4pPr marL="1188720" indent="-210312" algn="l" rtl="0" eaLnBrk="1" latinLnBrk="0" hangingPunct="1">
        <a:lnSpc>
          <a:spcPts val="3600"/>
        </a:lnSpc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4pPr>
      <a:lvl5pPr marL="1463040" indent="-210312" algn="l" rtl="0" eaLnBrk="1" latinLnBrk="0" hangingPunct="1">
        <a:lnSpc>
          <a:spcPts val="3600"/>
        </a:lnSpc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 baseline="0">
          <a:solidFill>
            <a:schemeClr val="tx1"/>
          </a:solidFill>
          <a:latin typeface="Times New Roman" pitchFamily="18" charset="0"/>
          <a:ea typeface="宋体" pitchFamily="2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CMS</a:t>
            </a:r>
            <a:r>
              <a:rPr lang="zh-CN" altLang="en-US" dirty="0"/>
              <a:t>与模板制作概</a:t>
            </a:r>
            <a:r>
              <a:rPr lang="zh-CN" altLang="en-US" dirty="0" smtClean="0"/>
              <a:t>述 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标</a:t>
            </a:r>
            <a:r>
              <a:rPr lang="zh-CN" altLang="en-US" dirty="0" smtClean="0"/>
              <a:t>签的基本用法和获取信息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推荐位及其他问题的解决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4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）什么是推荐位？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1274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）推荐位的管理？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39938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）前台如何获取推荐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位信息？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19944" y="6290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lain"/>
            </a:pPr>
            <a:r>
              <a:rPr lang="zh-CN" altLang="en-US" dirty="0" smtClean="0"/>
              <a:t>推荐位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——</a:t>
            </a:r>
            <a:r>
              <a:rPr lang="zh-CN" altLang="en-US" sz="4000" dirty="0"/>
              <a:t>前</a:t>
            </a:r>
            <a:r>
              <a:rPr lang="zh-CN" altLang="en-US" sz="4000" dirty="0" smtClean="0"/>
              <a:t>台如何获取推荐位信息？</a:t>
            </a:r>
            <a:endParaRPr lang="zh-CN" alt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39"/>
            <a:ext cx="2905125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439" y="1988839"/>
            <a:ext cx="613709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32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492896"/>
            <a:ext cx="7805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{pc:content  action="position" posid="20" order="listorder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DESC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num="3"}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31187" y="2492896"/>
            <a:ext cx="3024336" cy="4770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21377" y="2496592"/>
            <a:ext cx="2022378" cy="4770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5928539"/>
            <a:ext cx="98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{/pc}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501008"/>
            <a:ext cx="278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{loop $data $v}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8107" y="5426060"/>
            <a:ext cx="1359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{/loop}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7986805" cy="126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2987824" y="4391474"/>
            <a:ext cx="2016224" cy="4056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79712" y="4797152"/>
            <a:ext cx="2016224" cy="4056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19944" y="6290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lain"/>
            </a:pPr>
            <a:r>
              <a:rPr lang="zh-CN" altLang="en-US" dirty="0" smtClean="0"/>
              <a:t>推荐位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——</a:t>
            </a:r>
            <a:r>
              <a:rPr lang="zh-CN" altLang="en-US" sz="4000" dirty="0"/>
              <a:t>前</a:t>
            </a:r>
            <a:r>
              <a:rPr lang="zh-CN" altLang="en-US" sz="4000" dirty="0" smtClean="0"/>
              <a:t>台如何获取推荐位信息？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399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4" grpId="0"/>
      <p:bldP spid="8" grpId="0"/>
      <p:bldP spid="9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276872"/>
            <a:ext cx="38138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荐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他问题解决办法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6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/>
              <a:t>其</a:t>
            </a:r>
            <a:r>
              <a:rPr lang="zh-CN" altLang="en-US" dirty="0" smtClean="0"/>
              <a:t>他问题解决方法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）导航栏中栏目顺序混乱？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1274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）日期显示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1970-1-1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399383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）重复代码过多？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013448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）面包屑如何实现？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1" y="4653136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）页码的效果很糟糕？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0" y="5267201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）如何获得点击量？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1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6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/>
              <a:t>其</a:t>
            </a:r>
            <a:r>
              <a:rPr lang="zh-CN" altLang="en-US" dirty="0" smtClean="0"/>
              <a:t>他问题解决方法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）导航栏中栏目顺序混乱？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7"/>
            <a:ext cx="33909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99992" y="4061115"/>
            <a:ext cx="4432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order=“listorder  ASC”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4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/>
              <a:t>其</a:t>
            </a:r>
            <a:r>
              <a:rPr lang="zh-CN" altLang="en-US" dirty="0" smtClean="0"/>
              <a:t>他问题解决方法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）导航栏中栏目顺序混乱？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1274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）日期显示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1970-1-1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0649" y="28274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查代码是否有误！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3399383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）重复代码过多？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9992" y="3399383"/>
            <a:ext cx="3833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{template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"content","header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"}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4013448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）面包屑如何实现？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5018400"/>
            <a:ext cx="7616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&lt;h1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href="index.html"&gt;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河北中学首页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 -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href="#"&gt;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 -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所获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荣誉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94577" y="5472227"/>
            <a:ext cx="1637463" cy="3330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555776" y="4715852"/>
            <a:ext cx="2823530" cy="756375"/>
            <a:chOff x="2555776" y="4715852"/>
            <a:chExt cx="2823530" cy="756375"/>
          </a:xfrm>
        </p:grpSpPr>
        <p:sp>
          <p:nvSpPr>
            <p:cNvPr id="16" name="TextBox 15"/>
            <p:cNvSpPr txBox="1"/>
            <p:nvPr/>
          </p:nvSpPr>
          <p:spPr>
            <a:xfrm>
              <a:off x="2555776" y="4715852"/>
              <a:ext cx="28235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{APP_PATH}index.php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箭头连接符 17"/>
            <p:cNvCxnSpPr>
              <a:stCxn id="14" idx="0"/>
              <a:endCxn id="16" idx="2"/>
            </p:cNvCxnSpPr>
            <p:nvPr/>
          </p:nvCxnSpPr>
          <p:spPr>
            <a:xfrm flipH="1" flipV="1">
              <a:off x="3967541" y="5115962"/>
              <a:ext cx="145768" cy="35626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圆角矩形 20"/>
          <p:cNvSpPr/>
          <p:nvPr/>
        </p:nvSpPr>
        <p:spPr>
          <a:xfrm>
            <a:off x="1926917" y="5821377"/>
            <a:ext cx="5525403" cy="3330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689618" y="6154414"/>
            <a:ext cx="3578883" cy="555016"/>
            <a:chOff x="4689618" y="6154414"/>
            <a:chExt cx="3578883" cy="555016"/>
          </a:xfrm>
        </p:grpSpPr>
        <p:sp>
          <p:nvSpPr>
            <p:cNvPr id="20" name="TextBox 19"/>
            <p:cNvSpPr txBox="1"/>
            <p:nvPr/>
          </p:nvSpPr>
          <p:spPr>
            <a:xfrm>
              <a:off x="5879706" y="6309320"/>
              <a:ext cx="2388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{catpos($catid,'-')}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箭头连接符 22"/>
            <p:cNvCxnSpPr>
              <a:endCxn id="20" idx="1"/>
            </p:cNvCxnSpPr>
            <p:nvPr/>
          </p:nvCxnSpPr>
          <p:spPr>
            <a:xfrm>
              <a:off x="4689618" y="6154414"/>
              <a:ext cx="1190088" cy="3549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498116" y="4005064"/>
            <a:ext cx="4644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...phpcms\libs\function\global.func.php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" grpId="1"/>
      <p:bldP spid="11" grpId="0"/>
      <p:bldP spid="3" grpId="0"/>
      <p:bldP spid="3" grpId="1"/>
      <p:bldP spid="12" grpId="0"/>
      <p:bldP spid="13" grpId="0"/>
      <p:bldP spid="14" grpId="0" animBg="1"/>
      <p:bldP spid="21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/>
              <a:t>其</a:t>
            </a:r>
            <a:r>
              <a:rPr lang="zh-CN" altLang="en-US" dirty="0" smtClean="0"/>
              <a:t>他问题解决方法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）导航栏中栏目顺序混乱？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1274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）日期显示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1970-1-1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399383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）重复代码过多？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013448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）面包屑如何实现？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1" y="4653136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）页码的效果很糟糕？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8116" y="4005064"/>
            <a:ext cx="4644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...phpcms\libs\function\global.func.php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0" y="5267201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）如何获得点击量？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03201" y="5267201"/>
            <a:ext cx="337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&lt;span id="hits"&gt;&lt;/span&gt;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7" y="5785346"/>
            <a:ext cx="6678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 language="JavaScript" src="{APP_PATH}api.php?op=count&amp;id={$id}&amp;modelid={$modelid}"&gt;&lt;/script&gt;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2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5087E-6 L -0.00173 0.0966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8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1" grpId="1"/>
      <p:bldP spid="12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99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思考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276872"/>
            <a:ext cx="3813865" cy="1913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荐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他问题解决办法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6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）什么是推荐位？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1274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）推荐位的管理？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39938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）前台如何获取推荐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73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）什么是推荐位？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1274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）推荐位的管理？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39938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）前台如何获取推荐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位信息？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7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619944" y="6290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r>
              <a:rPr lang="en-US" altLang="zh-CN" dirty="0" smtClean="0"/>
              <a:t>——</a:t>
            </a:r>
            <a:r>
              <a:rPr lang="zh-CN" altLang="en-US" sz="3600" dirty="0" smtClean="0"/>
              <a:t>什么是推荐位？</a:t>
            </a:r>
            <a:endParaRPr lang="zh-CN" altLang="en-US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3838"/>
            <a:ext cx="2905125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01" y="2132856"/>
            <a:ext cx="2495550" cy="445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19" y="2436712"/>
            <a:ext cx="240982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8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19944" y="6290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r>
              <a:rPr lang="en-US" altLang="zh-CN" dirty="0" smtClean="0"/>
              <a:t>——</a:t>
            </a:r>
            <a:r>
              <a:rPr lang="zh-CN" altLang="en-US" sz="3600" dirty="0" smtClean="0"/>
              <a:t>什么是推荐位？</a:t>
            </a:r>
            <a:endParaRPr lang="zh-CN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78092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推荐位，可以帮我们实现将多个不同栏目的信息，整合到一个部分实现。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4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130127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）什么是推荐位？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2781274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）推荐位的管理？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339938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）前台如何获取推荐位信息？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5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19944" y="6290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r>
              <a:rPr lang="en-US" altLang="zh-CN" dirty="0" smtClean="0"/>
              <a:t>——</a:t>
            </a:r>
            <a:r>
              <a:rPr lang="zh-CN" altLang="en-US" sz="4000" dirty="0" smtClean="0"/>
              <a:t>推荐位的管理</a:t>
            </a:r>
            <a:endParaRPr lang="zh-CN" alt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80" y="3821002"/>
            <a:ext cx="757237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" y="1938355"/>
            <a:ext cx="9305926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19944" y="62907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 </a:t>
            </a:r>
            <a:r>
              <a:rPr lang="zh-CN" altLang="en-US" dirty="0" smtClean="0"/>
              <a:t>推荐位</a:t>
            </a:r>
            <a:r>
              <a:rPr lang="en-US" altLang="zh-CN" dirty="0" smtClean="0"/>
              <a:t>——</a:t>
            </a:r>
            <a:r>
              <a:rPr lang="zh-CN" altLang="en-US" sz="4000" dirty="0" smtClean="0"/>
              <a:t>推荐位的管理</a:t>
            </a:r>
            <a:endParaRPr lang="zh-CN" alt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342" y="1916832"/>
            <a:ext cx="11020425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" y="4941168"/>
            <a:ext cx="1120140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7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2833</TotalTime>
  <Words>591</Words>
  <Application>Microsoft Office PowerPoint</Application>
  <PresentationFormat>全屏显示(4:3)</PresentationFormat>
  <Paragraphs>71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CMS与模板制作概述 </vt:lpstr>
      <vt:lpstr>思考</vt:lpstr>
      <vt:lpstr>1  推荐位</vt:lpstr>
      <vt:lpstr>1  推荐位</vt:lpstr>
      <vt:lpstr>PowerPoint 演示文稿</vt:lpstr>
      <vt:lpstr>PowerPoint 演示文稿</vt:lpstr>
      <vt:lpstr>1  推荐位</vt:lpstr>
      <vt:lpstr>PowerPoint 演示文稿</vt:lpstr>
      <vt:lpstr>PowerPoint 演示文稿</vt:lpstr>
      <vt:lpstr>1  推荐位</vt:lpstr>
      <vt:lpstr>PowerPoint 演示文稿</vt:lpstr>
      <vt:lpstr>PowerPoint 演示文稿</vt:lpstr>
      <vt:lpstr>思考</vt:lpstr>
      <vt:lpstr>1  其他问题解决方法</vt:lpstr>
      <vt:lpstr>1  其他问题解决方法</vt:lpstr>
      <vt:lpstr>1  其他问题解决方法</vt:lpstr>
      <vt:lpstr>1  其他问题解决方法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PHPCMS V9</dc:title>
  <dc:creator>Microsoft</dc:creator>
  <cp:lastModifiedBy>xb21cn</cp:lastModifiedBy>
  <cp:revision>225</cp:revision>
  <dcterms:created xsi:type="dcterms:W3CDTF">2013-08-08T08:57:25Z</dcterms:created>
  <dcterms:modified xsi:type="dcterms:W3CDTF">2015-11-18T09:29:32Z</dcterms:modified>
</cp:coreProperties>
</file>