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Group 33"/>
          <p:cNvGrpSpPr/>
          <p:nvPr/>
        </p:nvGrpSpPr>
        <p:grpSpPr>
          <a:xfrm>
            <a:off x="817245" y="2089150"/>
            <a:ext cx="11033125" cy="4295775"/>
            <a:chOff x="1294" y="601"/>
            <a:chExt cx="17375" cy="6765"/>
          </a:xfrm>
        </p:grpSpPr>
        <p:sp>
          <p:nvSpPr>
            <p:cNvPr id="4" name="Rectangles 3"/>
            <p:cNvSpPr/>
            <p:nvPr/>
          </p:nvSpPr>
          <p:spPr>
            <a:xfrm>
              <a:off x="1294" y="1798"/>
              <a:ext cx="1929" cy="974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人脸属性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s 4"/>
            <p:cNvSpPr/>
            <p:nvPr/>
          </p:nvSpPr>
          <p:spPr>
            <a:xfrm>
              <a:off x="3642" y="824"/>
              <a:ext cx="1929" cy="974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形状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s 5"/>
            <p:cNvSpPr/>
            <p:nvPr/>
          </p:nvSpPr>
          <p:spPr>
            <a:xfrm>
              <a:off x="3642" y="2772"/>
              <a:ext cx="1929" cy="974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纹理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223" y="1311"/>
              <a:ext cx="419" cy="9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>
              <a:off x="3213" y="2266"/>
              <a:ext cx="429" cy="9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Rectangles 8"/>
            <p:cNvSpPr/>
            <p:nvPr/>
          </p:nvSpPr>
          <p:spPr>
            <a:xfrm>
              <a:off x="6259" y="824"/>
              <a:ext cx="1929" cy="974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形状向量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s 9"/>
            <p:cNvSpPr/>
            <p:nvPr/>
          </p:nvSpPr>
          <p:spPr>
            <a:xfrm>
              <a:off x="6259" y="2772"/>
              <a:ext cx="1929" cy="974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纹理向量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8758" y="601"/>
              <a:ext cx="9911" cy="5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p>
              <a:r>
                <a:rPr lang="en-US">
                  <a:solidFill>
                    <a:schemeClr val="tx1"/>
                  </a:solidFill>
                </a:rPr>
                <a:t>S=(X1,Y1,Z1,X2,Y2,Z2,...,Yn,Zn)</a:t>
              </a:r>
              <a:r>
                <a:rPr lang="zh-CN" altLang="en-US">
                  <a:solidFill>
                    <a:schemeClr val="tx1"/>
                  </a:solidFill>
                </a:rPr>
                <a:t>，</a:t>
              </a:r>
              <a:r>
                <a:rPr lang="en-US">
                  <a:solidFill>
                    <a:schemeClr val="tx1"/>
                  </a:solidFill>
                  <a:sym typeface="+mn-ea"/>
                </a:rPr>
                <a:t>T=(R1,G1,B1,R2,G2,B2,...,Rn,Bn)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58" y="1311"/>
              <a:ext cx="7358" cy="13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</p:pic>
        <p:sp>
          <p:nvSpPr>
            <p:cNvPr id="24" name="Rectangles 23"/>
            <p:cNvSpPr/>
            <p:nvPr/>
          </p:nvSpPr>
          <p:spPr>
            <a:xfrm>
              <a:off x="3642" y="4444"/>
              <a:ext cx="1929" cy="974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表情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3642" y="6392"/>
              <a:ext cx="1929" cy="974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光照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6259" y="4444"/>
              <a:ext cx="1929" cy="974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表情向量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6259" y="6392"/>
              <a:ext cx="1929" cy="974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光照向量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" name="Rectangles 12"/>
          <p:cNvSpPr/>
          <p:nvPr/>
        </p:nvSpPr>
        <p:spPr>
          <a:xfrm>
            <a:off x="5622290" y="4290695"/>
            <a:ext cx="1579245" cy="42799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加性模型</a:t>
            </a:r>
            <a:endParaRPr lang="zh-CN" altLang="en-US"/>
          </a:p>
        </p:txBody>
      </p:sp>
      <p:sp>
        <p:nvSpPr>
          <p:cNvPr id="14" name="Rectangles 13"/>
          <p:cNvSpPr/>
          <p:nvPr/>
        </p:nvSpPr>
        <p:spPr>
          <a:xfrm>
            <a:off x="5631815" y="4949190"/>
            <a:ext cx="1579245" cy="42799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乘性模型</a:t>
            </a:r>
            <a:endParaRPr lang="zh-CN" altLang="en-US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5194935" y="4504690"/>
            <a:ext cx="427355" cy="33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4" idx="1"/>
          </p:cNvCxnSpPr>
          <p:nvPr/>
        </p:nvCxnSpPr>
        <p:spPr>
          <a:xfrm>
            <a:off x="5194935" y="4838700"/>
            <a:ext cx="436880" cy="324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374890" y="4350385"/>
            <a:ext cx="312166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en-US"/>
              <a:t>表情作为形状的一个偏移量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374890" y="4949190"/>
            <a:ext cx="4540250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非主流，</a:t>
            </a:r>
            <a:r>
              <a:rPr lang="en-US"/>
              <a:t>表情</a:t>
            </a:r>
            <a:r>
              <a:rPr lang="zh-CN" altLang="en-US"/>
              <a:t>会改变形状，并非完全正交</a:t>
            </a:r>
            <a:endParaRPr lang="zh-CN" altLang="en-US"/>
          </a:p>
        </p:txBody>
      </p:sp>
      <p:sp>
        <p:nvSpPr>
          <p:cNvPr id="21" name="Rectangles 20"/>
          <p:cNvSpPr/>
          <p:nvPr/>
        </p:nvSpPr>
        <p:spPr>
          <a:xfrm>
            <a:off x="5631815" y="3489325"/>
            <a:ext cx="1579245" cy="42799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表观模型</a:t>
            </a:r>
            <a:endParaRPr lang="zh-CN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7374890" y="3495040"/>
            <a:ext cx="3121660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受到反射率和光照影响，有的统称为反射率</a:t>
            </a:r>
            <a:endParaRPr lang="zh-CN" altLang="en-US"/>
          </a:p>
        </p:txBody>
      </p:sp>
      <p:sp>
        <p:nvSpPr>
          <p:cNvPr id="35" name="Rounded Rectangle 34"/>
          <p:cNvSpPr/>
          <p:nvPr/>
        </p:nvSpPr>
        <p:spPr>
          <a:xfrm>
            <a:off x="394335" y="260985"/>
            <a:ext cx="4870450" cy="641985"/>
          </a:xfrm>
          <a:prstGeom prst="roundRect">
            <a:avLst/>
          </a:prstGeom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tx1"/>
                </a:solidFill>
              </a:rPr>
              <a:t>3D</a:t>
            </a:r>
            <a:r>
              <a:rPr lang="zh-CN" altLang="en-US" b="1">
                <a:solidFill>
                  <a:schemeClr val="tx1"/>
                </a:solidFill>
              </a:rPr>
              <a:t>人脸模型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934720" y="4152900"/>
            <a:ext cx="6932295" cy="2086610"/>
            <a:chOff x="9389" y="4000"/>
            <a:chExt cx="10917" cy="3286"/>
          </a:xfrm>
        </p:grpSpPr>
        <p:sp>
          <p:nvSpPr>
            <p:cNvPr id="15" name="Text Box 14"/>
            <p:cNvSpPr txBox="1"/>
            <p:nvPr/>
          </p:nvSpPr>
          <p:spPr>
            <a:xfrm>
              <a:off x="9389" y="4000"/>
              <a:ext cx="10917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/>
                <a:t>B(Basel</a:t>
              </a:r>
              <a:r>
                <a:rPr lang="zh-CN" altLang="en-US" sz="1400"/>
                <a:t>巴塞尔</a:t>
              </a:r>
              <a:r>
                <a:rPr lang="en-US" sz="1400"/>
                <a:t>)FM 2017 </a:t>
              </a:r>
              <a:r>
                <a:rPr lang="zh-CN" altLang="en-US" sz="1400"/>
                <a:t>线性模型，有表情系数，3D顶点数为53490</a:t>
              </a:r>
              <a:endParaRPr lang="zh-CN" altLang="en-US" sz="140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95" y="4580"/>
              <a:ext cx="6887" cy="2706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21995" y="1993265"/>
            <a:ext cx="8004175" cy="1789430"/>
            <a:chOff x="1137" y="4564"/>
            <a:chExt cx="12605" cy="2818"/>
          </a:xfrm>
        </p:grpSpPr>
        <p:sp>
          <p:nvSpPr>
            <p:cNvPr id="28" name="Text Box 27"/>
            <p:cNvSpPr txBox="1"/>
            <p:nvPr/>
          </p:nvSpPr>
          <p:spPr>
            <a:xfrm>
              <a:off x="2744" y="4820"/>
              <a:ext cx="10999" cy="580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p>
              <a:r>
                <a:rPr lang="en-US">
                  <a:solidFill>
                    <a:schemeClr val="tx1"/>
                  </a:solidFill>
                </a:rPr>
                <a:t>任意的人脸模型可以由数据集中的m个人脸模型进行加权组合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137" y="4564"/>
              <a:ext cx="1607" cy="11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动机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2744" y="6299"/>
              <a:ext cx="10999" cy="1016"/>
            </a:xfrm>
            <a:prstGeom prst="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p>
              <a:r>
                <a:rPr lang="en-US" altLang="zh-CN">
                  <a:solidFill>
                    <a:schemeClr val="tx1"/>
                  </a:solidFill>
                </a:rPr>
                <a:t>PCA</a:t>
              </a:r>
              <a:r>
                <a:rPr lang="zh-CN" altLang="en-US">
                  <a:solidFill>
                    <a:schemeClr val="tx1"/>
                  </a:solidFill>
                </a:rPr>
                <a:t>降维分解：计算均值和协方差矩阵，计算协方差矩阵的特征向量得到特征值和特征向量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137" y="6250"/>
              <a:ext cx="1607" cy="11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正交化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8" idx="2"/>
              <a:endCxn id="30" idx="0"/>
            </p:cNvCxnSpPr>
            <p:nvPr/>
          </p:nvCxnSpPr>
          <p:spPr>
            <a:xfrm>
              <a:off x="8244" y="5400"/>
              <a:ext cx="0" cy="8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3" name="Text Box 32"/>
            <p:cNvSpPr txBox="1"/>
            <p:nvPr/>
          </p:nvSpPr>
          <p:spPr>
            <a:xfrm>
              <a:off x="7487" y="5517"/>
              <a:ext cx="29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Si,Ti</a:t>
              </a:r>
              <a:r>
                <a:rPr lang="zh-CN" altLang="en-US"/>
                <a:t>不正交</a:t>
              </a:r>
              <a:endParaRPr lang="zh-CN" alt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94335" y="260985"/>
            <a:ext cx="4870450" cy="641985"/>
          </a:xfrm>
          <a:prstGeom prst="roundRect">
            <a:avLst/>
          </a:prstGeom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tx1"/>
                </a:solidFill>
              </a:rPr>
              <a:t>3D</a:t>
            </a:r>
            <a:r>
              <a:rPr lang="zh-CN" altLang="en-US" b="1">
                <a:solidFill>
                  <a:schemeClr val="tx1"/>
                </a:solidFill>
              </a:rPr>
              <a:t>人脸模型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1253490" y="1574800"/>
            <a:ext cx="1224915" cy="61849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人脸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3654425" y="1574800"/>
            <a:ext cx="1224915" cy="61849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6" idx="3"/>
            <a:endCxn id="10" idx="1"/>
          </p:cNvCxnSpPr>
          <p:nvPr/>
        </p:nvCxnSpPr>
        <p:spPr>
          <a:xfrm>
            <a:off x="2478405" y="1884045"/>
            <a:ext cx="11760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534920" y="1621790"/>
            <a:ext cx="1119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model_fitting</a:t>
            </a:r>
            <a:endParaRPr 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2506345" y="1897380"/>
            <a:ext cx="1119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病态问题</a:t>
            </a:r>
            <a:endParaRPr lang="zh-CN" altLang="en-US" sz="1200"/>
          </a:p>
        </p:txBody>
      </p:sp>
      <p:cxnSp>
        <p:nvCxnSpPr>
          <p:cNvPr id="2" name="Straight Arrow Connector 1"/>
          <p:cNvCxnSpPr>
            <a:stCxn id="10" idx="2"/>
          </p:cNvCxnSpPr>
          <p:nvPr/>
        </p:nvCxnSpPr>
        <p:spPr>
          <a:xfrm flipH="1">
            <a:off x="4262120" y="2193290"/>
            <a:ext cx="5080" cy="913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1856740" y="3119120"/>
            <a:ext cx="2456180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2"/>
          </p:cNvCxnSpPr>
          <p:nvPr/>
        </p:nvCxnSpPr>
        <p:spPr>
          <a:xfrm flipH="1" flipV="1">
            <a:off x="1866265" y="2193290"/>
            <a:ext cx="16510" cy="91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889760" y="3221355"/>
            <a:ext cx="2778760" cy="1383665"/>
          </a:xfrm>
          <a:prstGeom prst="rect">
            <a:avLst/>
          </a:prstGeom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400"/>
              <a:t>内部参数</a:t>
            </a:r>
            <a:r>
              <a:rPr lang="en-US" altLang="zh-CN" sz="1400"/>
              <a:t> α</a:t>
            </a:r>
            <a:r>
              <a:rPr lang="zh-CN" altLang="en-US" sz="1400"/>
              <a:t>，</a:t>
            </a:r>
            <a:r>
              <a:rPr lang="en-US" altLang="zh-CN" sz="1400"/>
              <a:t>β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外部渲染参数：</a:t>
            </a:r>
            <a:r>
              <a:rPr lang="en-US" altLang="zh-CN" sz="1400"/>
              <a:t>20</a:t>
            </a:r>
            <a:r>
              <a:rPr lang="zh-CN" altLang="en-US" sz="1400"/>
              <a:t>多维</a:t>
            </a:r>
            <a:endParaRPr lang="zh-CN" altLang="en-US" sz="1400"/>
          </a:p>
          <a:p>
            <a:r>
              <a:rPr lang="en-US" altLang="zh-CN" sz="1400"/>
              <a:t>- r, t</a:t>
            </a:r>
            <a:endParaRPr lang="en-US" altLang="zh-CN" sz="1400"/>
          </a:p>
          <a:p>
            <a:r>
              <a:rPr lang="en-US" altLang="zh-CN" sz="1400"/>
              <a:t>- </a:t>
            </a:r>
            <a:r>
              <a:rPr lang="zh-CN" altLang="en-US" sz="1400"/>
              <a:t>直射光和环境光的各个分量</a:t>
            </a:r>
            <a:endParaRPr lang="zh-CN" altLang="en-US" sz="1400"/>
          </a:p>
          <a:p>
            <a:r>
              <a:rPr lang="en-US" altLang="zh-CN" sz="1400"/>
              <a:t>- </a:t>
            </a:r>
            <a:r>
              <a:rPr lang="zh-CN" altLang="en-US" sz="1400"/>
              <a:t>图像对比度</a:t>
            </a:r>
            <a:endParaRPr lang="zh-CN" altLang="en-US" sz="1400"/>
          </a:p>
        </p:txBody>
      </p:sp>
      <p:sp>
        <p:nvSpPr>
          <p:cNvPr id="11" name="Rounded Rectangle 10"/>
          <p:cNvSpPr/>
          <p:nvPr/>
        </p:nvSpPr>
        <p:spPr>
          <a:xfrm>
            <a:off x="2478405" y="2623185"/>
            <a:ext cx="1300480" cy="438150"/>
          </a:xfrm>
          <a:prstGeom prst="round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唯一确定</a:t>
            </a:r>
            <a:endParaRPr lang="zh-C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856740" y="4765040"/>
            <a:ext cx="2778760" cy="521970"/>
          </a:xfrm>
          <a:prstGeom prst="rect">
            <a:avLst/>
          </a:prstGeom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sz="1400"/>
              <a:t>三角面片参与计算，人脸被遮，不参与损失计算</a:t>
            </a:r>
            <a:endParaRPr lang="zh-CN" sz="1400"/>
          </a:p>
        </p:txBody>
      </p:sp>
      <p:sp>
        <p:nvSpPr>
          <p:cNvPr id="13" name="Text Box 12"/>
          <p:cNvSpPr txBox="1"/>
          <p:nvPr/>
        </p:nvSpPr>
        <p:spPr>
          <a:xfrm>
            <a:off x="1889760" y="5447030"/>
            <a:ext cx="2778760" cy="737235"/>
          </a:xfrm>
          <a:prstGeom prst="rect">
            <a:avLst/>
          </a:prstGeom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sz="1400"/>
              <a:t>由粗到细的优化，逐渐增加图像的分辨率，增加主成分。最终固定外部参数，仅优化内部参数</a:t>
            </a:r>
            <a:endParaRPr lang="zh-CN" sz="1400"/>
          </a:p>
        </p:txBody>
      </p:sp>
      <p:sp>
        <p:nvSpPr>
          <p:cNvPr id="14" name="Rounded Rectangle 13"/>
          <p:cNvSpPr/>
          <p:nvPr/>
        </p:nvSpPr>
        <p:spPr>
          <a:xfrm>
            <a:off x="5802630" y="1617345"/>
            <a:ext cx="3512185" cy="1450975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存在问题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zh-CN" altLang="en-US">
                <a:solidFill>
                  <a:schemeClr val="tx1"/>
                </a:solidFill>
              </a:rPr>
              <a:t>病态问题，无局解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zh-CN" altLang="en-US">
                <a:solidFill>
                  <a:schemeClr val="tx1"/>
                </a:solidFill>
              </a:rPr>
              <a:t>易受背景和和遮挡的干扰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charset="0"/>
              <a:buChar char="§"/>
            </a:pPr>
            <a:r>
              <a:rPr lang="zh-CN" altLang="en-US">
                <a:solidFill>
                  <a:schemeClr val="tx1"/>
                </a:solidFill>
              </a:rPr>
              <a:t>对初始值敏感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4335" y="260985"/>
            <a:ext cx="4870450" cy="641985"/>
          </a:xfrm>
          <a:prstGeom prst="roundRect">
            <a:avLst/>
          </a:prstGeom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b="1">
                <a:solidFill>
                  <a:schemeClr val="tx1"/>
                </a:solidFill>
              </a:rPr>
              <a:t>传统求解方法</a:t>
            </a:r>
            <a:endParaRPr 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394335" y="260985"/>
            <a:ext cx="4870450" cy="641985"/>
          </a:xfrm>
          <a:prstGeom prst="roundRect">
            <a:avLst/>
          </a:prstGeom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b="1">
                <a:solidFill>
                  <a:schemeClr val="tx1"/>
                </a:solidFill>
              </a:rPr>
              <a:t>深度学习的求解方法</a:t>
            </a:r>
            <a:endParaRPr lang="zh-CN" b="1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2780" y="410845"/>
            <a:ext cx="4998085" cy="133477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612775" y="1308100"/>
            <a:ext cx="1507490" cy="27432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全监督方法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2312035" y="1308100"/>
            <a:ext cx="3043555" cy="27432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回归</a:t>
            </a:r>
            <a:r>
              <a:rPr lang="en-US" altLang="zh-CN" sz="1400"/>
              <a:t>3D</a:t>
            </a:r>
            <a:r>
              <a:rPr lang="zh-CN" altLang="en-US" sz="1400"/>
              <a:t>参数</a:t>
            </a:r>
            <a:endParaRPr lang="zh-CN" alt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780" y="1887220"/>
            <a:ext cx="5186045" cy="129921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612775" y="2252980"/>
            <a:ext cx="1507490" cy="27432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无监督方法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312035" y="2252980"/>
            <a:ext cx="3043555" cy="27432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像素损失</a:t>
            </a:r>
            <a:r>
              <a:rPr lang="en-US" altLang="zh-CN" sz="1400"/>
              <a:t> + </a:t>
            </a:r>
            <a:r>
              <a:rPr lang="zh-CN" altLang="en-US" sz="1400"/>
              <a:t>关节点损失</a:t>
            </a:r>
            <a:r>
              <a:rPr lang="en-US" altLang="zh-CN" sz="1400"/>
              <a:t> + </a:t>
            </a:r>
            <a:r>
              <a:rPr lang="zh-CN" altLang="en-US" sz="1400"/>
              <a:t>系数正则化</a:t>
            </a:r>
            <a:endParaRPr lang="zh-CN" altLang="en-US" sz="1400"/>
          </a:p>
        </p:txBody>
      </p:sp>
      <p:sp>
        <p:nvSpPr>
          <p:cNvPr id="12" name="Rectangular Callout 11"/>
          <p:cNvSpPr/>
          <p:nvPr/>
        </p:nvSpPr>
        <p:spPr>
          <a:xfrm>
            <a:off x="6233795" y="3279775"/>
            <a:ext cx="1828165" cy="404495"/>
          </a:xfrm>
          <a:prstGeom prst="wedgeRectCallout">
            <a:avLst>
              <a:gd name="adj1" fmla="val -4949"/>
              <a:gd name="adj2" fmla="val -77943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提取语义系数：人脸姿态，形状，表情，皮肤，场景光照等</a:t>
            </a:r>
            <a:endParaRPr lang="zh-CN" altLang="en-US" sz="900"/>
          </a:p>
        </p:txBody>
      </p:sp>
      <p:sp>
        <p:nvSpPr>
          <p:cNvPr id="13" name="Rectangular Callout 12"/>
          <p:cNvSpPr/>
          <p:nvPr/>
        </p:nvSpPr>
        <p:spPr>
          <a:xfrm>
            <a:off x="8542020" y="3279775"/>
            <a:ext cx="1017270" cy="404495"/>
          </a:xfrm>
          <a:prstGeom prst="wedgeRectCallout">
            <a:avLst>
              <a:gd name="adj1" fmla="val 249"/>
              <a:gd name="adj2" fmla="val -84693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实现三维图形到二维图像的投影</a:t>
            </a:r>
            <a:endParaRPr lang="zh-C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12775" y="4320540"/>
            <a:ext cx="1507490" cy="51752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人脸的三维特征的编码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2221230" y="3853815"/>
            <a:ext cx="1242060" cy="27432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PNCC</a:t>
            </a:r>
            <a:r>
              <a:rPr lang="zh-CN" altLang="en-US" sz="1400"/>
              <a:t>图</a:t>
            </a:r>
            <a:endParaRPr lang="zh-CN" altLang="en-US" sz="1400"/>
          </a:p>
        </p:txBody>
      </p:sp>
      <p:sp>
        <p:nvSpPr>
          <p:cNvPr id="16" name="Rectangles 15"/>
          <p:cNvSpPr/>
          <p:nvPr/>
        </p:nvSpPr>
        <p:spPr>
          <a:xfrm>
            <a:off x="2221230" y="5008880"/>
            <a:ext cx="1242060" cy="27432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UV</a:t>
            </a:r>
            <a:r>
              <a:rPr lang="zh-CN" altLang="en-US" sz="1400"/>
              <a:t>位置图</a:t>
            </a:r>
            <a:endParaRPr lang="zh-CN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55" y="3853815"/>
            <a:ext cx="4092575" cy="6756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33795" y="5339080"/>
            <a:ext cx="2469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256*256*3 </a:t>
            </a:r>
            <a:r>
              <a:rPr lang="zh-CN" altLang="en-US" sz="900"/>
              <a:t>每个像素记录了</a:t>
            </a:r>
            <a:r>
              <a:rPr lang="en-US" altLang="zh-CN" sz="900"/>
              <a:t>x,y,z</a:t>
            </a:r>
            <a:r>
              <a:rPr lang="zh-CN" altLang="en-US" sz="900"/>
              <a:t>的位置</a:t>
            </a:r>
            <a:endParaRPr lang="zh-CN" altLang="en-US" sz="9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/>
              <a:t>256*256 &gt; </a:t>
            </a:r>
            <a:r>
              <a:rPr lang="zh-CN" altLang="en-US" sz="900">
                <a:sym typeface="+mn-ea"/>
              </a:rPr>
              <a:t>53490个顶点</a:t>
            </a:r>
            <a:r>
              <a:rPr lang="en-US" altLang="zh-CN" sz="900"/>
              <a:t> ,3D</a:t>
            </a:r>
            <a:r>
              <a:rPr lang="zh-CN" altLang="en-US" sz="900"/>
              <a:t>点投影到</a:t>
            </a:r>
            <a:r>
              <a:rPr lang="en-US" altLang="zh-CN" sz="900"/>
              <a:t>UV</a:t>
            </a:r>
            <a:r>
              <a:rPr lang="zh-CN" altLang="en-US" sz="900"/>
              <a:t>图上不会有重叠</a:t>
            </a:r>
            <a:endParaRPr lang="zh-CN" altLang="en-US" sz="9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/>
              <a:t>计算损失时不同区域权重不同，特征点，鼻子眼睛嘴巴区域，人脸其他部分，脖子的比例为16:4:3:0</a:t>
            </a:r>
            <a:endParaRPr lang="zh-CN" altLang="en-US" sz="9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590" y="4593590"/>
            <a:ext cx="2805430" cy="681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394335" y="260985"/>
            <a:ext cx="4870450" cy="641985"/>
          </a:xfrm>
          <a:prstGeom prst="roundRect">
            <a:avLst/>
          </a:prstGeom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b="1">
                <a:solidFill>
                  <a:schemeClr val="tx1"/>
                </a:solidFill>
              </a:rPr>
              <a:t>难点和展望</a:t>
            </a:r>
            <a:endParaRPr lang="zh-CN" b="1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6105" y="1208405"/>
            <a:ext cx="588962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§"/>
            </a:pPr>
            <a:r>
              <a:rPr lang="zh-CN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当前模型受限于人脸，没有眼睛，嘴巴和头发信息，该信息对很多应用很有效</a:t>
            </a:r>
            <a:endParaRPr lang="zh-CN" sz="1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§"/>
            </a:pPr>
            <a:r>
              <a:rPr lang="en-US" sz="1200">
                <a:latin typeface="宋体" panose="02010600030101010101" pitchFamily="2" charset="-122"/>
                <a:ea typeface="宋体" panose="02010600030101010101" pitchFamily="2" charset="-122"/>
              </a:rPr>
              <a:t>比较低维的参数空间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，难以重建人脸皱纹等细节特征，并且无法恢复遮挡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§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遮挡脸的信息恢复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15" y="3019425"/>
            <a:ext cx="958850" cy="104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5" y="2999105"/>
            <a:ext cx="1098550" cy="1052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55" y="2999105"/>
            <a:ext cx="1228725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25" y="4184650"/>
            <a:ext cx="955040" cy="930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365" y="4195445"/>
            <a:ext cx="1026160" cy="919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5985" y="4195445"/>
            <a:ext cx="1028065" cy="9239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94335" y="260985"/>
            <a:ext cx="4870450" cy="641985"/>
          </a:xfrm>
          <a:prstGeom prst="roundRect">
            <a:avLst/>
          </a:prstGeom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b="1">
                <a:solidFill>
                  <a:schemeClr val="tx1"/>
                </a:solidFill>
              </a:rPr>
              <a:t>基于原图和</a:t>
            </a:r>
            <a:r>
              <a:rPr lang="en-US" altLang="zh-CN" b="1">
                <a:solidFill>
                  <a:schemeClr val="tx1"/>
                </a:solidFill>
              </a:rPr>
              <a:t>pos_map</a:t>
            </a:r>
            <a:r>
              <a:rPr lang="zh-CN" altLang="en-US" b="1">
                <a:solidFill>
                  <a:schemeClr val="tx1"/>
                </a:solidFill>
              </a:rPr>
              <a:t>获取人脸纹理图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5985" y="1503680"/>
            <a:ext cx="977900" cy="9721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125" y="1498600"/>
            <a:ext cx="955040" cy="946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8375" y="1517650"/>
            <a:ext cx="959485" cy="95821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389380" y="2506980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原图</a:t>
            </a:r>
            <a:endParaRPr lang="zh-CN" altLang="en-US" sz="800"/>
          </a:p>
        </p:txBody>
      </p:sp>
      <p:sp>
        <p:nvSpPr>
          <p:cNvPr id="15" name="Text Box 14"/>
          <p:cNvSpPr txBox="1"/>
          <p:nvPr/>
        </p:nvSpPr>
        <p:spPr>
          <a:xfrm>
            <a:off x="2159000" y="2513330"/>
            <a:ext cx="1025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网络预测的位置图</a:t>
            </a:r>
            <a:endParaRPr lang="zh-CN" altLang="en-US" sz="800"/>
          </a:p>
          <a:p>
            <a:r>
              <a:rPr lang="zh-CN" altLang="en-US" sz="800"/>
              <a:t>每个通道为</a:t>
            </a:r>
            <a:r>
              <a:rPr lang="en-US" altLang="zh-CN" sz="800"/>
              <a:t>x,y,z</a:t>
            </a:r>
            <a:r>
              <a:rPr lang="zh-CN" altLang="en-US" sz="800"/>
              <a:t>值，</a:t>
            </a:r>
            <a:r>
              <a:rPr lang="en-US" altLang="zh-CN" sz="800"/>
              <a:t>x,y</a:t>
            </a:r>
            <a:r>
              <a:rPr lang="zh-CN" altLang="en-US" sz="800"/>
              <a:t>取证后</a:t>
            </a:r>
            <a:r>
              <a:rPr lang="en-US" altLang="zh-CN" sz="800"/>
              <a:t>u,v</a:t>
            </a:r>
            <a:endParaRPr lang="en-US" altLang="zh-CN" sz="800"/>
          </a:p>
        </p:txBody>
      </p:sp>
      <p:sp>
        <p:nvSpPr>
          <p:cNvPr id="16" name="Text Box 15"/>
          <p:cNvSpPr txBox="1"/>
          <p:nvPr/>
        </p:nvSpPr>
        <p:spPr>
          <a:xfrm>
            <a:off x="3438525" y="2506980"/>
            <a:ext cx="1025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基于每个</a:t>
            </a:r>
            <a:r>
              <a:rPr lang="en-US" altLang="zh-CN" sz="800"/>
              <a:t>uv</a:t>
            </a:r>
            <a:r>
              <a:rPr lang="zh-CN" altLang="en-US" sz="800"/>
              <a:t>在原图上得到的</a:t>
            </a:r>
            <a:r>
              <a:rPr lang="en-US" altLang="zh-CN" sz="800"/>
              <a:t>RGB</a:t>
            </a:r>
            <a:r>
              <a:rPr lang="zh-CN" altLang="en-US" sz="800"/>
              <a:t>值</a:t>
            </a:r>
            <a:endParaRPr lang="zh-CN" altLang="en-US" sz="800"/>
          </a:p>
        </p:txBody>
      </p:sp>
      <p:cxnSp>
        <p:nvCxnSpPr>
          <p:cNvPr id="17" name="Curved Connector 16"/>
          <p:cNvCxnSpPr>
            <a:stCxn id="13" idx="0"/>
            <a:endCxn id="6" idx="3"/>
          </p:cNvCxnSpPr>
          <p:nvPr/>
        </p:nvCxnSpPr>
        <p:spPr>
          <a:xfrm rot="16200000" flipH="1">
            <a:off x="2640330" y="1595120"/>
            <a:ext cx="2000885" cy="1845945"/>
          </a:xfrm>
          <a:prstGeom prst="curvedConnector4">
            <a:avLst>
              <a:gd name="adj1" fmla="val -11901"/>
              <a:gd name="adj2" fmla="val 1456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501005" y="2231390"/>
            <a:ext cx="2379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取预先定义好的43867个值</a:t>
            </a:r>
            <a:endParaRPr lang="zh-CN" altLang="en-US" sz="1400"/>
          </a:p>
        </p:txBody>
      </p:sp>
      <p:sp>
        <p:nvSpPr>
          <p:cNvPr id="23" name="Freeform 22"/>
          <p:cNvSpPr/>
          <p:nvPr/>
        </p:nvSpPr>
        <p:spPr>
          <a:xfrm>
            <a:off x="4460240" y="3535680"/>
            <a:ext cx="553085" cy="1219200"/>
          </a:xfrm>
          <a:custGeom>
            <a:avLst/>
            <a:gdLst>
              <a:gd name="connisteX0" fmla="*/ 115570 w 1028807"/>
              <a:gd name="connsiteY0" fmla="*/ 1128 h 1218988"/>
              <a:gd name="connisteX1" fmla="*/ 190500 w 1028807"/>
              <a:gd name="connsiteY1" fmla="*/ 1128 h 1218988"/>
              <a:gd name="connisteX2" fmla="*/ 265430 w 1028807"/>
              <a:gd name="connsiteY2" fmla="*/ 15098 h 1218988"/>
              <a:gd name="connisteX3" fmla="*/ 367030 w 1028807"/>
              <a:gd name="connsiteY3" fmla="*/ 28433 h 1218988"/>
              <a:gd name="connisteX4" fmla="*/ 448945 w 1028807"/>
              <a:gd name="connsiteY4" fmla="*/ 28433 h 1218988"/>
              <a:gd name="connisteX5" fmla="*/ 516890 w 1028807"/>
              <a:gd name="connsiteY5" fmla="*/ 48753 h 1218988"/>
              <a:gd name="connisteX6" fmla="*/ 591820 w 1028807"/>
              <a:gd name="connsiteY6" fmla="*/ 89393 h 1218988"/>
              <a:gd name="connisteX7" fmla="*/ 666750 w 1028807"/>
              <a:gd name="connsiteY7" fmla="*/ 116698 h 1218988"/>
              <a:gd name="connisteX8" fmla="*/ 741045 w 1028807"/>
              <a:gd name="connsiteY8" fmla="*/ 144003 h 1218988"/>
              <a:gd name="connisteX9" fmla="*/ 815975 w 1028807"/>
              <a:gd name="connsiteY9" fmla="*/ 171308 h 1218988"/>
              <a:gd name="connisteX10" fmla="*/ 883920 w 1028807"/>
              <a:gd name="connsiteY10" fmla="*/ 218933 h 1218988"/>
              <a:gd name="connisteX11" fmla="*/ 951865 w 1028807"/>
              <a:gd name="connsiteY11" fmla="*/ 293863 h 1218988"/>
              <a:gd name="connisteX12" fmla="*/ 993140 w 1028807"/>
              <a:gd name="connsiteY12" fmla="*/ 361808 h 1218988"/>
              <a:gd name="connisteX13" fmla="*/ 1013460 w 1028807"/>
              <a:gd name="connsiteY13" fmla="*/ 443088 h 1218988"/>
              <a:gd name="connisteX14" fmla="*/ 1019810 w 1028807"/>
              <a:gd name="connsiteY14" fmla="*/ 518018 h 1218988"/>
              <a:gd name="connisteX15" fmla="*/ 1026795 w 1028807"/>
              <a:gd name="connsiteY15" fmla="*/ 599933 h 1218988"/>
              <a:gd name="connisteX16" fmla="*/ 1026795 w 1028807"/>
              <a:gd name="connsiteY16" fmla="*/ 667878 h 1218988"/>
              <a:gd name="connisteX17" fmla="*/ 1006475 w 1028807"/>
              <a:gd name="connsiteY17" fmla="*/ 756143 h 1218988"/>
              <a:gd name="connisteX18" fmla="*/ 972185 w 1028807"/>
              <a:gd name="connsiteY18" fmla="*/ 844408 h 1218988"/>
              <a:gd name="connisteX19" fmla="*/ 924560 w 1028807"/>
              <a:gd name="connsiteY19" fmla="*/ 919338 h 1218988"/>
              <a:gd name="connisteX20" fmla="*/ 856615 w 1028807"/>
              <a:gd name="connsiteY20" fmla="*/ 1000618 h 1218988"/>
              <a:gd name="connisteX21" fmla="*/ 788670 w 1028807"/>
              <a:gd name="connsiteY21" fmla="*/ 1068563 h 1218988"/>
              <a:gd name="connisteX22" fmla="*/ 714375 w 1028807"/>
              <a:gd name="connsiteY22" fmla="*/ 1116188 h 1218988"/>
              <a:gd name="connisteX23" fmla="*/ 632460 w 1028807"/>
              <a:gd name="connsiteY23" fmla="*/ 1157463 h 1218988"/>
              <a:gd name="connisteX24" fmla="*/ 551180 w 1028807"/>
              <a:gd name="connsiteY24" fmla="*/ 1191118 h 1218988"/>
              <a:gd name="connisteX25" fmla="*/ 482600 w 1028807"/>
              <a:gd name="connsiteY25" fmla="*/ 1211438 h 1218988"/>
              <a:gd name="connisteX26" fmla="*/ 414655 w 1028807"/>
              <a:gd name="connsiteY26" fmla="*/ 1218423 h 1218988"/>
              <a:gd name="connisteX27" fmla="*/ 346710 w 1028807"/>
              <a:gd name="connsiteY27" fmla="*/ 1218423 h 1218988"/>
              <a:gd name="connisteX28" fmla="*/ 271780 w 1028807"/>
              <a:gd name="connsiteY28" fmla="*/ 1218423 h 1218988"/>
              <a:gd name="connisteX29" fmla="*/ 203835 w 1028807"/>
              <a:gd name="connsiteY29" fmla="*/ 1218423 h 1218988"/>
              <a:gd name="connisteX30" fmla="*/ 135890 w 1028807"/>
              <a:gd name="connsiteY30" fmla="*/ 1218423 h 1218988"/>
              <a:gd name="connisteX31" fmla="*/ 67945 w 1028807"/>
              <a:gd name="connsiteY31" fmla="*/ 1211438 h 1218988"/>
              <a:gd name="connisteX32" fmla="*/ 0 w 1028807"/>
              <a:gd name="connsiteY32" fmla="*/ 1191118 h 121898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</a:cxnLst>
            <a:rect l="l" t="t" r="r" b="b"/>
            <a:pathLst>
              <a:path w="1028807" h="1218988">
                <a:moveTo>
                  <a:pt x="115570" y="1129"/>
                </a:moveTo>
                <a:cubicBezTo>
                  <a:pt x="128905" y="1129"/>
                  <a:pt x="160655" y="-1411"/>
                  <a:pt x="190500" y="1129"/>
                </a:cubicBezTo>
                <a:cubicBezTo>
                  <a:pt x="220345" y="3669"/>
                  <a:pt x="229870" y="9384"/>
                  <a:pt x="265430" y="15099"/>
                </a:cubicBezTo>
                <a:cubicBezTo>
                  <a:pt x="300990" y="20814"/>
                  <a:pt x="330200" y="25894"/>
                  <a:pt x="367030" y="28434"/>
                </a:cubicBezTo>
                <a:cubicBezTo>
                  <a:pt x="403860" y="30974"/>
                  <a:pt x="419100" y="24624"/>
                  <a:pt x="448945" y="28434"/>
                </a:cubicBezTo>
                <a:cubicBezTo>
                  <a:pt x="478790" y="32244"/>
                  <a:pt x="488315" y="36689"/>
                  <a:pt x="516890" y="48754"/>
                </a:cubicBezTo>
                <a:cubicBezTo>
                  <a:pt x="545465" y="60819"/>
                  <a:pt x="561975" y="76059"/>
                  <a:pt x="591820" y="89394"/>
                </a:cubicBezTo>
                <a:cubicBezTo>
                  <a:pt x="621665" y="102729"/>
                  <a:pt x="636905" y="105904"/>
                  <a:pt x="666750" y="116699"/>
                </a:cubicBezTo>
                <a:cubicBezTo>
                  <a:pt x="696595" y="127494"/>
                  <a:pt x="711200" y="133209"/>
                  <a:pt x="741045" y="144004"/>
                </a:cubicBezTo>
                <a:cubicBezTo>
                  <a:pt x="770890" y="154799"/>
                  <a:pt x="787400" y="156069"/>
                  <a:pt x="815975" y="171309"/>
                </a:cubicBezTo>
                <a:cubicBezTo>
                  <a:pt x="844550" y="186549"/>
                  <a:pt x="856615" y="194169"/>
                  <a:pt x="883920" y="218934"/>
                </a:cubicBezTo>
                <a:cubicBezTo>
                  <a:pt x="911225" y="243699"/>
                  <a:pt x="930275" y="265289"/>
                  <a:pt x="951865" y="293864"/>
                </a:cubicBezTo>
                <a:cubicBezTo>
                  <a:pt x="973455" y="322439"/>
                  <a:pt x="981075" y="331964"/>
                  <a:pt x="993140" y="361809"/>
                </a:cubicBezTo>
                <a:cubicBezTo>
                  <a:pt x="1005205" y="391654"/>
                  <a:pt x="1008380" y="411974"/>
                  <a:pt x="1013460" y="443089"/>
                </a:cubicBezTo>
                <a:cubicBezTo>
                  <a:pt x="1018540" y="474204"/>
                  <a:pt x="1017270" y="486904"/>
                  <a:pt x="1019810" y="518019"/>
                </a:cubicBezTo>
                <a:cubicBezTo>
                  <a:pt x="1022350" y="549134"/>
                  <a:pt x="1025525" y="570089"/>
                  <a:pt x="1026795" y="599934"/>
                </a:cubicBezTo>
                <a:cubicBezTo>
                  <a:pt x="1028065" y="629779"/>
                  <a:pt x="1030605" y="636764"/>
                  <a:pt x="1026795" y="667879"/>
                </a:cubicBezTo>
                <a:cubicBezTo>
                  <a:pt x="1022985" y="698994"/>
                  <a:pt x="1017270" y="720584"/>
                  <a:pt x="1006475" y="756144"/>
                </a:cubicBezTo>
                <a:cubicBezTo>
                  <a:pt x="995680" y="791704"/>
                  <a:pt x="988695" y="812024"/>
                  <a:pt x="972185" y="844409"/>
                </a:cubicBezTo>
                <a:cubicBezTo>
                  <a:pt x="955675" y="876794"/>
                  <a:pt x="947420" y="888224"/>
                  <a:pt x="924560" y="919339"/>
                </a:cubicBezTo>
                <a:cubicBezTo>
                  <a:pt x="901700" y="950454"/>
                  <a:pt x="883920" y="970774"/>
                  <a:pt x="856615" y="1000619"/>
                </a:cubicBezTo>
                <a:cubicBezTo>
                  <a:pt x="829310" y="1030464"/>
                  <a:pt x="817245" y="1045704"/>
                  <a:pt x="788670" y="1068564"/>
                </a:cubicBezTo>
                <a:cubicBezTo>
                  <a:pt x="760095" y="1091424"/>
                  <a:pt x="745490" y="1098409"/>
                  <a:pt x="714375" y="1116189"/>
                </a:cubicBezTo>
                <a:cubicBezTo>
                  <a:pt x="683260" y="1133969"/>
                  <a:pt x="664845" y="1142224"/>
                  <a:pt x="632460" y="1157464"/>
                </a:cubicBezTo>
                <a:cubicBezTo>
                  <a:pt x="600075" y="1172704"/>
                  <a:pt x="581025" y="1180324"/>
                  <a:pt x="551180" y="1191119"/>
                </a:cubicBezTo>
                <a:cubicBezTo>
                  <a:pt x="521335" y="1201914"/>
                  <a:pt x="509905" y="1205724"/>
                  <a:pt x="482600" y="1211439"/>
                </a:cubicBezTo>
                <a:cubicBezTo>
                  <a:pt x="455295" y="1217154"/>
                  <a:pt x="441960" y="1217154"/>
                  <a:pt x="414655" y="1218424"/>
                </a:cubicBezTo>
                <a:cubicBezTo>
                  <a:pt x="387350" y="1219694"/>
                  <a:pt x="375285" y="1218424"/>
                  <a:pt x="346710" y="1218424"/>
                </a:cubicBezTo>
                <a:cubicBezTo>
                  <a:pt x="318135" y="1218424"/>
                  <a:pt x="300355" y="1218424"/>
                  <a:pt x="271780" y="1218424"/>
                </a:cubicBezTo>
                <a:cubicBezTo>
                  <a:pt x="243205" y="1218424"/>
                  <a:pt x="231140" y="1218424"/>
                  <a:pt x="203835" y="1218424"/>
                </a:cubicBezTo>
                <a:cubicBezTo>
                  <a:pt x="176530" y="1218424"/>
                  <a:pt x="163195" y="1219694"/>
                  <a:pt x="135890" y="1218424"/>
                </a:cubicBezTo>
                <a:cubicBezTo>
                  <a:pt x="108585" y="1217154"/>
                  <a:pt x="95250" y="1217154"/>
                  <a:pt x="67945" y="1211439"/>
                </a:cubicBezTo>
                <a:cubicBezTo>
                  <a:pt x="40640" y="1205724"/>
                  <a:pt x="12065" y="1194929"/>
                  <a:pt x="0" y="1191119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330825" y="3938270"/>
            <a:ext cx="2379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再基于</a:t>
            </a:r>
            <a:r>
              <a:rPr lang="en-US" altLang="zh-CN" sz="1400"/>
              <a:t>uv</a:t>
            </a:r>
            <a:r>
              <a:rPr lang="zh-CN" altLang="en-US" sz="1400"/>
              <a:t>取每个顶点对应的</a:t>
            </a:r>
            <a:r>
              <a:rPr lang="en-US" altLang="zh-CN" sz="1400"/>
              <a:t>color</a:t>
            </a:r>
            <a:endParaRPr lang="en-US" altLang="zh-CN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394335" y="260985"/>
            <a:ext cx="4870450" cy="641985"/>
          </a:xfrm>
          <a:prstGeom prst="roundRect">
            <a:avLst/>
          </a:prstGeom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chemeClr val="tx1"/>
                </a:solidFill>
              </a:rPr>
              <a:t>参考文献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6255" y="1204595"/>
            <a:ext cx="1014539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/>
              <a:t>【技术综述】基于3DMM的三维人脸重建技术总结  https://zhuanlan.zhihu.com/p/161828142</a:t>
            </a:r>
            <a:endParaRPr lang="en-US"/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US"/>
              <a:t> 从UV位置图获得3D人脸 https://blog.csdn.net/jacke121/article/details/118558667 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Presentation</Application>
  <PresentationFormat>Widescreen</PresentationFormat>
  <Paragraphs>124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WZZ_1</dc:creator>
  <cp:lastModifiedBy>WZZ_1</cp:lastModifiedBy>
  <cp:revision>77</cp:revision>
  <dcterms:created xsi:type="dcterms:W3CDTF">2024-01-15T14:03:00Z</dcterms:created>
  <dcterms:modified xsi:type="dcterms:W3CDTF">2024-01-16T09:38:33Z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41670AA15641437681CCDC25B05ADA5C_11</vt:lpwstr>
  </property>
  <property fmtid="{D5CDD505-2E9C-101B-9397-08002B2CF9AE}" pid="3" name="KSOProductBuildVer">
    <vt:lpwstr>1033-12.2.0.13412</vt:lpwstr>
  </property>
</Properties>
</file>