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sldIdLst>
    <p:sldId id="376" r:id="rId4"/>
    <p:sldId id="257" r:id="rId5"/>
    <p:sldId id="258" r:id="rId6"/>
    <p:sldId id="259" r:id="rId7"/>
    <p:sldId id="267" r:id="rId8"/>
    <p:sldId id="346" r:id="rId9"/>
    <p:sldId id="347" r:id="rId10"/>
    <p:sldId id="337" r:id="rId11"/>
    <p:sldId id="344" r:id="rId12"/>
    <p:sldId id="270" r:id="rId13"/>
    <p:sldId id="339" r:id="rId14"/>
    <p:sldId id="341" r:id="rId15"/>
    <p:sldId id="340" r:id="rId16"/>
    <p:sldId id="366" r:id="rId17"/>
    <p:sldId id="345" r:id="rId18"/>
    <p:sldId id="343" r:id="rId19"/>
    <p:sldId id="348" r:id="rId20"/>
    <p:sldId id="363" r:id="rId21"/>
    <p:sldId id="329" r:id="rId22"/>
    <p:sldId id="333" r:id="rId23"/>
    <p:sldId id="338" r:id="rId24"/>
    <p:sldId id="349" r:id="rId25"/>
    <p:sldId id="283" r:id="rId26"/>
    <p:sldId id="3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  <inkml:brushProperty name="color" value="#000000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6T18:35:03"/>
    </inkml:context>
    <inkml:brush xml:id="br0">
      <inkml:brushProperty name="width" value="0.025" units="cm"/>
      <inkml:brushProperty name="height" value="0.025" units="cm"/>
      <inkml:brushProperty name="color" value="#000000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6.emf"/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image" Target="../media/image17.emf"/><Relationship Id="rId2" Type="http://schemas.openxmlformats.org/officeDocument/2006/relationships/image" Target="../media/image25.emf"/><Relationship Id="rId1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emf"/><Relationship Id="rId3" Type="http://schemas.openxmlformats.org/officeDocument/2006/relationships/image" Target="../media/image17.emf"/><Relationship Id="rId2" Type="http://schemas.openxmlformats.org/officeDocument/2006/relationships/image" Target="../media/image25.emf"/><Relationship Id="rId1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签到二维码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0785" y="972820"/>
            <a:ext cx="5487670" cy="548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链表的基本操作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5425" y="207302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5426" y="153127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生成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5424" y="265629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插入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5423" y="322391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删除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5421" y="380718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查找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606" y="153122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41606" y="210107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1606" y="2643444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32428" y="3213295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1606" y="376809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头结点是附加在首结点前设置的一个特殊结点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初始化链表，创建一个带头结点的空链表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往空链表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里插入结点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单链表的生成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9715" y="4608334"/>
            <a:ext cx="1502549" cy="1125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32" y="3757434"/>
            <a:ext cx="583913" cy="850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72" y="4600111"/>
            <a:ext cx="1457831" cy="1125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5325" y="411446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1.head = (LNode *)malloc(sizeof (LNode))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75379" y="475774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2.head-&gt;next = NULL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71157" y="540103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后续的插入结点操作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835337" y="4704666"/>
            <a:ext cx="1216021" cy="486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结点成为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结点的直接后继结点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返回操作状态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单链表的插入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Insert a node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463" y="4778376"/>
            <a:ext cx="408795" cy="5957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89" y="5374087"/>
            <a:ext cx="936941" cy="7078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53" y="5407097"/>
            <a:ext cx="1070646" cy="65507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48" y="5404465"/>
            <a:ext cx="1087404" cy="6653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46" y="5397199"/>
            <a:ext cx="1070646" cy="65507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17" y="4770756"/>
            <a:ext cx="1076328" cy="12914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142" y="5337498"/>
            <a:ext cx="919545" cy="7322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441" y="4501469"/>
            <a:ext cx="1054180" cy="10954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463" y="4770362"/>
            <a:ext cx="408795" cy="59571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666842" y="5477462"/>
            <a:ext cx="662054" cy="2381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head</a:t>
            </a:r>
            <a:endParaRPr lang="zh-CN" altLang="en-US" sz="1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06112 C 1.04167E-6 -0.0882 0.11094 -0.12153 0.20117 -0.12153 L 0.40273 -0.121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77 L 1.04167E-6 -0.06135 C 1.04167E-6 -0.09005 0.11159 -0.12524 0.20208 -0.12524 L 0.40456 -0.1252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17568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进行必要的判断使用循环遍历整个链表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函数对每一个结点进行释放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单链表的销毁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18" y="6055992"/>
            <a:ext cx="1457831" cy="5270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307549" y="4666047"/>
            <a:ext cx="1125149" cy="429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14714 0.0037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2083 L -0.3599 -0.21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3 0.00371 L 0.27891 0.000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21759 L -0.20951 -0.219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51 -0.21944 L -0.13138 -0.21944 C -0.09636 -0.21944 -0.05313 -0.15949 -0.05313 -0.11088 L -0.05313 -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1 0.0007 L 0.35872 0.0007 C 0.3944 0.0007 0.43854 0.06111 0.43854 0.11019 L 0.43854 0.2196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单链表的删除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Delete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保存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结点的下一个结点的指针域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删除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结点的下一个结点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3" name="墨迹 32"/>
              <p14:cNvContentPartPr/>
              <p14:nvPr/>
            </p14:nvContentPartPr>
            <p14:xfrm>
              <a:off x="9542885" y="-174022"/>
              <a:ext cx="36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9542885" y="-17402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链表的简单算法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9576" y="2742407"/>
            <a:ext cx="523240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如何判断单链表成环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9101" y="209371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单链表的反转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18160" y="2020261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08635" y="2669065"/>
            <a:ext cx="357791" cy="58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576" y="3390742"/>
            <a:ext cx="52324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返回中间结点</a:t>
            </a:r>
            <a:endParaRPr lang="zh-CN" altLang="en-US" sz="2000" dirty="0">
              <a:solidFill>
                <a:srgbClr val="3F403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0365" y="3317506"/>
            <a:ext cx="35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en-US" altLang="zh-CN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递归实现：从后向前反转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迭代实现：用指针记录下一个结点的位置，再反转当前结点的指向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单链表的反转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Reverse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5894" y="4806672"/>
            <a:ext cx="1457831" cy="1125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1031" y="4806672"/>
            <a:ext cx="1457831" cy="1125600"/>
          </a:xfrm>
          <a:prstGeom prst="rect">
            <a:avLst/>
          </a:prstGeom>
        </p:spPr>
      </p:pic>
      <p:cxnSp>
        <p:nvCxnSpPr>
          <p:cNvPr id="25" name="连接符: 肘形 24"/>
          <p:cNvCxnSpPr/>
          <p:nvPr/>
        </p:nvCxnSpPr>
        <p:spPr>
          <a:xfrm flipV="1">
            <a:off x="4603933" y="515484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/>
          <p:nvPr/>
        </p:nvCxnSpPr>
        <p:spPr>
          <a:xfrm flipV="1">
            <a:off x="6462563" y="515230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70" y="4210961"/>
            <a:ext cx="408795" cy="59571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5" y="4844329"/>
            <a:ext cx="1413415" cy="1125600"/>
          </a:xfrm>
          <a:prstGeom prst="rect">
            <a:avLst/>
          </a:prstGeom>
        </p:spPr>
      </p:pic>
      <p:cxnSp>
        <p:nvCxnSpPr>
          <p:cNvPr id="51" name="连接符: 肘形 50"/>
          <p:cNvCxnSpPr/>
          <p:nvPr/>
        </p:nvCxnSpPr>
        <p:spPr>
          <a:xfrm rot="10800000">
            <a:off x="6448086" y="5152305"/>
            <a:ext cx="506952" cy="48132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55" y="4811338"/>
            <a:ext cx="3643148" cy="116325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3528676" y="4947516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cxnSp>
        <p:nvCxnSpPr>
          <p:cNvPr id="87" name="连接符: 肘形 86"/>
          <p:cNvCxnSpPr/>
          <p:nvPr/>
        </p:nvCxnSpPr>
        <p:spPr>
          <a:xfrm flipV="1">
            <a:off x="3205894" y="4793143"/>
            <a:ext cx="4433969" cy="803784"/>
          </a:xfrm>
          <a:prstGeom prst="bentConnector4">
            <a:avLst>
              <a:gd name="adj1" fmla="val -11029"/>
              <a:gd name="adj2" fmla="val 185321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680" y="4844329"/>
            <a:ext cx="1457831" cy="112560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93" y="4793143"/>
            <a:ext cx="1497813" cy="1192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2833205" y="4101698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2833205" y="4101698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682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链表头尾成环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链表中间成环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如何判断单链表成环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4"/>
            <a:ext cx="4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Judge whether the linked list is looped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快慢指针法：用指针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对链表进行遍历，慢指针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每次走一步，快指针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每次走两步，如果链表成环，它们最后都会相遇。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264" y="546045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398" y="546045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159" y="545012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70" y="5439799"/>
            <a:ext cx="1097845" cy="847653"/>
          </a:xfrm>
          <a:prstGeom prst="rect">
            <a:avLst/>
          </a:prstGeom>
        </p:spPr>
      </p:pic>
      <p:cxnSp>
        <p:nvCxnSpPr>
          <p:cNvPr id="35" name="连接符: 肘形 34"/>
          <p:cNvCxnSpPr/>
          <p:nvPr/>
        </p:nvCxnSpPr>
        <p:spPr>
          <a:xfrm rot="10800000">
            <a:off x="4663872" y="5450125"/>
            <a:ext cx="3148050" cy="273599"/>
          </a:xfrm>
          <a:prstGeom prst="bentConnector4">
            <a:avLst>
              <a:gd name="adj1" fmla="val -14801"/>
              <a:gd name="adj2" fmla="val 40288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59" y="4844088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46" y="484328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854376" y="553185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2059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2.59259E-6 L 0.1187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 0.00162 L 0.1414 -0.04769 C 0.14635 -0.05857 0.15364 -0.06366 0.16146 -0.06366 C 0.17018 -0.06366 0.17721 -0.05857 0.18216 -0.04769 L 0.20599 0.0016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0.00023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278 L 0.33555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301 L 0.33607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87" y="1751187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设置快慢指针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快指针到达链表尾部，停止迭代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3846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返回单链表中间节点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110"/>
            <a:ext cx="445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Return to intermediate node of linked list</a:t>
            </a:r>
            <a:endParaRPr lang="en-US" altLang="zh-CN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26420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5325" y="2989814"/>
            <a:ext cx="908234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3F403E"/>
                </a:solidFill>
                <a:latin typeface="+mn-ea"/>
              </a:rPr>
              <a:t>思路：</a:t>
            </a:r>
            <a:r>
              <a:rPr sz="2000" dirty="0">
                <a:solidFill>
                  <a:srgbClr val="3F403E"/>
                </a:solidFill>
                <a:latin typeface="+mn-ea"/>
              </a:rPr>
              <a:t>快指针每次走两步，慢指针每次走一步，待快指针走到尾，慢指针正好走到中间节点</a:t>
            </a:r>
            <a:r>
              <a:rPr lang="zh-CN" sz="2000" dirty="0">
                <a:solidFill>
                  <a:srgbClr val="3F403E"/>
                </a:solidFill>
                <a:latin typeface="+mn-ea"/>
              </a:rPr>
              <a:t>。</a:t>
            </a:r>
            <a:endParaRPr 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914" y="5520141"/>
            <a:ext cx="1378134" cy="8476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48" y="5520141"/>
            <a:ext cx="1378134" cy="8476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809" y="5509815"/>
            <a:ext cx="1378134" cy="8476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05" y="5498219"/>
            <a:ext cx="1097845" cy="84765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04" y="4903143"/>
            <a:ext cx="408795" cy="59571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6" y="4902978"/>
            <a:ext cx="422966" cy="61636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086026" y="559154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6354" y="5498385"/>
            <a:ext cx="1378134" cy="84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60 0.000278 L 0.202552 0.001852 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604 0.003519 L 0.139583 0.005093 " pathEditMode="relative" ptsTypes="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552 0.000278 L 0.419219 0.000278 " pathEditMode="relative" ptsTypes="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27 0.005093 L 0.242188 0.003519 " pathEditMode="relative" ptsTypes="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0214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链表的应用</a:t>
            </a:r>
            <a:endParaRPr lang="zh-CN" alt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262626" y="3145657"/>
            <a:ext cx="5666740" cy="52197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2800" dirty="0">
                <a:solidFill>
                  <a:srgbClr val="3F403E"/>
                </a:solidFill>
                <a:latin typeface="+mj-ea"/>
                <a:ea typeface="+mj-ea"/>
              </a:rPr>
              <a:t>训练营：链表，数据结构敲门砖</a:t>
            </a:r>
            <a:endParaRPr lang="zh-CN" altLang="en-US" sz="28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2020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44213" y="596345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主讲人：叶铭韬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链表的应用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PA_文本框 76"/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虚拟内存管理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/>
          <p:cNvSpPr txBox="1"/>
          <p:nvPr>
            <p:custDataLst>
              <p:tags r:id="rId2"/>
            </p:custDataLst>
          </p:nvPr>
        </p:nvSpPr>
        <p:spPr>
          <a:xfrm>
            <a:off x="719319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文件系统的实现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Picture 2" descr="file:///D:/LKM/Desktop/1356264901_18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1" y="1623174"/>
            <a:ext cx="4356414" cy="360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56" y="1980670"/>
            <a:ext cx="466725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训练营第一次作业</a:t>
            </a:r>
            <a:endParaRPr lang="zh-CN" altLang="en-US" sz="2400" b="1" dirty="0">
              <a:solidFill>
                <a:srgbClr val="7030A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92454" y="2307891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必做：实现单链表</a:t>
            </a:r>
            <a:r>
              <a:rPr lang="en-US" altLang="zh-CN" dirty="0"/>
              <a:t>ADT</a:t>
            </a:r>
            <a:r>
              <a:rPr lang="zh-CN" altLang="en-US" dirty="0"/>
              <a:t>、实现双向链表</a:t>
            </a:r>
            <a:r>
              <a:rPr lang="en-US" altLang="zh-CN" dirty="0"/>
              <a:t>ADT</a:t>
            </a:r>
            <a:r>
              <a:rPr lang="zh-CN" altLang="en-US" dirty="0"/>
              <a:t>、周记一篇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69296" y="4066380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63649" y="4974314"/>
            <a:ext cx="6598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号（周日）晚上</a:t>
            </a:r>
            <a:r>
              <a:rPr lang="en-US" altLang="zh-CN" dirty="0"/>
              <a:t>12</a:t>
            </a:r>
            <a:r>
              <a:rPr lang="zh-CN" altLang="en-US" dirty="0"/>
              <a:t>点前上交至导师处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（作业与周记需上传至</a:t>
            </a:r>
            <a:r>
              <a:rPr lang="en-US" altLang="zh-CN" dirty="0" err="1"/>
              <a:t>github</a:t>
            </a:r>
            <a:r>
              <a:rPr lang="zh-CN" altLang="en-US" dirty="0"/>
              <a:t>，提交时仅需发送链接）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63581" y="2691317"/>
            <a:ext cx="87452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</a:t>
            </a:r>
            <a:r>
              <a:rPr lang="en-US" altLang="zh-CN" dirty="0"/>
              <a:t>1.</a:t>
            </a:r>
            <a:r>
              <a:rPr lang="zh-CN" altLang="en-US" dirty="0"/>
              <a:t>单链表奇偶调换（例：</a:t>
            </a:r>
            <a:r>
              <a:rPr lang="en-US" altLang="zh-CN" dirty="0"/>
              <a:t> input: 1 -&gt; 2 -&gt; 3 -&gt; 4  </a:t>
            </a:r>
            <a:r>
              <a:rPr lang="zh-CN" altLang="en-US" dirty="0"/>
              <a:t>，</a:t>
            </a:r>
            <a:r>
              <a:rPr lang="en-US" altLang="zh-CN" dirty="0"/>
              <a:t>output: 2 -&gt; 1 -&gt; 4 -&gt; 3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2.</a:t>
            </a:r>
            <a:r>
              <a:rPr lang="zh-CN" altLang="en-US" dirty="0"/>
              <a:t>找到单链表的中点</a:t>
            </a:r>
            <a:endParaRPr lang="zh-CN" altLang="en-US" dirty="0"/>
          </a:p>
          <a:p>
            <a:r>
              <a:rPr lang="en-US" altLang="zh-CN" dirty="0"/>
              <a:t>           3.</a:t>
            </a:r>
            <a:r>
              <a:rPr lang="zh-CN" altLang="en-US" dirty="0"/>
              <a:t>判断链表是否成环</a:t>
            </a:r>
            <a:endParaRPr lang="zh-CN" altLang="en-US" dirty="0"/>
          </a:p>
          <a:p>
            <a:r>
              <a:rPr lang="en-US" altLang="zh-CN" dirty="0"/>
              <a:t>           4.</a:t>
            </a:r>
            <a:r>
              <a:rPr lang="zh-CN" altLang="en-US" dirty="0"/>
              <a:t>反转链表（递归和非递归）</a:t>
            </a:r>
            <a:endParaRPr lang="zh-CN" altLang="en-US" dirty="0"/>
          </a:p>
          <a:p>
            <a:r>
              <a:rPr lang="en-US" altLang="zh-CN" dirty="0"/>
              <a:t>      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周记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0250" y="1272299"/>
            <a:ext cx="8411497" cy="460524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8797" y="2061458"/>
            <a:ext cx="419582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Markdown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推荐编辑器：</a:t>
            </a:r>
            <a:r>
              <a:rPr lang="en-US" altLang="zh-CN" sz="2000" dirty="0"/>
              <a:t>Typora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581575" y="2061458"/>
            <a:ext cx="309571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周记分为以下四个部分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生活随记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一周总结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存在问题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下周规划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6350" y="3161665"/>
            <a:ext cx="2604770" cy="27158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  <a:endParaRPr lang="zh-CN" altLang="en-US" sz="80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2730" y="220473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签退二维码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88236" y="803870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235" y="803910"/>
            <a:ext cx="57150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2766" y="1222058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以及线性表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8293" y="883504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12766" y="313088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链表的基本操作和简单算法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8293" y="2792297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502315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链表的应用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8293" y="4684529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40" y="3075056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以及线性表</a:t>
            </a:r>
            <a:endParaRPr lang="zh-CN" alt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抽象数据类型（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ADT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Abstract Data Type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9401" y="1792377"/>
            <a:ext cx="9202438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抽象数据类型是指一个数学模型以及定义在这个模型上的一组操作。它定义仅仅取决于它的一组逻辑特性，而与它在计算机中的表示和实现无关。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19340" y="3030284"/>
            <a:ext cx="9202438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数据抽象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数据封装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继承性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多态性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4410" y="4866005"/>
            <a:ext cx="4850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ADT抽象数据类型名{</a:t>
            </a:r>
            <a:endParaRPr lang="zh-CN" altLang="en-US"/>
          </a:p>
          <a:p>
            <a:r>
              <a:rPr lang="zh-CN" altLang="en-US"/>
              <a:t>    数据对象：&lt;数据对象的定义&gt;</a:t>
            </a:r>
            <a:endParaRPr lang="zh-CN" altLang="en-US"/>
          </a:p>
          <a:p>
            <a:r>
              <a:rPr lang="zh-CN" altLang="en-US"/>
              <a:t>    数据关系：&lt;数据关系的定义&gt;</a:t>
            </a:r>
            <a:endParaRPr lang="zh-CN" altLang="en-US"/>
          </a:p>
          <a:p>
            <a:r>
              <a:rPr lang="zh-CN" altLang="en-US"/>
              <a:t>    基本操作：&lt;基本操作的定义&gt;</a:t>
            </a:r>
            <a:endParaRPr lang="zh-CN" altLang="en-US"/>
          </a:p>
          <a:p>
            <a:r>
              <a:rPr lang="zh-CN" altLang="en-US"/>
              <a:t>} ADT抽象数据类型名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线性表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Linear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261912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线性表：</a:t>
            </a:r>
            <a:r>
              <a:rPr lang="en-US" altLang="zh-CN" dirty="0"/>
              <a:t>n</a:t>
            </a:r>
            <a:r>
              <a:rPr lang="zh-CN" altLang="en-US" dirty="0"/>
              <a:t>个具有相同特性的数据元素的有限序列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种类：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03211" y="391615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顺序表</a:t>
            </a:r>
            <a:r>
              <a:rPr lang="zh-CN" altLang="en-US" dirty="0">
                <a:sym typeface="Wingdings" panose="05000000000000000000" pitchFamily="2" charset="2"/>
              </a:rPr>
              <a:t>（逻辑连续、物理连续）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87822" y="44026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zh-CN" altLang="en-US" dirty="0">
                <a:sym typeface="Wingdings" panose="05000000000000000000" pitchFamily="2" charset="2"/>
              </a:rPr>
              <a:t>（逻辑连续、物理不一定连续）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325" y="311823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特点：数据元素的关系具有一对一的前驱后继关系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链表的抽象数据类型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Linked List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25" y="2109734"/>
            <a:ext cx="902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D</a:t>
            </a:r>
            <a:r>
              <a:rPr lang="zh-CN" altLang="en-US" dirty="0"/>
              <a:t>）：链表上的一个个结点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5325" y="2851110"/>
            <a:ext cx="839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）：一个结点的指针域指向下一个结点的指向关系（前驱后继关系）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5325" y="4586324"/>
            <a:ext cx="3019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define struct of linked list</a:t>
            </a:r>
            <a:endParaRPr lang="en-US" altLang="zh-CN" dirty="0"/>
          </a:p>
          <a:p>
            <a:r>
              <a:rPr lang="zh-CN" altLang="en-US" dirty="0"/>
              <a:t>typedef struct LNode { </a:t>
            </a:r>
            <a:endParaRPr lang="zh-CN" altLang="en-US" dirty="0"/>
          </a:p>
          <a:p>
            <a:r>
              <a:rPr lang="zh-CN" altLang="en-US" dirty="0"/>
              <a:t>	ElemType data; </a:t>
            </a:r>
            <a:endParaRPr lang="zh-CN" altLang="en-US" dirty="0"/>
          </a:p>
          <a:p>
            <a:r>
              <a:rPr lang="zh-CN" altLang="en-US" dirty="0"/>
              <a:t>  	struct LNode *next; </a:t>
            </a:r>
            <a:endParaRPr lang="zh-CN" altLang="en-US" dirty="0"/>
          </a:p>
          <a:p>
            <a:r>
              <a:rPr lang="zh-CN" altLang="en-US" dirty="0"/>
              <a:t>} LNode, *LinkedList;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336608"/>
            <a:ext cx="2443071" cy="19767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14481" y="4862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数据域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32914" y="587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/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/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7070" y="166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单链表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9602" y="1668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双向链表</a:t>
            </a:r>
            <a:endParaRPr lang="zh-CN" altLang="en-US" sz="24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循环链表</a:t>
            </a:r>
            <a:endParaRPr lang="zh-CN" altLang="en-US" sz="24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常见的链表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Linked List</a:t>
            </a:r>
            <a:endParaRPr lang="en-US" altLang="zh-CN" dirty="0">
              <a:solidFill>
                <a:srgbClr val="B6B7B7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91072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99054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17347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5" y="2168899"/>
            <a:ext cx="2704743" cy="38225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7" y="2168899"/>
            <a:ext cx="2849119" cy="36373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4" y="2133015"/>
            <a:ext cx="2340191" cy="399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4847" y="307505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链表的基本操作和简单算法</a:t>
            </a:r>
            <a:endParaRPr lang="zh-CN" alt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KSO_WM_UNIT_PLACING_PICTURE_USER_VIEWPORT" val="{&quot;height&quot;:15435,&quot;width&quot;:14805}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260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喜多小吔</cp:lastModifiedBy>
  <cp:revision>344</cp:revision>
  <dcterms:created xsi:type="dcterms:W3CDTF">2019-02-20T13:01:00Z</dcterms:created>
  <dcterms:modified xsi:type="dcterms:W3CDTF">2021-03-26T11:27:49Z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803C48C41A95402BA177CAF04D56CDC9</vt:lpwstr>
  </property>
</Properties>
</file>