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31"/>
  </p:notesMasterIdLst>
  <p:handoutMasterIdLst>
    <p:handoutMasterId r:id="rId32"/>
  </p:handoutMasterIdLst>
  <p:sldIdLst>
    <p:sldId id="267" r:id="rId2"/>
    <p:sldId id="259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270" r:id="rId30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8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0" autoAdjust="0"/>
    <p:restoredTop sz="79574" autoAdjust="0"/>
  </p:normalViewPr>
  <p:slideViewPr>
    <p:cSldViewPr>
      <p:cViewPr>
        <p:scale>
          <a:sx n="70" d="100"/>
          <a:sy n="70" d="100"/>
        </p:scale>
        <p:origin x="-618" y="-54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40"/>
        <p:guide pos="191"/>
        <p:guide pos="7488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10/11/2017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10/11/2017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6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6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Avoid comments for</a:t>
            </a:r>
            <a:r>
              <a:rPr lang="en-US" baseline="0" smtClean="0"/>
              <a:t> o</a:t>
            </a:r>
            <a:r>
              <a:rPr lang="en-US" smtClean="0"/>
              <a:t>bvious lines like “add 1” or “initialize variable to zero”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1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ISO 8601</a:t>
            </a:r>
            <a:r>
              <a:rPr lang="en-US" baseline="0" dirty="0" smtClean="0"/>
              <a:t> example : internationally-recognized; removes ambiguity between day vs. month, etc., and IS SORTABLE!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3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52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1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integration: upcoming</a:t>
            </a:r>
            <a:r>
              <a:rPr lang="en-US" baseline="0" dirty="0" smtClean="0"/>
              <a:t>, enhanced features; what that means for workflows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Story of reporting process: had to produce a file with a different format in different sections</a:t>
            </a:r>
          </a:p>
          <a:p>
            <a:r>
              <a:rPr lang="en-US" dirty="0" smtClean="0"/>
              <a:t>Original</a:t>
            </a:r>
            <a:r>
              <a:rPr lang="en-US" baseline="0" dirty="0" smtClean="0"/>
              <a:t> code (when I started) outputted them separately</a:t>
            </a:r>
          </a:p>
          <a:p>
            <a:r>
              <a:rPr lang="en-US" baseline="0" dirty="0" smtClean="0"/>
              <a:t>I wrote code to concatenate the rows with different structure into the same set, and automate across all reports</a:t>
            </a:r>
          </a:p>
          <a:p>
            <a:r>
              <a:rPr lang="en-US" baseline="0" dirty="0" smtClean="0"/>
              <a:t>My boss said, “do you remember doing that?” I hadn’t! But the more he said, the more I realized I should check my notes.</a:t>
            </a:r>
          </a:p>
          <a:p>
            <a:r>
              <a:rPr lang="en-US" baseline="0" dirty="0" smtClean="0"/>
              <a:t>I went back, realized I had accidentally overwritten, BUT was committed in the repository. So I reverted and rested, relieved.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0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thor Biography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#MWSUG2017 #TT04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4200" y="5411195"/>
            <a:ext cx="1299475" cy="1281708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389785"/>
            <a:ext cx="308187" cy="309563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11125200" cy="762000"/>
          </a:xfrm>
          <a:prstGeom prst="rect">
            <a:avLst/>
          </a:prstGeom>
          <a:effectLst/>
        </p:spPr>
        <p:txBody>
          <a:bodyPr vert="horz" lIns="121899" tIns="60949" rIns="121899" bIns="60949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11125200" cy="4957257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062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68628" y="1828800"/>
            <a:ext cx="9222602" cy="2147926"/>
          </a:xfrm>
        </p:spPr>
        <p:txBody>
          <a:bodyPr anchor="ctr">
            <a:normAutofit/>
          </a:bodyPr>
          <a:lstStyle>
            <a:lvl1pPr algn="ctr">
              <a:defRPr sz="5400" cap="none" normalizeH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628" y="4063998"/>
            <a:ext cx="9222602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1">
                <a:solidFill>
                  <a:schemeClr val="tx1"/>
                </a:solidFill>
              </a:defRPr>
            </a:lvl1pPr>
            <a:lvl2pPr marL="60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#MWSUG2017 #TT04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4200" y="5411195"/>
            <a:ext cx="1299475" cy="1281708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389785"/>
            <a:ext cx="308187" cy="3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#MWSUG2017 #TT04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11125200" cy="49784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11125200" cy="762000"/>
          </a:xfrm>
          <a:prstGeom prst="rect">
            <a:avLst/>
          </a:prstGeom>
          <a:effectLst/>
        </p:spPr>
        <p:txBody>
          <a:bodyPr vert="horz" lIns="121899" tIns="60949" rIns="121899" bIns="60949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5359400" cy="4978401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1801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  <a:lvl6pPr>
              <a:defRPr sz="1400"/>
            </a:lvl6pPr>
            <a:lvl7pPr marL="2670382">
              <a:defRPr sz="1400"/>
            </a:lvl7pPr>
            <a:lvl8pPr marL="2670382">
              <a:defRPr sz="1400"/>
            </a:lvl8pPr>
            <a:lvl9pPr marL="2670382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295400"/>
            <a:ext cx="5435600" cy="4978401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1801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  <a:lvl6pPr marL="2670382">
              <a:defRPr sz="1400" baseline="0"/>
            </a:lvl6pPr>
            <a:lvl7pPr marL="2670382">
              <a:defRPr sz="1400" baseline="0"/>
            </a:lvl7pPr>
            <a:lvl8pPr marL="2670382">
              <a:defRPr sz="1400" baseline="0"/>
            </a:lvl8pPr>
            <a:lvl9pPr marL="2670382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11125200" cy="762000"/>
          </a:xfrm>
          <a:prstGeom prst="rect">
            <a:avLst/>
          </a:prstGeom>
          <a:effectLst/>
        </p:spPr>
        <p:txBody>
          <a:bodyPr vert="horz" lIns="121899" tIns="60949" rIns="121899" bIns="60949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5359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1" b="0" baseline="0">
                <a:solidFill>
                  <a:schemeClr val="bg1"/>
                </a:solidFill>
              </a:defRPr>
            </a:lvl1pPr>
            <a:lvl2pPr marL="609676" indent="0">
              <a:buNone/>
              <a:defRPr sz="2701" b="1"/>
            </a:lvl2pPr>
            <a:lvl3pPr marL="1219353" indent="0">
              <a:buNone/>
              <a:defRPr sz="2401" b="1"/>
            </a:lvl3pPr>
            <a:lvl4pPr marL="1829029" indent="0">
              <a:buNone/>
              <a:defRPr sz="2101" b="1"/>
            </a:lvl4pPr>
            <a:lvl5pPr marL="2438703" indent="0">
              <a:buNone/>
              <a:defRPr sz="2101" b="1"/>
            </a:lvl5pPr>
            <a:lvl6pPr marL="3048380" indent="0">
              <a:buNone/>
              <a:defRPr sz="2101" b="1"/>
            </a:lvl6pPr>
            <a:lvl7pPr marL="3658057" indent="0">
              <a:buNone/>
              <a:defRPr sz="2101" b="1"/>
            </a:lvl7pPr>
            <a:lvl8pPr marL="4267733" indent="0">
              <a:buNone/>
              <a:defRPr sz="2101" b="1"/>
            </a:lvl8pPr>
            <a:lvl9pPr marL="4877410" indent="0">
              <a:buNone/>
              <a:defRPr sz="21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209800"/>
            <a:ext cx="5359400" cy="4038600"/>
          </a:xfrm>
        </p:spPr>
        <p:txBody>
          <a:bodyPr>
            <a:normAutofit/>
          </a:bodyPr>
          <a:lstStyle>
            <a:lvl1pPr>
              <a:defRPr sz="2401" baseline="0">
                <a:solidFill>
                  <a:schemeClr val="bg1"/>
                </a:solidFill>
              </a:defRPr>
            </a:lvl1pPr>
            <a:lvl2pPr>
              <a:defRPr sz="2001" baseline="0">
                <a:solidFill>
                  <a:schemeClr val="bg1"/>
                </a:solidFill>
              </a:defRPr>
            </a:lvl2pPr>
            <a:lvl3pPr>
              <a:defRPr sz="1801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  <a:lvl6pPr marL="2670382">
              <a:defRPr sz="1400"/>
            </a:lvl6pPr>
            <a:lvl7pPr marL="2670382">
              <a:defRPr sz="1400"/>
            </a:lvl7pPr>
            <a:lvl8pPr marL="2670382">
              <a:defRPr sz="1400"/>
            </a:lvl8pPr>
            <a:lvl9pPr marL="2670382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200" y="1295400"/>
            <a:ext cx="5359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1" b="0" baseline="0">
                <a:solidFill>
                  <a:schemeClr val="bg1"/>
                </a:solidFill>
              </a:defRPr>
            </a:lvl1pPr>
            <a:lvl2pPr marL="609676" indent="0">
              <a:buNone/>
              <a:defRPr sz="2701" b="1"/>
            </a:lvl2pPr>
            <a:lvl3pPr marL="1219353" indent="0">
              <a:buNone/>
              <a:defRPr sz="2401" b="1"/>
            </a:lvl3pPr>
            <a:lvl4pPr marL="1829029" indent="0">
              <a:buNone/>
              <a:defRPr sz="2101" b="1"/>
            </a:lvl4pPr>
            <a:lvl5pPr marL="2438703" indent="0">
              <a:buNone/>
              <a:defRPr sz="2101" b="1"/>
            </a:lvl5pPr>
            <a:lvl6pPr marL="3048380" indent="0">
              <a:buNone/>
              <a:defRPr sz="2101" b="1"/>
            </a:lvl6pPr>
            <a:lvl7pPr marL="3658057" indent="0">
              <a:buNone/>
              <a:defRPr sz="2101" b="1"/>
            </a:lvl7pPr>
            <a:lvl8pPr marL="4267733" indent="0">
              <a:buNone/>
              <a:defRPr sz="2101" b="1"/>
            </a:lvl8pPr>
            <a:lvl9pPr marL="4877410" indent="0">
              <a:buNone/>
              <a:defRPr sz="21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5359400" cy="4038600"/>
          </a:xfrm>
        </p:spPr>
        <p:txBody>
          <a:bodyPr>
            <a:normAutofit/>
          </a:bodyPr>
          <a:lstStyle>
            <a:lvl1pPr>
              <a:defRPr sz="2401" baseline="0">
                <a:solidFill>
                  <a:schemeClr val="bg1"/>
                </a:solidFill>
              </a:defRPr>
            </a:lvl1pPr>
            <a:lvl2pPr>
              <a:defRPr sz="2001" baseline="0">
                <a:solidFill>
                  <a:schemeClr val="bg1"/>
                </a:solidFill>
              </a:defRPr>
            </a:lvl2pPr>
            <a:lvl3pPr>
              <a:defRPr sz="1801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  <a:lvl6pPr marL="2670382">
              <a:defRPr sz="1400"/>
            </a:lvl6pPr>
            <a:lvl7pPr marL="2670382">
              <a:defRPr sz="1400"/>
            </a:lvl7pPr>
            <a:lvl8pPr marL="2670382">
              <a:defRPr sz="1400" baseline="0"/>
            </a:lvl8pPr>
            <a:lvl9pPr marL="2670382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11125200" cy="762000"/>
          </a:xfrm>
          <a:prstGeom prst="rect">
            <a:avLst/>
          </a:prstGeom>
          <a:effectLst/>
        </p:spPr>
        <p:txBody>
          <a:bodyPr vert="horz" lIns="121899" tIns="60949" rIns="121899" bIns="60949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1" y="1752600"/>
            <a:ext cx="9753600" cy="1764000"/>
          </a:xfrm>
        </p:spPr>
        <p:txBody>
          <a:bodyPr anchor="t" anchorCtr="0">
            <a:noAutofit/>
          </a:bodyPr>
          <a:lstStyle>
            <a:lvl1pPr algn="ctr">
              <a:defRPr sz="4401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3632200"/>
            <a:ext cx="975360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1" baseline="0">
                <a:solidFill>
                  <a:schemeClr val="bg1"/>
                </a:solidFill>
              </a:defRPr>
            </a:lvl1pPr>
            <a:lvl2pPr marL="609676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2pPr>
            <a:lvl3pPr marL="121935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4pPr>
            <a:lvl5pPr marL="2438703" indent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5pPr>
            <a:lvl6pPr marL="3048380" indent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11125200" cy="762000"/>
          </a:xfrm>
          <a:prstGeom prst="rect">
            <a:avLst/>
          </a:prstGeom>
          <a:effectLst/>
        </p:spPr>
        <p:txBody>
          <a:bodyPr vert="horz" lIns="121899" tIns="60949" rIns="121899" bIns="60949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contact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#MWSUG2017 #TT04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4200" y="5411195"/>
            <a:ext cx="1299475" cy="1281708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389785"/>
            <a:ext cx="308187" cy="309563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11125200" cy="762000"/>
          </a:xfrm>
          <a:prstGeom prst="rect">
            <a:avLst/>
          </a:prstGeom>
          <a:effectLst/>
        </p:spPr>
        <p:txBody>
          <a:bodyPr vert="horz" lIns="121899" tIns="60949" rIns="121899" bIns="60949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11125200" cy="4957257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3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43000"/>
            <a:ext cx="12192000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286" y="304800"/>
            <a:ext cx="11125200" cy="762000"/>
          </a:xfrm>
          <a:prstGeom prst="rect">
            <a:avLst/>
          </a:prstGeom>
          <a:effectLst/>
        </p:spPr>
        <p:txBody>
          <a:bodyPr vert="horz" lIns="121899" tIns="60949" rIns="121899" bIns="60949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11125200" cy="4957257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99405"/>
            <a:ext cx="1905000" cy="296671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#MWSUG2017 #TT04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0" y="5390480"/>
            <a:ext cx="1299475" cy="1281708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9982200" y="6396232"/>
            <a:ext cx="609600" cy="296671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l" defTabSz="1218987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260CEF-1E59-4C59-A296-8422497F264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389785"/>
            <a:ext cx="308187" cy="3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36" r:id="rId2"/>
    <p:sldLayoutId id="2147483742" r:id="rId3"/>
    <p:sldLayoutId id="2147483737" r:id="rId4"/>
    <p:sldLayoutId id="2147483739" r:id="rId5"/>
    <p:sldLayoutId id="2147483740" r:id="rId6"/>
    <p:sldLayoutId id="2147483738" r:id="rId7"/>
    <p:sldLayoutId id="2147483741" r:id="rId8"/>
    <p:sldLayoutId id="2147483746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1219353" rtl="0" eaLnBrk="1" latinLnBrk="0" hangingPunct="1">
        <a:lnSpc>
          <a:spcPct val="80000"/>
        </a:lnSpc>
        <a:spcBef>
          <a:spcPct val="0"/>
        </a:spcBef>
        <a:buNone/>
        <a:defRPr sz="48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402" indent="-274402" algn="l" defTabSz="1219353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48805" indent="-274402" algn="l" defTabSz="1219353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1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823207" indent="-274402" algn="l" defTabSz="1219353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1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097609" indent="-274402" algn="l" defTabSz="1219353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1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372010" indent="-274402" algn="l" defTabSz="1219353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646414" indent="-274402" algn="l" defTabSz="1219353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816" indent="-274402" algn="l" defTabSz="1219353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5217" indent="-274402" algn="l" defTabSz="1219353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9621" indent="-274402" algn="l" defTabSz="1219353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ascommunity.org/wiki/Abbreviations/Macro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_860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ascommunity.org/wiki/Anatomy_of_a_SQL_query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78059/studies-on-optimal-code-width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scommunity.org/wiki/Version_control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community.org/wiki/Good_Programming_Practice_for_Clinical_Trials" TargetMode="External"/><Relationship Id="rId2" Type="http://schemas.openxmlformats.org/officeDocument/2006/relationships/hyperlink" Target="http://www.sascommunity.org/wiki/Code_Like_It_Matters:_Writing_Code_That's_Readable_and_Shareabl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ascommunity.org/wiki/Style_guide_for_writing_and_polishing_program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#MWSUG2017 #TT04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" y="381000"/>
            <a:ext cx="11811000" cy="9906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Code Like it </a:t>
            </a:r>
            <a:r>
              <a:rPr lang="en-US" sz="2800" dirty="0" smtClean="0">
                <a:latin typeface="+mn-lt"/>
              </a:rPr>
              <a:t>Matters: Writing </a:t>
            </a:r>
            <a:r>
              <a:rPr lang="en-US" sz="2800" dirty="0">
                <a:latin typeface="+mn-lt"/>
              </a:rPr>
              <a:t>Code That's Readable and </a:t>
            </a:r>
            <a:r>
              <a:rPr lang="en-US" sz="2800" dirty="0" smtClean="0">
                <a:latin typeface="+mn-lt"/>
              </a:rPr>
              <a:t>Shareable</a:t>
            </a:r>
            <a:r>
              <a:rPr lang="en-US" sz="2400" i="1" dirty="0" smtClean="0">
                <a:latin typeface="+mn-lt"/>
              </a:rPr>
              <a:t/>
            </a:r>
            <a:br>
              <a:rPr lang="en-US" sz="2400" i="1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MWSUG TT04</a:t>
            </a:r>
            <a:endParaRPr lang="en-US" sz="240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33400" y="1752600"/>
            <a:ext cx="10287000" cy="4495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500" b="1" dirty="0">
                <a:solidFill>
                  <a:schemeClr val="tx1"/>
                </a:solidFill>
              </a:rPr>
              <a:t>Paul </a:t>
            </a:r>
            <a:r>
              <a:rPr lang="en-US" sz="3500" b="1" dirty="0" smtClean="0">
                <a:solidFill>
                  <a:schemeClr val="tx1"/>
                </a:solidFill>
              </a:rPr>
              <a:t>Kaefer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IT Data </a:t>
            </a:r>
            <a:r>
              <a:rPr lang="en-US" dirty="0">
                <a:solidFill>
                  <a:schemeClr val="tx1"/>
                </a:solidFill>
              </a:rPr>
              <a:t>Analyst/SAS</a:t>
            </a:r>
            <a:r>
              <a:rPr lang="en-US" baseline="30000" dirty="0">
                <a:solidFill>
                  <a:schemeClr val="tx1"/>
                </a:solidFill>
              </a:rPr>
              <a:t>®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Developer at UnitedHealthcare in MN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B.S., Computer Engineering &amp; M.S., Computational Sciences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Marquette University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While </a:t>
            </a:r>
            <a:r>
              <a:rPr lang="en-US" dirty="0">
                <a:solidFill>
                  <a:schemeClr val="tx1"/>
                </a:solidFill>
              </a:rPr>
              <a:t>pursuing </a:t>
            </a:r>
            <a:r>
              <a:rPr lang="en-US" dirty="0" smtClean="0">
                <a:solidFill>
                  <a:schemeClr val="tx1"/>
                </a:solidFill>
              </a:rPr>
              <a:t>master’s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worked </a:t>
            </a:r>
            <a:r>
              <a:rPr lang="en-US" dirty="0">
                <a:solidFill>
                  <a:schemeClr val="tx1"/>
                </a:solidFill>
              </a:rPr>
              <a:t>for Marquette University GasDay, a business housed in a research lab that develops software for natural gas </a:t>
            </a:r>
            <a:r>
              <a:rPr lang="en-US" dirty="0" smtClean="0">
                <a:solidFill>
                  <a:schemeClr val="tx1"/>
                </a:solidFill>
              </a:rPr>
              <a:t>forecasting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After </a:t>
            </a:r>
            <a:r>
              <a:rPr lang="en-US" dirty="0">
                <a:solidFill>
                  <a:schemeClr val="tx1"/>
                </a:solidFill>
              </a:rPr>
              <a:t>earning </a:t>
            </a:r>
            <a:r>
              <a:rPr lang="en-US" dirty="0" smtClean="0">
                <a:solidFill>
                  <a:schemeClr val="tx1"/>
                </a:solidFill>
              </a:rPr>
              <a:t>M.S</a:t>
            </a:r>
            <a:r>
              <a:rPr lang="en-US" dirty="0">
                <a:solidFill>
                  <a:schemeClr val="tx1"/>
                </a:solidFill>
              </a:rPr>
              <a:t>., </a:t>
            </a:r>
            <a:r>
              <a:rPr lang="en-US" dirty="0" smtClean="0">
                <a:solidFill>
                  <a:schemeClr val="tx1"/>
                </a:solidFill>
              </a:rPr>
              <a:t>spent </a:t>
            </a:r>
            <a:r>
              <a:rPr lang="en-US" dirty="0">
                <a:solidFill>
                  <a:schemeClr val="tx1"/>
                </a:solidFill>
              </a:rPr>
              <a:t>five months volunteering </a:t>
            </a:r>
            <a:r>
              <a:rPr lang="en-US" dirty="0" smtClean="0">
                <a:solidFill>
                  <a:schemeClr val="tx1"/>
                </a:solidFill>
              </a:rPr>
              <a:t>at </a:t>
            </a:r>
            <a:r>
              <a:rPr lang="en-US" dirty="0">
                <a:solidFill>
                  <a:schemeClr val="tx1"/>
                </a:solidFill>
              </a:rPr>
              <a:t>the Ifakara Health Institute in Tanzania, leading statistics/R and technical English communication </a:t>
            </a:r>
            <a:r>
              <a:rPr lang="en-US" dirty="0" smtClean="0">
                <a:solidFill>
                  <a:schemeClr val="tx1"/>
                </a:solidFill>
              </a:rPr>
              <a:t>workshops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:\Paul Kaefer - headsho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7600" y="1371600"/>
            <a:ext cx="1692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2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Modularity: write code so it is multi-purpose and can be repurposed</a:t>
            </a:r>
          </a:p>
          <a:p>
            <a:pPr lvl="1"/>
            <a:r>
              <a:rPr lang="en-US" sz="2600" dirty="0"/>
              <a:t>e.g., macro variables for filenames and date values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Comments, comments, comments!</a:t>
            </a:r>
          </a:p>
          <a:p>
            <a:pPr lvl="1"/>
            <a:r>
              <a:rPr lang="en-US" sz="2600" dirty="0"/>
              <a:t>I recommend using a header template</a:t>
            </a:r>
          </a:p>
          <a:p>
            <a:pPr lvl="1"/>
            <a:r>
              <a:rPr lang="en-US" sz="2600" dirty="0"/>
              <a:t>Explain concisely what functions and steps do</a:t>
            </a:r>
          </a:p>
          <a:p>
            <a:pPr lvl="1"/>
            <a:r>
              <a:rPr lang="en-US" sz="2600" dirty="0"/>
              <a:t>Use “sort by customer ID” instead of “do a sort”</a:t>
            </a:r>
          </a:p>
          <a:p>
            <a:pPr lvl="1"/>
            <a:r>
              <a:rPr lang="en-US" sz="2600" dirty="0"/>
              <a:t>Avoid explaining obvious lines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Avoid keeping many lines of commented-out code</a:t>
            </a:r>
          </a:p>
          <a:p>
            <a:pPr lvl="1"/>
            <a:r>
              <a:rPr lang="en-US" sz="2600" dirty="0"/>
              <a:t>If expecting reuse later, move it to a macro function</a:t>
            </a:r>
          </a:p>
          <a:p>
            <a:pPr lvl="1"/>
            <a:r>
              <a:rPr lang="en-US" sz="2600" dirty="0"/>
              <a:t>If it’s a change, use </a:t>
            </a:r>
            <a:r>
              <a:rPr lang="en-US" sz="2600" b="1" dirty="0"/>
              <a:t>version control </a:t>
            </a:r>
            <a:r>
              <a:rPr lang="en-US" sz="2600" dirty="0"/>
              <a:t>(stay tuned for later slides)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Best practices for writing code</a:t>
            </a:r>
          </a:p>
        </p:txBody>
      </p:sp>
    </p:spTree>
    <p:extLst>
      <p:ext uri="{BB962C8B-B14F-4D97-AF65-F5344CB8AC3E}">
        <p14:creationId xmlns:p14="http://schemas.microsoft.com/office/powerpoint/2010/main" val="17304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you write generic functions that can be reused in other processes, save them</a:t>
            </a:r>
          </a:p>
          <a:p>
            <a:pPr lvl="1"/>
            <a:r>
              <a:rPr lang="en-US" dirty="0"/>
              <a:t>For example, code to initialize variables based on dates, code to produce a summary report/file of output datasets, or code to send emails</a:t>
            </a:r>
          </a:p>
          <a:p>
            <a:pPr lvl="1"/>
            <a:r>
              <a:rPr lang="en-US" dirty="0"/>
              <a:t>Shared drive or common folder if others can use them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Templates can be given keyboard abbreviations in SAS</a:t>
            </a:r>
          </a:p>
          <a:p>
            <a:pPr lvl="1"/>
            <a:r>
              <a:rPr lang="en-US" dirty="0"/>
              <a:t>I store a program header that my team uses</a:t>
            </a:r>
          </a:p>
          <a:p>
            <a:pPr lvl="1"/>
            <a:r>
              <a:rPr lang="en-US" dirty="0"/>
              <a:t>I store code to convert dates to numbers and vice-versa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see, e.g. </a:t>
            </a:r>
            <a:r>
              <a:rPr lang="en-US" dirty="0">
                <a:hlinkClick r:id="rId2"/>
              </a:rPr>
              <a:t>sasCommunity.org/wiki/Abbreviations/Macros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Functions/keyboard abbreviations</a:t>
            </a:r>
          </a:p>
        </p:txBody>
      </p:sp>
    </p:spTree>
    <p:extLst>
      <p:ext uri="{BB962C8B-B14F-4D97-AF65-F5344CB8AC3E}">
        <p14:creationId xmlns:p14="http://schemas.microsoft.com/office/powerpoint/2010/main" val="390250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Open-source projects and big software companies have these</a:t>
            </a:r>
          </a:p>
          <a:p>
            <a:pPr lvl="1"/>
            <a:r>
              <a:rPr lang="en-US" dirty="0"/>
              <a:t>Can be quite strict (in some cases, can’t commit code that doesn’t conform)</a:t>
            </a:r>
          </a:p>
          <a:p>
            <a:pPr lvl="1"/>
            <a:r>
              <a:rPr lang="en-US" dirty="0"/>
              <a:t>Usually agreed upon early, but can be amended later</a:t>
            </a:r>
          </a:p>
          <a:p>
            <a:pPr lvl="1"/>
            <a:r>
              <a:rPr lang="en-US" dirty="0"/>
              <a:t>Learned through documentation and </a:t>
            </a:r>
            <a:r>
              <a:rPr lang="en-US" b="1" dirty="0"/>
              <a:t>code review </a:t>
            </a:r>
            <a:r>
              <a:rPr lang="en-US" dirty="0"/>
              <a:t>(to be discussed)</a:t>
            </a:r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dirty="0"/>
              <a:t>Main points:</a:t>
            </a:r>
          </a:p>
          <a:p>
            <a:pPr lvl="1"/>
            <a:r>
              <a:rPr lang="en-US" b="1" dirty="0"/>
              <a:t>Be consistent.</a:t>
            </a:r>
            <a:r>
              <a:rPr lang="en-US" dirty="0"/>
              <a:t> This enables unity across code and projects.</a:t>
            </a:r>
          </a:p>
          <a:p>
            <a:pPr lvl="1"/>
            <a:r>
              <a:rPr lang="en-US" dirty="0"/>
              <a:t>Follow examples from the field</a:t>
            </a:r>
          </a:p>
          <a:p>
            <a:pPr lvl="1"/>
            <a:r>
              <a:rPr lang="en-US" dirty="0"/>
              <a:t>Follow applicable standards, like </a:t>
            </a:r>
            <a:r>
              <a:rPr lang="en-US" dirty="0">
                <a:hlinkClick r:id="rId3"/>
              </a:rPr>
              <a:t>ISO 8601</a:t>
            </a:r>
            <a:r>
              <a:rPr lang="en-US" dirty="0"/>
              <a:t> for dates</a:t>
            </a:r>
          </a:p>
          <a:p>
            <a:pPr lvl="1"/>
            <a:r>
              <a:rPr lang="en-US" dirty="0"/>
              <a:t>Be consistent. Your coding style is like a brand.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393140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11277600" cy="49784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useCamelCaseForVariables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use_underscores_to_separate_words</a:t>
            </a:r>
            <a:endParaRPr lang="en-US" dirty="0"/>
          </a:p>
          <a:p>
            <a:pPr lvl="1"/>
            <a:r>
              <a:rPr lang="en-US" dirty="0"/>
              <a:t>Pick a standard and go with it</a:t>
            </a:r>
          </a:p>
          <a:p>
            <a:pPr lvl="1"/>
            <a:r>
              <a:rPr lang="en-US" dirty="0"/>
              <a:t>Maybe </a:t>
            </a:r>
            <a:r>
              <a:rPr lang="en-US" dirty="0" err="1"/>
              <a:t>camelCase</a:t>
            </a:r>
            <a:r>
              <a:rPr lang="en-US" dirty="0"/>
              <a:t> for variables and underscores for tables?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Use descriptive names</a:t>
            </a:r>
          </a:p>
          <a:p>
            <a:pPr lvl="1"/>
            <a:r>
              <a:rPr lang="en-US" dirty="0"/>
              <a:t>You get 32 characters; use them!</a:t>
            </a:r>
          </a:p>
          <a:p>
            <a:pPr lvl="1"/>
            <a:r>
              <a:rPr lang="en-US" dirty="0"/>
              <a:t>More flexibility for macro variables and functions</a:t>
            </a:r>
          </a:p>
          <a:p>
            <a:pPr lvl="1"/>
            <a:r>
              <a:rPr lang="en-US" dirty="0"/>
              <a:t>e.g., table: &lt;data source&gt;_&lt;subset or area&gt;_&lt;specific purpose&gt;_&lt;</a:t>
            </a:r>
            <a:r>
              <a:rPr lang="en-US" dirty="0" err="1"/>
              <a:t>datestamp</a:t>
            </a:r>
            <a:r>
              <a:rPr lang="en-US" dirty="0"/>
              <a:t>&gt;_&lt;version&gt;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Code Standards: Tables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33860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9982200" cy="49784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No need to use all capitals (a.k.a., “angry text message</a:t>
            </a:r>
            <a:r>
              <a:rPr lang="en-US" dirty="0" smtClean="0"/>
              <a:t>”)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whitespace to make it easy to read: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 commas before variable names</a:t>
            </a:r>
          </a:p>
          <a:p>
            <a:pPr lvl="1"/>
            <a:r>
              <a:rPr lang="en-US" dirty="0"/>
              <a:t>There is some debate here; I find this is easier to line up, see differences with CASE WHEN, and see where commas are missing</a:t>
            </a:r>
          </a:p>
          <a:p>
            <a:pPr marL="0" indent="0">
              <a:buNone/>
            </a:pPr>
            <a:r>
              <a:rPr lang="en-US" dirty="0" smtClean="0"/>
              <a:t>see</a:t>
            </a:r>
            <a:r>
              <a:rPr lang="en-US" dirty="0"/>
              <a:t>, e.g., </a:t>
            </a:r>
            <a:r>
              <a:rPr lang="en-US" dirty="0">
                <a:hlinkClick r:id="rId2"/>
              </a:rPr>
              <a:t>sasCommunity.org/wiki/</a:t>
            </a:r>
            <a:r>
              <a:rPr lang="en-US" dirty="0" err="1">
                <a:hlinkClick r:id="rId2"/>
              </a:rPr>
              <a:t>Anatomy_of_a_SQL_query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Code Standards: Format Your Code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599" y="1676400"/>
            <a:ext cx="6400801" cy="364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46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1000" y="6324600"/>
            <a:ext cx="762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same vein, don’t list variables on one line</a:t>
            </a:r>
          </a:p>
          <a:p>
            <a:pPr lvl="1"/>
            <a:r>
              <a:rPr lang="en-US" dirty="0"/>
              <a:t>group by </a:t>
            </a:r>
            <a:r>
              <a:rPr lang="en-US" dirty="0" err="1"/>
              <a:t>a,b,c,d,e,f,g,h,i,j,k,l,m,n,o,p,q,r,s,t,u,v,w,x,y,z</a:t>
            </a:r>
            <a:endParaRPr lang="en-US" dirty="0"/>
          </a:p>
          <a:p>
            <a:pPr lvl="1"/>
            <a:r>
              <a:rPr lang="en-US" dirty="0"/>
              <a:t>vs. separate lines, to match select clause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Code Standards: Queries, continued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0784" y="2590800"/>
            <a:ext cx="5547015" cy="319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108" y="5798233"/>
            <a:ext cx="8458092" cy="130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5013" y="3274305"/>
            <a:ext cx="1353437" cy="133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6131619"/>
            <a:ext cx="684026" cy="63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Back to whitespace: use spaces instead of tabs</a:t>
            </a:r>
          </a:p>
          <a:p>
            <a:pPr lvl="1"/>
            <a:r>
              <a:rPr lang="en-US" dirty="0"/>
              <a:t>Some debate and difference in preference</a:t>
            </a:r>
          </a:p>
          <a:p>
            <a:pPr lvl="1"/>
            <a:r>
              <a:rPr lang="en-US" dirty="0"/>
              <a:t>I recommend setting one tab = four spaces</a:t>
            </a:r>
          </a:p>
          <a:p>
            <a:pPr marL="548805" lvl="2" indent="0">
              <a:buNone/>
            </a:pPr>
            <a:r>
              <a:rPr lang="en-US" dirty="0" smtClean="0"/>
              <a:t>	In EG: Program </a:t>
            </a:r>
            <a:r>
              <a:rPr lang="en-US" dirty="0"/>
              <a:t>&gt;&gt; Editor </a:t>
            </a:r>
            <a:r>
              <a:rPr lang="en-US" dirty="0" smtClean="0"/>
              <a:t>Options	 &gt;&gt; (insert </a:t>
            </a:r>
            <a:r>
              <a:rPr lang="en-US" dirty="0"/>
              <a:t>spaces for tabs &amp; set size = 4</a:t>
            </a:r>
            <a:r>
              <a:rPr lang="en-US" dirty="0" smtClean="0"/>
              <a:t>)</a:t>
            </a:r>
          </a:p>
          <a:p>
            <a:pPr marL="548805" lvl="2" indent="0">
              <a:buNone/>
            </a:pPr>
            <a:endParaRPr lang="en-US" dirty="0"/>
          </a:p>
          <a:p>
            <a:pPr lvl="1"/>
            <a:r>
              <a:rPr lang="en-US" dirty="0"/>
              <a:t>Spaces will preserve across editors (e.g., Notepad++ or </a:t>
            </a:r>
            <a:r>
              <a:rPr lang="en-US" dirty="0" err="1"/>
              <a:t>UltraEdit</a:t>
            </a:r>
            <a:r>
              <a:rPr lang="en-US" dirty="0"/>
              <a:t>) and when viewing code in </a:t>
            </a:r>
            <a:r>
              <a:rPr lang="en-US" dirty="0" smtClean="0"/>
              <a:t>terminal/vim</a:t>
            </a:r>
            <a:endParaRPr lang="en-US" dirty="0"/>
          </a:p>
          <a:p>
            <a:pPr lvl="1"/>
            <a:r>
              <a:rPr lang="en-US" dirty="0"/>
              <a:t>Prevent formatting frustrations when you modify text and tabs change width</a:t>
            </a:r>
          </a:p>
          <a:p>
            <a:pPr lvl="1"/>
            <a:r>
              <a:rPr lang="en-US" dirty="0"/>
              <a:t>Helps if you code in multiple languages, e.g., python where spaces matter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Also recommend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a monospace font</a:t>
            </a:r>
          </a:p>
          <a:p>
            <a:pPr lvl="1"/>
            <a:r>
              <a:rPr lang="en-US" dirty="0"/>
              <a:t>Default in EG and most code editors</a:t>
            </a:r>
          </a:p>
          <a:p>
            <a:pPr lvl="1"/>
            <a:r>
              <a:rPr lang="en-US" dirty="0"/>
              <a:t>Recommend across ANY programming language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Code Standards: whitespace and font</a:t>
            </a:r>
          </a:p>
        </p:txBody>
      </p:sp>
    </p:spTree>
    <p:extLst>
      <p:ext uri="{BB962C8B-B14F-4D97-AF65-F5344CB8AC3E}">
        <p14:creationId xmlns:p14="http://schemas.microsoft.com/office/powerpoint/2010/main" val="369840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Enable line numbers</a:t>
            </a:r>
          </a:p>
          <a:p>
            <a:pPr lvl="1"/>
            <a:r>
              <a:rPr lang="en-US" sz="2600" dirty="0" smtClean="0"/>
              <a:t>SAS Program </a:t>
            </a:r>
            <a:r>
              <a:rPr lang="en-US" sz="2600" dirty="0"/>
              <a:t>&gt;&gt; Editor Options</a:t>
            </a:r>
          </a:p>
          <a:p>
            <a:pPr lvl="1"/>
            <a:r>
              <a:rPr lang="en-US" sz="2600" dirty="0"/>
              <a:t>Makes it MUCH easier to debug &amp; discuss code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Use semicolons at the end of the line</a:t>
            </a:r>
          </a:p>
          <a:p>
            <a:pPr lvl="1"/>
            <a:r>
              <a:rPr lang="en-US" sz="2600" dirty="0"/>
              <a:t>Having a line with only a semicolon is useless</a:t>
            </a:r>
          </a:p>
          <a:p>
            <a:pPr lvl="1"/>
            <a:r>
              <a:rPr lang="en-US" sz="2600" dirty="0"/>
              <a:t>Some languages error if it’s on the next line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Don’t make your lines too long</a:t>
            </a:r>
          </a:p>
          <a:p>
            <a:pPr lvl="1"/>
            <a:r>
              <a:rPr lang="en-US" sz="2600" dirty="0"/>
              <a:t>Various sources recommend 80 </a:t>
            </a:r>
            <a:r>
              <a:rPr lang="en-US" sz="2600" dirty="0" smtClean="0"/>
              <a:t>characters </a:t>
            </a:r>
            <a:r>
              <a:rPr lang="en-US" sz="2600" dirty="0" smtClean="0">
                <a:hlinkClick r:id="rId2"/>
              </a:rPr>
              <a:t>[</a:t>
            </a:r>
            <a:r>
              <a:rPr lang="en-US" sz="2600" dirty="0">
                <a:hlinkClick r:id="rId2"/>
              </a:rPr>
              <a:t>1]</a:t>
            </a:r>
            <a:endParaRPr lang="en-US" sz="2600" dirty="0"/>
          </a:p>
          <a:p>
            <a:pPr lvl="1"/>
            <a:r>
              <a:rPr lang="en-US" sz="2600" dirty="0"/>
              <a:t>I recommend keeping it so you never have to scroll left-right using a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standard </a:t>
            </a:r>
            <a:r>
              <a:rPr lang="en-US" sz="2600" dirty="0"/>
              <a:t>monitor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Code Standards: Miscellaneous</a:t>
            </a:r>
          </a:p>
        </p:txBody>
      </p:sp>
    </p:spTree>
    <p:extLst>
      <p:ext uri="{BB962C8B-B14F-4D97-AF65-F5344CB8AC3E}">
        <p14:creationId xmlns:p14="http://schemas.microsoft.com/office/powerpoint/2010/main" val="347001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111252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Order-of-operations</a:t>
            </a:r>
          </a:p>
          <a:p>
            <a:pPr lvl="1"/>
            <a:r>
              <a:rPr lang="en-US" dirty="0"/>
              <a:t>Equations, etc. will follow </a:t>
            </a:r>
            <a:r>
              <a:rPr lang="en-US" i="1" dirty="0"/>
              <a:t>P</a:t>
            </a:r>
            <a:r>
              <a:rPr lang="en-US" dirty="0"/>
              <a:t>arentheses, </a:t>
            </a:r>
            <a:r>
              <a:rPr lang="en-US" i="1" dirty="0"/>
              <a:t>E</a:t>
            </a:r>
            <a:r>
              <a:rPr lang="en-US" dirty="0"/>
              <a:t>xponents, </a:t>
            </a:r>
            <a:r>
              <a:rPr lang="en-US" i="1" dirty="0"/>
              <a:t>M</a:t>
            </a:r>
            <a:r>
              <a:rPr lang="en-US" dirty="0"/>
              <a:t>ultiplication, </a:t>
            </a:r>
            <a:r>
              <a:rPr lang="en-US" i="1" dirty="0"/>
              <a:t>D</a:t>
            </a:r>
            <a:r>
              <a:rPr lang="en-US" dirty="0"/>
              <a:t>ivision, </a:t>
            </a:r>
            <a:r>
              <a:rPr lang="en-US" i="1" dirty="0"/>
              <a:t>A</a:t>
            </a:r>
            <a:r>
              <a:rPr lang="en-US" dirty="0"/>
              <a:t>ddition, </a:t>
            </a:r>
            <a:r>
              <a:rPr lang="en-US" i="1" dirty="0"/>
              <a:t>S</a:t>
            </a:r>
            <a:r>
              <a:rPr lang="en-US" dirty="0"/>
              <a:t>ubtraction (PEMDAS)</a:t>
            </a:r>
          </a:p>
          <a:p>
            <a:pPr lvl="1"/>
            <a:r>
              <a:rPr lang="en-US" dirty="0"/>
              <a:t>If it is complicated (e.g., nested subqueries and complicated IF statements), be liberal with parentheses</a:t>
            </a:r>
          </a:p>
          <a:p>
            <a:pPr lvl="1"/>
            <a:r>
              <a:rPr lang="en-US" dirty="0"/>
              <a:t>indent further for each level of nesting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Interim </a:t>
            </a:r>
            <a:r>
              <a:rPr lang="en-US" dirty="0"/>
              <a:t>datasets should ALSO have descriptive names</a:t>
            </a:r>
          </a:p>
          <a:p>
            <a:pPr lvl="1"/>
            <a:r>
              <a:rPr lang="en-US" dirty="0"/>
              <a:t>Typically written to WORK library</a:t>
            </a:r>
          </a:p>
          <a:p>
            <a:pPr lvl="1"/>
            <a:r>
              <a:rPr lang="en-US" dirty="0"/>
              <a:t>May be stored in a data folder separate from main outputs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Code Standards: Last Slide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2533650"/>
            <a:ext cx="50292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3049862"/>
            <a:ext cx="5120146" cy="22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75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Good, concise documentation</a:t>
            </a:r>
          </a:p>
          <a:p>
            <a:pPr lvl="1"/>
            <a:r>
              <a:rPr lang="en-US" dirty="0"/>
              <a:t>Comments, as previously discussed</a:t>
            </a:r>
          </a:p>
          <a:p>
            <a:pPr lvl="1"/>
            <a:r>
              <a:rPr lang="en-US" dirty="0"/>
              <a:t>External guide/manual/architecture documentation</a:t>
            </a:r>
          </a:p>
          <a:p>
            <a:pPr marL="548805" lvl="2" indent="0">
              <a:buNone/>
            </a:pPr>
            <a:r>
              <a:rPr lang="en-US" dirty="0" smtClean="0"/>
              <a:t>	e.g</a:t>
            </a:r>
            <a:r>
              <a:rPr lang="en-US" dirty="0"/>
              <a:t>., might have a separate guide for users than for developers	</a:t>
            </a:r>
          </a:p>
          <a:p>
            <a:pPr lvl="1"/>
            <a:r>
              <a:rPr lang="en-US" dirty="0"/>
              <a:t>Debugging code can count as documentation</a:t>
            </a:r>
          </a:p>
          <a:p>
            <a:pPr marL="548805" lvl="2" indent="0">
              <a:buNone/>
            </a:pPr>
            <a:r>
              <a:rPr lang="en-US" dirty="0" smtClean="0"/>
              <a:t>	could </a:t>
            </a:r>
            <a:r>
              <a:rPr lang="en-US" dirty="0"/>
              <a:t>have macro variables like debug = on;</a:t>
            </a:r>
          </a:p>
          <a:p>
            <a:pPr marL="548805" lvl="2" indent="0">
              <a:buNone/>
            </a:pPr>
            <a:r>
              <a:rPr lang="en-US" dirty="0" smtClean="0"/>
              <a:t>	(</a:t>
            </a:r>
            <a:r>
              <a:rPr lang="en-US" dirty="0"/>
              <a:t>when debug = off; certain code won’t run)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Meaningful variable names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Version control!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Best Practices for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210913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1828800"/>
            <a:ext cx="10287000" cy="214792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400" dirty="0">
                <a:latin typeface="+mn-lt"/>
              </a:rPr>
              <a:t>Code Like It </a:t>
            </a:r>
            <a:r>
              <a:rPr lang="en-US" sz="4400" dirty="0" smtClean="0">
                <a:latin typeface="+mn-lt"/>
              </a:rPr>
              <a:t>Matters:</a:t>
            </a:r>
            <a:br>
              <a:rPr lang="en-US" sz="4400" dirty="0" smtClean="0">
                <a:latin typeface="+mn-lt"/>
              </a:rPr>
            </a:br>
            <a:r>
              <a:rPr lang="en-US" sz="4400" dirty="0" smtClean="0">
                <a:latin typeface="+mn-lt"/>
              </a:rPr>
              <a:t>Writing </a:t>
            </a:r>
            <a:r>
              <a:rPr lang="en-US" sz="4400" dirty="0">
                <a:latin typeface="+mn-lt"/>
              </a:rPr>
              <a:t>Code That's Readable and </a:t>
            </a:r>
            <a:r>
              <a:rPr lang="en-US" sz="4400" dirty="0" smtClean="0">
                <a:latin typeface="+mn-lt"/>
              </a:rPr>
              <a:t>Shareable</a:t>
            </a:r>
            <a:br>
              <a:rPr lang="en-US" sz="44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MWSUG 2017 –TT04</a:t>
            </a:r>
            <a:endParaRPr lang="en-US" sz="36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628" y="4597398"/>
            <a:ext cx="9222602" cy="1117602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sz="3500" b="1" dirty="0" smtClean="0"/>
              <a:t>Paul Kaefer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IT Data </a:t>
            </a:r>
            <a:r>
              <a:rPr lang="en-US" dirty="0"/>
              <a:t>Analyst/SAS</a:t>
            </a:r>
            <a:r>
              <a:rPr lang="en-US" baseline="30000" dirty="0"/>
              <a:t>®</a:t>
            </a:r>
            <a:r>
              <a:rPr lang="en-US" dirty="0"/>
              <a:t> </a:t>
            </a:r>
            <a:r>
              <a:rPr lang="en-US" dirty="0" smtClean="0"/>
              <a:t>Developer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UnitedHealthcare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How </a:t>
            </a:r>
            <a:r>
              <a:rPr lang="en-US" dirty="0"/>
              <a:t>many of you use version control?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Version Control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263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How </a:t>
            </a:r>
            <a:r>
              <a:rPr lang="en-US" dirty="0"/>
              <a:t>many of you use version control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ALL HANDS SHOULD BE UP!!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Version Control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532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All programmers should use version control</a:t>
            </a:r>
          </a:p>
          <a:p>
            <a:pPr lvl="1"/>
            <a:r>
              <a:rPr lang="en-US" dirty="0"/>
              <a:t>Whether you’re on a team, or coding alone</a:t>
            </a:r>
          </a:p>
          <a:p>
            <a:pPr lvl="1"/>
            <a:r>
              <a:rPr lang="en-US" dirty="0"/>
              <a:t>Even useful in other fields (writing/editing, anybody who makes presentations or has a resume)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Rudimentary strategy</a:t>
            </a:r>
          </a:p>
          <a:p>
            <a:pPr lvl="1"/>
            <a:r>
              <a:rPr lang="en-US" dirty="0" err="1"/>
              <a:t>code.sas</a:t>
            </a:r>
            <a:r>
              <a:rPr lang="en-US" dirty="0"/>
              <a:t>, code_v2.sas, </a:t>
            </a:r>
            <a:r>
              <a:rPr lang="en-US" dirty="0" err="1"/>
              <a:t>code_new.sas</a:t>
            </a:r>
            <a:r>
              <a:rPr lang="en-US" dirty="0"/>
              <a:t>, </a:t>
            </a:r>
            <a:r>
              <a:rPr lang="en-US" dirty="0" err="1" smtClean="0"/>
              <a:t>code_old.sas</a:t>
            </a:r>
            <a:r>
              <a:rPr lang="en-US" dirty="0" smtClean="0"/>
              <a:t>, …</a:t>
            </a:r>
            <a:endParaRPr lang="en-US" dirty="0"/>
          </a:p>
          <a:p>
            <a:pPr lvl="1"/>
            <a:r>
              <a:rPr lang="en-US" dirty="0"/>
              <a:t>Highly discouraged.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Use software like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en-US" dirty="0" smtClean="0"/>
              <a:t>Subversion </a:t>
            </a:r>
            <a:r>
              <a:rPr lang="en-US" dirty="0"/>
              <a:t>(</a:t>
            </a:r>
            <a:r>
              <a:rPr lang="en-US" dirty="0" err="1"/>
              <a:t>svn</a:t>
            </a:r>
            <a:r>
              <a:rPr lang="en-US" dirty="0" smtClean="0"/>
              <a:t>),</a:t>
            </a:r>
            <a:r>
              <a:rPr lang="en-US" dirty="0"/>
              <a:t> Mercurial,</a:t>
            </a:r>
            <a:r>
              <a:rPr lang="en-US" dirty="0" smtClean="0"/>
              <a:t> </a:t>
            </a:r>
            <a:r>
              <a:rPr lang="en-US" dirty="0"/>
              <a:t>etc.</a:t>
            </a:r>
          </a:p>
          <a:p>
            <a:pPr lvl="1"/>
            <a:r>
              <a:rPr lang="en-US" dirty="0" smtClean="0"/>
              <a:t>GitHub is a great example</a:t>
            </a:r>
            <a:endParaRPr lang="en-US" dirty="0"/>
          </a:p>
          <a:p>
            <a:pPr lvl="1"/>
            <a:r>
              <a:rPr lang="en-US" dirty="0"/>
              <a:t>Some learning curve, but the basics can be taught in &lt; 1 hour</a:t>
            </a:r>
          </a:p>
          <a:p>
            <a:pPr lvl="1"/>
            <a:r>
              <a:rPr lang="en-US" dirty="0"/>
              <a:t>Existing &amp; future integration with SAS EG &amp; SAS Studio</a:t>
            </a:r>
          </a:p>
          <a:p>
            <a:pPr lvl="1"/>
            <a:r>
              <a:rPr lang="en-US" dirty="0"/>
              <a:t>Makes sharing easier</a:t>
            </a:r>
          </a:p>
          <a:p>
            <a:pPr lvl="1"/>
            <a:r>
              <a:rPr lang="en-US" dirty="0"/>
              <a:t>Saves you over and over (story time…)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Version Control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7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Version control software saves </a:t>
            </a:r>
            <a:r>
              <a:rPr lang="en-US" i="1" dirty="0"/>
              <a:t>changes</a:t>
            </a:r>
            <a:r>
              <a:rPr lang="en-US" dirty="0"/>
              <a:t> (iterations), not full copies</a:t>
            </a:r>
          </a:p>
          <a:p>
            <a:pPr lvl="1"/>
            <a:r>
              <a:rPr lang="en-US" dirty="0" smtClean="0"/>
              <a:t>Ideal </a:t>
            </a:r>
            <a:r>
              <a:rPr lang="en-US" dirty="0"/>
              <a:t>for </a:t>
            </a:r>
            <a:r>
              <a:rPr lang="en-US" dirty="0" smtClean="0"/>
              <a:t>code; not </a:t>
            </a:r>
            <a:r>
              <a:rPr lang="en-US" dirty="0"/>
              <a:t>for binary files (.zip, .pdf, .</a:t>
            </a:r>
            <a:r>
              <a:rPr lang="en-US" dirty="0" err="1"/>
              <a:t>egp</a:t>
            </a:r>
            <a:r>
              <a:rPr lang="en-US" dirty="0"/>
              <a:t>, etc.), though </a:t>
            </a:r>
            <a:r>
              <a:rPr lang="en-US" dirty="0" smtClean="0"/>
              <a:t>you can include them</a:t>
            </a:r>
            <a:endParaRPr lang="en-US" dirty="0"/>
          </a:p>
          <a:p>
            <a:pPr lvl="1"/>
            <a:r>
              <a:rPr lang="en-US" dirty="0"/>
              <a:t>Lets you quickly compare any two versions, or see changes made since the last commit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you have saved changes, you prepare a </a:t>
            </a:r>
            <a:r>
              <a:rPr lang="en-US" b="1" dirty="0"/>
              <a:t>commit</a:t>
            </a:r>
            <a:r>
              <a:rPr lang="en-US" dirty="0"/>
              <a:t>. This is a set of changes that can be </a:t>
            </a:r>
            <a:r>
              <a:rPr lang="en-US" b="1" dirty="0"/>
              <a:t>pushed</a:t>
            </a:r>
            <a:r>
              <a:rPr lang="en-US" dirty="0"/>
              <a:t> to the master copy. Then other team members can </a:t>
            </a:r>
            <a:r>
              <a:rPr lang="en-US" b="1" dirty="0"/>
              <a:t>pull</a:t>
            </a:r>
            <a:r>
              <a:rPr lang="en-US" dirty="0"/>
              <a:t> the latest changes from the master.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Depends somewhat on the software you use</a:t>
            </a:r>
          </a:p>
          <a:p>
            <a:pPr lvl="1"/>
            <a:r>
              <a:rPr lang="en-US" dirty="0"/>
              <a:t>Subversion is centralized, so everyone commits to the master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is decentralized; you can commit locally until ready to push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see </a:t>
            </a:r>
            <a:r>
              <a:rPr lang="en-US" dirty="0"/>
              <a:t>also </a:t>
            </a:r>
            <a:r>
              <a:rPr lang="en-US" dirty="0">
                <a:hlinkClick r:id="rId2"/>
              </a:rPr>
              <a:t>sasCommunity.org/wiki/</a:t>
            </a:r>
            <a:r>
              <a:rPr lang="en-US" dirty="0" err="1">
                <a:hlinkClick r:id="rId2"/>
              </a:rPr>
              <a:t>Version_control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Version Control: The Basics</a:t>
            </a:r>
          </a:p>
        </p:txBody>
      </p:sp>
    </p:spTree>
    <p:extLst>
      <p:ext uri="{BB962C8B-B14F-4D97-AF65-F5344CB8AC3E}">
        <p14:creationId xmlns:p14="http://schemas.microsoft.com/office/powerpoint/2010/main" val="92116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11125200" cy="49784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Save code as raw .</a:t>
            </a:r>
            <a:r>
              <a:rPr lang="en-US" dirty="0" err="1"/>
              <a:t>sas</a:t>
            </a:r>
            <a:r>
              <a:rPr lang="en-US" dirty="0"/>
              <a:t> files, not in .</a:t>
            </a:r>
            <a:r>
              <a:rPr lang="en-US" dirty="0" err="1"/>
              <a:t>egp</a:t>
            </a:r>
            <a:endParaRPr lang="en-US" dirty="0"/>
          </a:p>
          <a:p>
            <a:pPr lvl="1"/>
            <a:r>
              <a:rPr lang="en-US" dirty="0"/>
              <a:t>You </a:t>
            </a:r>
            <a:r>
              <a:rPr lang="en-US" i="1" dirty="0"/>
              <a:t>can </a:t>
            </a:r>
            <a:r>
              <a:rPr lang="en-US" dirty="0"/>
              <a:t>commit .</a:t>
            </a:r>
            <a:r>
              <a:rPr lang="en-US" dirty="0" err="1"/>
              <a:t>egp</a:t>
            </a:r>
            <a:r>
              <a:rPr lang="en-US" dirty="0"/>
              <a:t> files, but won’t be able to compare changes</a:t>
            </a:r>
          </a:p>
          <a:p>
            <a:pPr lvl="1"/>
            <a:r>
              <a:rPr lang="en-US" dirty="0"/>
              <a:t>Use a master script with %INCLUDE instead of the graphical program flow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Descriptive commit messages</a:t>
            </a:r>
          </a:p>
          <a:p>
            <a:pPr lvl="1"/>
            <a:r>
              <a:rPr lang="en-US" dirty="0"/>
              <a:t>Not “changed code”</a:t>
            </a:r>
          </a:p>
          <a:p>
            <a:pPr lvl="1"/>
            <a:r>
              <a:rPr lang="en-US" dirty="0"/>
              <a:t>Say “added filter on historical customer purchases”</a:t>
            </a:r>
          </a:p>
          <a:p>
            <a:pPr lvl="1"/>
            <a:r>
              <a:rPr lang="en-US" dirty="0"/>
              <a:t>Explain everything “fixed issue with … and wrote code to …”</a:t>
            </a:r>
          </a:p>
          <a:p>
            <a:pPr lvl="1"/>
            <a:r>
              <a:rPr lang="en-US" dirty="0"/>
              <a:t>Can be multiple lines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Reference commit number (Subversion) or hash (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Documentation can say “This feature was added in commit 77” or “commit 0c93e1af6” (</a:t>
            </a:r>
            <a:r>
              <a:rPr lang="en-US" dirty="0" err="1"/>
              <a:t>git</a:t>
            </a:r>
            <a:r>
              <a:rPr lang="en-US" dirty="0"/>
              <a:t> hash)</a:t>
            </a:r>
          </a:p>
          <a:p>
            <a:pPr lvl="1"/>
            <a:r>
              <a:rPr lang="en-US" dirty="0"/>
              <a:t>Tags can be used to preserve code as it was on a particular date or for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specific release (</a:t>
            </a:r>
            <a:r>
              <a:rPr lang="en-US" dirty="0"/>
              <a:t>i.e., tag for v4.0)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Version Control: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56545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really helps with developing a culture of standards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for teams collaborating on same codebase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Can be a formal review, in a conference room with a projector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Software tools allow asynchronous review</a:t>
            </a:r>
          </a:p>
          <a:p>
            <a:pPr lvl="1"/>
            <a:r>
              <a:rPr lang="en-US" dirty="0"/>
              <a:t>Log on to review site daily and spend some time reviewing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Helps encourage a spirit of collaboration and collective learning</a:t>
            </a:r>
          </a:p>
          <a:p>
            <a:pPr lvl="1"/>
            <a:r>
              <a:rPr lang="en-US" dirty="0"/>
              <a:t>Use constructive criticism </a:t>
            </a:r>
          </a:p>
          <a:p>
            <a:pPr lvl="1"/>
            <a:r>
              <a:rPr lang="en-US" dirty="0"/>
              <a:t>Critiques on code should not be personal attacks</a:t>
            </a:r>
          </a:p>
          <a:p>
            <a:pPr lvl="1"/>
            <a:r>
              <a:rPr lang="en-US" dirty="0"/>
              <a:t>We can all learn from each other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379648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Does this sound useful?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 hope I haven’t overwhelmed you…</a:t>
            </a:r>
          </a:p>
          <a:p>
            <a:pPr lvl="1"/>
            <a:r>
              <a:rPr lang="en-US" dirty="0"/>
              <a:t>Use this as a starting point</a:t>
            </a:r>
          </a:p>
          <a:p>
            <a:pPr lvl="1"/>
            <a:r>
              <a:rPr lang="en-US" dirty="0"/>
              <a:t>If you leave with one or two “gems”, I’m happy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You may disagree with me!</a:t>
            </a:r>
          </a:p>
          <a:p>
            <a:pPr lvl="1"/>
            <a:r>
              <a:rPr lang="en-US" dirty="0"/>
              <a:t>Different standards or existing practices by organization/field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Above all, be consistent!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51886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10210800" cy="49784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presentation and paper </a:t>
            </a:r>
            <a:r>
              <a:rPr lang="en-US" dirty="0" smtClean="0"/>
              <a:t>are available </a:t>
            </a:r>
            <a:r>
              <a:rPr lang="en-US" dirty="0"/>
              <a:t>at </a:t>
            </a:r>
            <a:r>
              <a:rPr lang="en-US" dirty="0" smtClean="0"/>
              <a:t>	</a:t>
            </a:r>
            <a:r>
              <a:rPr lang="en-US" sz="2800" dirty="0" smtClean="0">
                <a:hlinkClick r:id="rId2"/>
              </a:rPr>
              <a:t>sasCommunity.org/wiki/</a:t>
            </a:r>
            <a:r>
              <a:rPr lang="en-US" sz="2800" dirty="0" err="1" smtClean="0">
                <a:hlinkClick r:id="rId2"/>
              </a:rPr>
              <a:t>Code_Like_It_Matters</a:t>
            </a:r>
            <a:endParaRPr lang="en-US" sz="2800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Clean Code: A Handbook of Agile Software Craftsmanship</a:t>
            </a:r>
            <a:r>
              <a:rPr lang="en-US" dirty="0"/>
              <a:t>, Robert Martin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sasCommunity.org/wiki/</a:t>
            </a:r>
            <a:r>
              <a:rPr lang="en-US" dirty="0" err="1">
                <a:hlinkClick r:id="rId3"/>
              </a:rPr>
              <a:t>Good_Programming_Practice_for_Clinical_Trials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sasCommunity.org/wiki/</a:t>
            </a:r>
            <a:r>
              <a:rPr lang="en-US" dirty="0" err="1">
                <a:hlinkClick r:id="rId4"/>
              </a:rPr>
              <a:t>Style_guide_for_writing_and_polishing_programs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54461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/>
              <a:t>Does </a:t>
            </a:r>
            <a:r>
              <a:rPr lang="en-US" dirty="0"/>
              <a:t>your team/organization have any standards or </a:t>
            </a:r>
            <a:r>
              <a:rPr lang="en-US" dirty="0" smtClean="0"/>
              <a:t>practices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/>
              <a:t>not </a:t>
            </a:r>
            <a:r>
              <a:rPr lang="en-US" dirty="0"/>
              <a:t>mentioned here?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ideas presented are new or unfamiliar to you? How can I help?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Discussion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037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11125200" cy="12192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Thank You!</a:t>
            </a:r>
            <a:endParaRPr lang="en-US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33400" y="1752600"/>
            <a:ext cx="111252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Paul Kaefer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UnitedHealthcare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Minnetonka, MN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(952) 979-7347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paul_kaefer@uhc.com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sasCommunity.org/wiki/</a:t>
            </a:r>
            <a:r>
              <a:rPr lang="en-US" dirty="0" err="1" smtClean="0">
                <a:solidFill>
                  <a:schemeClr val="tx1"/>
                </a:solidFill>
              </a:rPr>
              <a:t>User:paulkaefer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paulkaefer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C:\Users\pkaefer\Downloads\wallpapers\GEDC458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152400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:\Paul Kaefer - headsho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1692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46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write </a:t>
            </a:r>
            <a:r>
              <a:rPr lang="en-US" b="1" dirty="0"/>
              <a:t>readable</a:t>
            </a:r>
            <a:r>
              <a:rPr lang="en-US" dirty="0"/>
              <a:t> and </a:t>
            </a:r>
            <a:r>
              <a:rPr lang="en-US" b="1" dirty="0"/>
              <a:t>shareable</a:t>
            </a:r>
            <a:r>
              <a:rPr lang="en-US" dirty="0"/>
              <a:t> code?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Best practices for writing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standards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Best practices for sharing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are encouraged to interrupt with questions.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Today’s Agenda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070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B.S., Computer Engineering, 2013</a:t>
            </a:r>
          </a:p>
          <a:p>
            <a:r>
              <a:rPr lang="en-US" dirty="0"/>
              <a:t>M.S., Computational Sciences (a.k.a. applied math/data science), 2015</a:t>
            </a:r>
          </a:p>
          <a:p>
            <a:r>
              <a:rPr lang="en-US" dirty="0"/>
              <a:t>Both degrees from Marquette University</a:t>
            </a:r>
          </a:p>
          <a:p>
            <a:r>
              <a:rPr lang="en-US" dirty="0"/>
              <a:t>Pursued M.S. while working at Marquette University GasDay</a:t>
            </a:r>
          </a:p>
          <a:p>
            <a:pPr lvl="1"/>
            <a:r>
              <a:rPr lang="en-US" sz="2600" dirty="0"/>
              <a:t>Small business housed in research lab</a:t>
            </a:r>
          </a:p>
          <a:p>
            <a:pPr lvl="1"/>
            <a:r>
              <a:rPr lang="en-US" sz="2600" dirty="0"/>
              <a:t>Natural gas demand forecasting for</a:t>
            </a:r>
            <a:br>
              <a:rPr lang="en-US" sz="2600" dirty="0"/>
            </a:br>
            <a:r>
              <a:rPr lang="en-US" sz="2600" dirty="0"/>
              <a:t>about 21% of U.S. industrial,</a:t>
            </a:r>
            <a:br>
              <a:rPr lang="en-US" sz="2600" dirty="0"/>
            </a:br>
            <a:r>
              <a:rPr lang="en-US" sz="2600" dirty="0"/>
              <a:t>commercial, and residential</a:t>
            </a:r>
            <a:br>
              <a:rPr lang="en-US" sz="2600" dirty="0"/>
            </a:br>
            <a:r>
              <a:rPr lang="en-US" sz="2600" dirty="0"/>
              <a:t>gas consumption</a:t>
            </a:r>
          </a:p>
          <a:p>
            <a:r>
              <a:rPr lang="en-US" dirty="0"/>
              <a:t>Five months volunteering at Ifakara</a:t>
            </a:r>
            <a:br>
              <a:rPr lang="en-US" dirty="0"/>
            </a:br>
            <a:r>
              <a:rPr lang="en-US" dirty="0"/>
              <a:t>Health Institute in Tanzania</a:t>
            </a:r>
          </a:p>
          <a:p>
            <a:pPr lvl="1"/>
            <a:r>
              <a:rPr lang="en-US" sz="2600" dirty="0"/>
              <a:t>Taught workshops on technical</a:t>
            </a:r>
            <a:br>
              <a:rPr lang="en-US" sz="2600" dirty="0"/>
            </a:br>
            <a:r>
              <a:rPr lang="en-US" sz="2600" dirty="0"/>
              <a:t>English writing, stats, and R code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Introducing me</a:t>
            </a:r>
            <a:endParaRPr lang="en-US" dirty="0">
              <a:latin typeface="+mn-lt"/>
            </a:endParaRPr>
          </a:p>
        </p:txBody>
      </p:sp>
      <p:pic>
        <p:nvPicPr>
          <p:cNvPr id="5" name="Picture 2" descr="C:\Users\pkaefer\Downloads\wallpapers\GEDC4607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00800" y="3124200"/>
            <a:ext cx="4191000" cy="338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80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Recent degree in computer engineering</a:t>
            </a:r>
          </a:p>
          <a:p>
            <a:endParaRPr lang="en-US" dirty="0"/>
          </a:p>
          <a:p>
            <a:r>
              <a:rPr lang="en-US" dirty="0"/>
              <a:t>I have experience with MATLAB, Java, C, python, R, SAS</a:t>
            </a:r>
            <a:r>
              <a:rPr lang="en-US" baseline="30000" dirty="0"/>
              <a:t>®</a:t>
            </a:r>
            <a:r>
              <a:rPr lang="en-US" dirty="0"/>
              <a:t>, and more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what </a:t>
            </a:r>
            <a:r>
              <a:rPr lang="en-US" dirty="0"/>
              <a:t>I’m presenting can be translated to each</a:t>
            </a:r>
          </a:p>
          <a:p>
            <a:endParaRPr lang="en-US" dirty="0"/>
          </a:p>
          <a:p>
            <a:r>
              <a:rPr lang="en-US" dirty="0"/>
              <a:t>Data Analysis Team Lead at GasDay</a:t>
            </a:r>
          </a:p>
          <a:p>
            <a:pPr lvl="1"/>
            <a:r>
              <a:rPr lang="en-US" sz="2800" dirty="0"/>
              <a:t>Maintained large research codebase</a:t>
            </a:r>
          </a:p>
          <a:p>
            <a:pPr lvl="1"/>
            <a:r>
              <a:rPr lang="en-US" sz="2800" dirty="0"/>
              <a:t>Helped with migration &amp; training for version control</a:t>
            </a:r>
          </a:p>
          <a:p>
            <a:pPr lvl="1"/>
            <a:r>
              <a:rPr lang="en-US" sz="2800" dirty="0"/>
              <a:t>Interfaced with Software Development Team &amp; learned from their best practices</a:t>
            </a:r>
          </a:p>
          <a:p>
            <a:endParaRPr lang="en-US" dirty="0"/>
          </a:p>
          <a:p>
            <a:r>
              <a:rPr lang="en-US" dirty="0"/>
              <a:t>I use what I’m presenting daily at my current job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Why can I be trusted?</a:t>
            </a:r>
          </a:p>
        </p:txBody>
      </p:sp>
    </p:spTree>
    <p:extLst>
      <p:ext uri="{BB962C8B-B14F-4D97-AF65-F5344CB8AC3E}">
        <p14:creationId xmlns:p14="http://schemas.microsoft.com/office/powerpoint/2010/main" val="83552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 from a background in software engineering, I see gaps in the SAS </a:t>
            </a:r>
            <a:r>
              <a:rPr lang="en-US" dirty="0" smtClean="0"/>
              <a:t>field</a:t>
            </a:r>
            <a:endParaRPr lang="en-US" dirty="0"/>
          </a:p>
          <a:p>
            <a:r>
              <a:rPr lang="en-US" dirty="0"/>
              <a:t>SAS programmers across the board who may work as sole developer or silo on larger </a:t>
            </a:r>
            <a:r>
              <a:rPr lang="en-US" dirty="0" smtClean="0"/>
              <a:t>team</a:t>
            </a:r>
            <a:endParaRPr lang="en-US" dirty="0"/>
          </a:p>
          <a:p>
            <a:r>
              <a:rPr lang="en-US" dirty="0"/>
              <a:t>Many SAS contractors who also might work alone or deliver code they developed </a:t>
            </a:r>
            <a:r>
              <a:rPr lang="en-US" dirty="0" smtClean="0"/>
              <a:t>alone</a:t>
            </a:r>
            <a:endParaRPr lang="en-US" dirty="0"/>
          </a:p>
          <a:p>
            <a:r>
              <a:rPr lang="en-US" dirty="0"/>
              <a:t>Let’s bridge the gap!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Coding Like It Matters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5029200"/>
            <a:ext cx="8686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software engineering best practices</a:t>
            </a:r>
            <a:b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 writing SAS code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5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this paper and presentation is to start the discussion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Some concepts presented should be treated as </a:t>
            </a:r>
            <a:r>
              <a:rPr lang="en-US" dirty="0" smtClean="0"/>
              <a:t>suggestions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Your organization may have their own opinions or existing </a:t>
            </a:r>
            <a:r>
              <a:rPr lang="en-US" dirty="0" smtClean="0"/>
              <a:t>standards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I am presenting what I consider best practices, but I acknowledge that there are other ways of doing things.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Disclaimers</a:t>
            </a:r>
          </a:p>
        </p:txBody>
      </p:sp>
    </p:spTree>
    <p:extLst>
      <p:ext uri="{BB962C8B-B14F-4D97-AF65-F5344CB8AC3E}">
        <p14:creationId xmlns:p14="http://schemas.microsoft.com/office/powerpoint/2010/main" val="5408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readable</a:t>
            </a:r>
            <a:r>
              <a:rPr lang="en-US" dirty="0"/>
              <a:t> – clarity in the structure and content of the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shareable</a:t>
            </a:r>
            <a:r>
              <a:rPr lang="en-US" dirty="0"/>
              <a:t> – how quickly and easily someone new can understand 			and modify your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have similar meanings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“pretty” is your code? And is its function self-explanatory?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What do we mean by “readable” and “shareable”?</a:t>
            </a:r>
          </a:p>
        </p:txBody>
      </p:sp>
    </p:spTree>
    <p:extLst>
      <p:ext uri="{BB962C8B-B14F-4D97-AF65-F5344CB8AC3E}">
        <p14:creationId xmlns:p14="http://schemas.microsoft.com/office/powerpoint/2010/main" val="204386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Software developers often share their code with others</a:t>
            </a:r>
          </a:p>
          <a:p>
            <a:pPr lvl="1"/>
            <a:r>
              <a:rPr lang="en-US" sz="3400" dirty="0"/>
              <a:t>Sometimes one of those “others” is your future self</a:t>
            </a:r>
          </a:p>
          <a:p>
            <a:pPr lvl="1"/>
            <a:r>
              <a:rPr lang="en-US" sz="3400" dirty="0"/>
              <a:t>Have you revisited code months or years later and wondered why you wrote it that way?</a:t>
            </a:r>
          </a:p>
          <a:p>
            <a:endParaRPr lang="en-US" sz="3300" dirty="0"/>
          </a:p>
          <a:p>
            <a:pPr marL="0" indent="0">
              <a:buNone/>
            </a:pPr>
            <a:r>
              <a:rPr lang="en-US" dirty="0"/>
              <a:t>Our code might be adapted or modified by a new team member, or someone on another team</a:t>
            </a:r>
          </a:p>
          <a:p>
            <a:pPr lvl="1"/>
            <a:r>
              <a:rPr lang="en-US" sz="3400" dirty="0"/>
              <a:t>Sometimes this is known in advance</a:t>
            </a:r>
          </a:p>
          <a:p>
            <a:pPr lvl="1"/>
            <a:r>
              <a:rPr lang="en-US" sz="3400" dirty="0"/>
              <a:t>Often we can’t predict: move to another team, new project maintainer, etc.</a:t>
            </a:r>
          </a:p>
          <a:p>
            <a:endParaRPr lang="en-US" sz="3300" dirty="0"/>
          </a:p>
          <a:p>
            <a:pPr marL="0" indent="0">
              <a:buNone/>
            </a:pPr>
            <a:r>
              <a:rPr lang="en-US" dirty="0"/>
              <a:t>Things change</a:t>
            </a:r>
          </a:p>
          <a:p>
            <a:pPr lvl="1"/>
            <a:r>
              <a:rPr lang="en-US" sz="3400" dirty="0"/>
              <a:t>Database URL</a:t>
            </a:r>
          </a:p>
          <a:p>
            <a:pPr lvl="1"/>
            <a:r>
              <a:rPr lang="en-US" sz="3400" dirty="0"/>
              <a:t>Column/variable format</a:t>
            </a:r>
          </a:p>
          <a:p>
            <a:pPr lvl="1"/>
            <a:r>
              <a:rPr lang="en-US" sz="3400" dirty="0"/>
              <a:t>Structure of input/configuration file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#MWSUG2017 #TT04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Why write readable and shareable code?</a:t>
            </a:r>
          </a:p>
        </p:txBody>
      </p:sp>
    </p:spTree>
    <p:extLst>
      <p:ext uri="{BB962C8B-B14F-4D97-AF65-F5344CB8AC3E}">
        <p14:creationId xmlns:p14="http://schemas.microsoft.com/office/powerpoint/2010/main" val="165347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WSUG_2017_Presentation_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lide Template 2017.potx" id="{1ECCEF94-D784-45A1-B784-78188F7A9898}" vid="{83707191-340A-4ED3-A9D0-23E8AF09E905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MWSUG_2017_Presentation_Template</Template>
  <TotalTime>49</TotalTime>
  <Words>1889</Words>
  <Application>Microsoft Office PowerPoint</Application>
  <PresentationFormat>Custom</PresentationFormat>
  <Paragraphs>335</Paragraphs>
  <Slides>29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MWSUG_2017_Presentation_Template</vt:lpstr>
      <vt:lpstr>Code Like it Matters: Writing Code That's Readable and Shareable MWSUG TT04</vt:lpstr>
      <vt:lpstr>Code Like It Matters: Writing Code That's Readable and Shareable  MWSUG 2017 –TT04</vt:lpstr>
      <vt:lpstr>Today’s Agenda</vt:lpstr>
      <vt:lpstr>Introducing me</vt:lpstr>
      <vt:lpstr>Why can I be trusted?</vt:lpstr>
      <vt:lpstr>Coding Like It Matters</vt:lpstr>
      <vt:lpstr>Disclaimers</vt:lpstr>
      <vt:lpstr>What do we mean by “readable” and “shareable”?</vt:lpstr>
      <vt:lpstr>Why write readable and shareable code?</vt:lpstr>
      <vt:lpstr>Best practices for writing code</vt:lpstr>
      <vt:lpstr>Functions/keyboard abbreviations</vt:lpstr>
      <vt:lpstr>Coding Standards</vt:lpstr>
      <vt:lpstr>Code Standards: Tables and Variables</vt:lpstr>
      <vt:lpstr>Code Standards: Format Your Code</vt:lpstr>
      <vt:lpstr>Code Standards: Queries, continued</vt:lpstr>
      <vt:lpstr>Code Standards: whitespace and font</vt:lpstr>
      <vt:lpstr>Code Standards: Miscellaneous</vt:lpstr>
      <vt:lpstr>Code Standards: Last Slide</vt:lpstr>
      <vt:lpstr>Best Practices for SHARING your code</vt:lpstr>
      <vt:lpstr>Version Control</vt:lpstr>
      <vt:lpstr>Version Control</vt:lpstr>
      <vt:lpstr>Version Control</vt:lpstr>
      <vt:lpstr>Version Control: The Basics</vt:lpstr>
      <vt:lpstr>Version Control: Best Practices</vt:lpstr>
      <vt:lpstr>Code Review</vt:lpstr>
      <vt:lpstr>Conclusions</vt:lpstr>
      <vt:lpstr>Further reading</vt:lpstr>
      <vt:lpstr>Discussion</vt:lpstr>
      <vt:lpstr>Thank You!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Like it Matters: Writing Code That's Readable and Shareable Paper #32</dc:title>
  <dc:creator>Paul Kaefer</dc:creator>
  <cp:lastModifiedBy>Paul Kaefer</cp:lastModifiedBy>
  <cp:revision>21</cp:revision>
  <dcterms:created xsi:type="dcterms:W3CDTF">2017-08-24T19:06:03Z</dcterms:created>
  <dcterms:modified xsi:type="dcterms:W3CDTF">2017-10-11T14:22:39Z</dcterms:modified>
</cp:coreProperties>
</file>