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8" r:id="rId21"/>
    <p:sldId id="299" r:id="rId22"/>
    <p:sldId id="279" r:id="rId23"/>
    <p:sldId id="280" r:id="rId24"/>
    <p:sldId id="30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0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67245" autoAdjust="0"/>
  </p:normalViewPr>
  <p:slideViewPr>
    <p:cSldViewPr>
      <p:cViewPr varScale="1">
        <p:scale>
          <a:sx n="35" d="100"/>
          <a:sy n="35" d="100"/>
        </p:scale>
        <p:origin x="-16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2323" y="-7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48" cy="480223"/>
          </a:xfrm>
          <a:prstGeom prst="rect">
            <a:avLst/>
          </a:prstGeom>
        </p:spPr>
        <p:txBody>
          <a:bodyPr vert="horz" lIns="94083" tIns="47041" rIns="94083" bIns="4704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12" y="1"/>
            <a:ext cx="3170248" cy="480223"/>
          </a:xfrm>
          <a:prstGeom prst="rect">
            <a:avLst/>
          </a:prstGeom>
        </p:spPr>
        <p:txBody>
          <a:bodyPr vert="horz" lIns="94083" tIns="47041" rIns="94083" bIns="47041" rtlCol="0"/>
          <a:lstStyle>
            <a:lvl1pPr algn="r">
              <a:defRPr sz="1200"/>
            </a:lvl1pPr>
          </a:lstStyle>
          <a:p>
            <a:fld id="{2AD03415-2AD4-429A-81A0-790EAD9F281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50"/>
            <a:ext cx="3170248" cy="480223"/>
          </a:xfrm>
          <a:prstGeom prst="rect">
            <a:avLst/>
          </a:prstGeom>
        </p:spPr>
        <p:txBody>
          <a:bodyPr vert="horz" lIns="94083" tIns="47041" rIns="94083" bIns="4704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12" y="9119350"/>
            <a:ext cx="3170248" cy="480223"/>
          </a:xfrm>
          <a:prstGeom prst="rect">
            <a:avLst/>
          </a:prstGeom>
        </p:spPr>
        <p:txBody>
          <a:bodyPr vert="horz" lIns="94083" tIns="47041" rIns="94083" bIns="47041" rtlCol="0" anchor="b"/>
          <a:lstStyle>
            <a:lvl1pPr algn="r">
              <a:defRPr sz="1200"/>
            </a:lvl1pPr>
          </a:lstStyle>
          <a:p>
            <a:fld id="{5BD7CEDF-D42D-4C1C-9461-4E2CC387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5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r">
              <a:defRPr sz="1200"/>
            </a:lvl1pPr>
          </a:lstStyle>
          <a:p>
            <a:fld id="{BF60248B-F06F-4812-81EF-1D8732FEC91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5" rIns="96651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5" rIns="96651" bIns="4832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r">
              <a:defRPr sz="1200"/>
            </a:lvl1pPr>
          </a:lstStyle>
          <a:p>
            <a:fld id="{0B114AE9-42E9-46D7-855D-7A38CF61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6B0026A-740F-4906-B6D3-74DD4761E2E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19625"/>
            <a:ext cx="3170248" cy="47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600">
                <a:solidFill>
                  <a:srgbClr val="292929"/>
                </a:solidFill>
                <a:latin typeface="Arial" pitchFamily="34" charset="0"/>
              </a:defRPr>
            </a:lvl1pPr>
            <a:lvl2pPr marL="785290" indent="-302035" eaLnBrk="0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600">
                <a:solidFill>
                  <a:srgbClr val="292929"/>
                </a:solidFill>
                <a:latin typeface="Arial" pitchFamily="34" charset="0"/>
              </a:defRPr>
            </a:lvl2pPr>
            <a:lvl3pPr marL="1208138" indent="-241628" eaLnBrk="0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600">
                <a:solidFill>
                  <a:srgbClr val="292929"/>
                </a:solidFill>
                <a:latin typeface="Arial" pitchFamily="34" charset="0"/>
              </a:defRPr>
            </a:lvl3pPr>
            <a:lvl4pPr marL="1691393" indent="-241628" eaLnBrk="0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600">
                <a:solidFill>
                  <a:srgbClr val="292929"/>
                </a:solidFill>
                <a:latin typeface="Arial" pitchFamily="34" charset="0"/>
              </a:defRPr>
            </a:lvl4pPr>
            <a:lvl5pPr marL="2174649" indent="-241628" eaLnBrk="0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600">
                <a:solidFill>
                  <a:srgbClr val="292929"/>
                </a:solidFill>
                <a:latin typeface="Arial" pitchFamily="34" charset="0"/>
              </a:defRPr>
            </a:lvl5pPr>
            <a:lvl6pPr marL="2657905" indent="-241628" eaLnBrk="0" fontAlgn="base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600">
                <a:solidFill>
                  <a:srgbClr val="292929"/>
                </a:solidFill>
                <a:latin typeface="Arial" pitchFamily="34" charset="0"/>
              </a:defRPr>
            </a:lvl6pPr>
            <a:lvl7pPr marL="3141160" indent="-241628" eaLnBrk="0" fontAlgn="base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600">
                <a:solidFill>
                  <a:srgbClr val="292929"/>
                </a:solidFill>
                <a:latin typeface="Arial" pitchFamily="34" charset="0"/>
              </a:defRPr>
            </a:lvl7pPr>
            <a:lvl8pPr marL="3624415" indent="-241628" eaLnBrk="0" fontAlgn="base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600">
                <a:solidFill>
                  <a:srgbClr val="292929"/>
                </a:solidFill>
                <a:latin typeface="Arial" pitchFamily="34" charset="0"/>
              </a:defRPr>
            </a:lvl8pPr>
            <a:lvl9pPr marL="4107670" indent="-241628" eaLnBrk="0" fontAlgn="base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600">
                <a:solidFill>
                  <a:srgbClr val="292929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600" b="1">
                <a:solidFill>
                  <a:schemeClr val="tx1"/>
                </a:solidFill>
              </a:rPr>
              <a:t>Copyright © 2005, SAS Institute Inc. All rights reserved.</a:t>
            </a:r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1" name="Rectangle 7"/>
          <p:cNvSpPr txBox="1">
            <a:spLocks noGrp="1" noChangeArrowheads="1"/>
          </p:cNvSpPr>
          <p:nvPr/>
        </p:nvSpPr>
        <p:spPr bwMode="auto">
          <a:xfrm>
            <a:off x="4143312" y="9119625"/>
            <a:ext cx="3170248" cy="47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1" tIns="48325" rIns="96651" bIns="48325" anchor="b"/>
          <a:lstStyle>
            <a:lvl1pPr eaLnBrk="0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400">
                <a:solidFill>
                  <a:srgbClr val="292929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400">
                <a:solidFill>
                  <a:srgbClr val="292929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400">
                <a:solidFill>
                  <a:srgbClr val="29292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400">
                <a:solidFill>
                  <a:srgbClr val="29292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400">
                <a:solidFill>
                  <a:srgbClr val="29292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400">
                <a:solidFill>
                  <a:srgbClr val="29292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400">
                <a:solidFill>
                  <a:srgbClr val="29292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400">
                <a:solidFill>
                  <a:srgbClr val="29292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17000"/>
              </a:spcAft>
              <a:buClr>
                <a:srgbClr val="1717A7"/>
              </a:buClr>
              <a:buFont typeface="Wingdings" pitchFamily="2" charset="2"/>
              <a:buChar char="n"/>
              <a:defRPr sz="2400">
                <a:solidFill>
                  <a:srgbClr val="292929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1D5BBEC-F2DE-440F-B8F3-3E3849BE1841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902" y="4399850"/>
            <a:ext cx="6745803" cy="472146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Arial" pitchFamily="34" charset="0"/>
              </a:rPr>
              <a:t>Over the past </a:t>
            </a:r>
            <a:r>
              <a:rPr lang="en-US" altLang="en-US" sz="2200" dirty="0">
                <a:latin typeface="Arial" pitchFamily="34" charset="0"/>
              </a:rPr>
              <a:t>35 </a:t>
            </a:r>
            <a:r>
              <a:rPr lang="en-US" altLang="en-US" sz="2200" dirty="0">
                <a:latin typeface="Arial" pitchFamily="34" charset="0"/>
              </a:rPr>
              <a:t>years, I have been delivering information using SAS and other tools.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Arial" pitchFamily="34" charset="0"/>
              </a:rPr>
              <a:t>I have </a:t>
            </a:r>
            <a:r>
              <a:rPr lang="en-US" altLang="en-US" sz="2200" b="1" dirty="0">
                <a:latin typeface="Arial" pitchFamily="34" charset="0"/>
              </a:rPr>
              <a:t>BOTH</a:t>
            </a:r>
            <a:r>
              <a:rPr lang="en-US" altLang="en-US" sz="2200" dirty="0">
                <a:latin typeface="Arial" pitchFamily="34" charset="0"/>
              </a:rPr>
              <a:t>  </a:t>
            </a:r>
            <a:r>
              <a:rPr lang="en-US" altLang="en-US" sz="2200" u="sng" dirty="0">
                <a:latin typeface="Arial" pitchFamily="34" charset="0"/>
              </a:rPr>
              <a:t>written</a:t>
            </a:r>
            <a:r>
              <a:rPr lang="en-US" altLang="en-US" sz="2200" dirty="0">
                <a:latin typeface="Arial" pitchFamily="34" charset="0"/>
              </a:rPr>
              <a:t> and </a:t>
            </a:r>
            <a:r>
              <a:rPr lang="en-US" altLang="en-US" sz="2200" u="sng" dirty="0">
                <a:latin typeface="Arial" pitchFamily="34" charset="0"/>
              </a:rPr>
              <a:t>inherited</a:t>
            </a:r>
            <a:r>
              <a:rPr lang="en-US" altLang="en-US" sz="2200" dirty="0">
                <a:latin typeface="Arial" pitchFamily="34" charset="0"/>
              </a:rPr>
              <a:t> a lot of CODE and PROCESSES and  have seen (and CREATED) the good – the bad – and the REAL ugly.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Arial" pitchFamily="34" charset="0"/>
              </a:rPr>
              <a:t>Today's presentation represents some of my learnings from the past </a:t>
            </a:r>
            <a:r>
              <a:rPr lang="en-US" altLang="en-US" sz="2200" dirty="0">
                <a:latin typeface="Arial" pitchFamily="34" charset="0"/>
              </a:rPr>
              <a:t>35 </a:t>
            </a:r>
            <a:r>
              <a:rPr lang="en-US" altLang="en-US" sz="2200" dirty="0">
                <a:latin typeface="Arial" pitchFamily="34" charset="0"/>
              </a:rPr>
              <a:t>years.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Arial" pitchFamily="34" charset="0"/>
              </a:rPr>
              <a:t>Hopefully, you can each take away a </a:t>
            </a:r>
            <a:r>
              <a:rPr lang="en-US" altLang="en-US" sz="2200" b="1" i="1" dirty="0">
                <a:latin typeface="Arial" pitchFamily="34" charset="0"/>
              </a:rPr>
              <a:t>best</a:t>
            </a:r>
            <a:r>
              <a:rPr lang="en-US" altLang="en-US" sz="2200" dirty="0">
                <a:latin typeface="Arial" pitchFamily="34" charset="0"/>
              </a:rPr>
              <a:t> </a:t>
            </a:r>
            <a:r>
              <a:rPr lang="en-US" altLang="en-US" sz="2200" b="1" i="1" dirty="0">
                <a:latin typeface="Arial" pitchFamily="34" charset="0"/>
              </a:rPr>
              <a:t>practice </a:t>
            </a:r>
            <a:r>
              <a:rPr lang="en-US" altLang="en-US" sz="2200" dirty="0">
                <a:latin typeface="Arial" pitchFamily="34" charset="0"/>
              </a:rPr>
              <a:t> </a:t>
            </a:r>
            <a:r>
              <a:rPr lang="en-US" altLang="en-US" sz="2200" dirty="0">
                <a:latin typeface="Arial" pitchFamily="34" charset="0"/>
              </a:rPr>
              <a:t>to help you avoid the UGLY.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Arial" pitchFamily="34" charset="0"/>
              </a:rPr>
              <a:t>See if any of these scenarios are familiar…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9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0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6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2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7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E854B7B2-0E37-497E-8010-44266AD77B8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947" y="4559813"/>
            <a:ext cx="6663757" cy="43207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200" dirty="0">
                <a:latin typeface="Arial" pitchFamily="34" charset="0"/>
              </a:rPr>
              <a:t>You escape from a meeting before you get assigned anything more – GRAB a coffee – and start typing.</a:t>
            </a:r>
          </a:p>
          <a:p>
            <a:endParaRPr lang="en-US" altLang="en-US" sz="2200" dirty="0">
              <a:latin typeface="Arial" pitchFamily="34" charset="0"/>
            </a:endParaRPr>
          </a:p>
          <a:p>
            <a:r>
              <a:rPr lang="en-US" altLang="en-US" sz="2200" dirty="0">
                <a:latin typeface="Arial" pitchFamily="34" charset="0"/>
              </a:rPr>
              <a:t>You are really having fun trying out all the cool new tricks you learned at </a:t>
            </a:r>
            <a:r>
              <a:rPr lang="en-US" altLang="en-US" sz="2200" dirty="0">
                <a:latin typeface="Arial" pitchFamily="34" charset="0"/>
              </a:rPr>
              <a:t>the latest SAS users group…  </a:t>
            </a:r>
            <a:endParaRPr lang="en-US" altLang="en-US" sz="2200" dirty="0">
              <a:latin typeface="Arial" pitchFamily="34" charset="0"/>
            </a:endParaRPr>
          </a:p>
          <a:p>
            <a:endParaRPr lang="en-US" altLang="en-US" sz="2200" dirty="0">
              <a:latin typeface="Arial" pitchFamily="34" charset="0"/>
            </a:endParaRPr>
          </a:p>
          <a:p>
            <a:r>
              <a:rPr lang="en-US" altLang="en-US" sz="2200" dirty="0">
                <a:latin typeface="Arial" pitchFamily="34" charset="0"/>
              </a:rPr>
              <a:t>By the next morning – you were successful with the new technology but haven't a clue if what you produced has any relation to what was requested.    </a:t>
            </a:r>
          </a:p>
          <a:p>
            <a:r>
              <a:rPr lang="en-US" altLang="en-US" sz="2200" b="1" dirty="0">
                <a:latin typeface="Arial" pitchFamily="34" charset="0"/>
              </a:rPr>
              <a:t>OR – you deliver it only to be told this isn't what they wanted.</a:t>
            </a:r>
            <a:endParaRPr lang="en-US" altLang="en-US" sz="2200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864D783D-82BF-44BD-91F5-3D1FBFACDD3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9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69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4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7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1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1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7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F080D-7822-4F9C-9BAE-BF44D7FEFCE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2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6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679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4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96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4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E4D9141E-43EA-496E-B4A1-8C792135247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BC851A4-D04A-462A-B97C-FDF3CE0F88C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C2A6220-8491-4FAE-8B15-304AD945536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0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14AE9-42E9-46D7-855D-7A38CF61A7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1938-17E5-4469-AEFC-566064AE3175}" type="datetime1">
              <a:rPr lang="en-US" smtClean="0"/>
              <a:t>5/21/2015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F2F0-8537-4371-B6A0-F8005E3F12A2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6B7C-2D8B-41A6-AD12-2A7427F2DF67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133600"/>
            <a:ext cx="35052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2133600"/>
            <a:ext cx="35052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AEEB-24C7-4DD0-B732-207144303796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5029-30CE-4627-8008-3B920B4B8980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0DE-1EB6-47CB-B9FC-697BA33386D5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D57A-386F-4484-8C01-3B109360DBC2}" type="datetime1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878B-E602-4E0D-915D-D1BB934CAB68}" type="datetime1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291-C644-441C-9A8B-AEFCEA7D5E71}" type="datetime1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D22A-7359-46D6-A8C8-7CA161C0BC91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E5-97DB-48B2-8DA9-F9C334FFF45B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B9D1AEF-E6F9-46C5-96CB-5C36AAFA7A55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2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391400" cy="269875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NeueLT Std Med Cn"/>
              </a:rPr>
              <a:t>THINK Before You Type…</a:t>
            </a:r>
            <a:br>
              <a:rPr lang="en-US" altLang="en-US" sz="4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NeueLT Std Med Cn"/>
              </a:rPr>
            </a:br>
            <a:r>
              <a:rPr lang="en-US" altLang="en-US" sz="4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NeueLT Std Med Cn"/>
              </a:rPr>
              <a:t>Best Practices Learned the Hard Way</a:t>
            </a:r>
          </a:p>
        </p:txBody>
      </p:sp>
      <p:sp>
        <p:nvSpPr>
          <p:cNvPr id="3075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419600"/>
            <a:ext cx="4724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latin typeface="HelveticaNeueLT Std Cn"/>
              </a:rPr>
              <a:t>Marje Fecht</a:t>
            </a:r>
          </a:p>
          <a:p>
            <a:pPr eaLnBrk="1" hangingPunct="1"/>
            <a:r>
              <a:rPr lang="en-US" altLang="en-US" sz="3200" dirty="0" smtClean="0">
                <a:latin typeface="HelveticaNeueLT Std Cn"/>
              </a:rPr>
              <a:t>Prowerk Consulting</a:t>
            </a:r>
          </a:p>
        </p:txBody>
      </p:sp>
      <p:pic>
        <p:nvPicPr>
          <p:cNvPr id="4" name="Picture 3" descr="logo_only_T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7" y="5867400"/>
            <a:ext cx="2143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18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1:   The Quick ADHOC </a:t>
            </a:r>
            <a:br>
              <a:rPr lang="en-US" altLang="en-US" sz="3200" dirty="0" smtClean="0"/>
            </a:br>
            <a:r>
              <a:rPr lang="en-US" altLang="en-US" sz="3200" b="1" i="1" dirty="0" smtClean="0">
                <a:solidFill>
                  <a:schemeClr val="hlink"/>
                </a:solidFill>
              </a:rPr>
              <a:t>Numbering System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382000" cy="475615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/>
              <a:t>Utilize a </a:t>
            </a:r>
            <a:r>
              <a:rPr lang="en-US" altLang="en-US" b="1" dirty="0" smtClean="0"/>
              <a:t>numbering system </a:t>
            </a:r>
            <a:r>
              <a:rPr lang="en-US" altLang="en-US" dirty="0" smtClean="0"/>
              <a:t>to assign a </a:t>
            </a:r>
            <a:r>
              <a:rPr lang="en-US" altLang="en-US" b="1" i="1" dirty="0" smtClean="0"/>
              <a:t>Request ID</a:t>
            </a:r>
            <a:endParaRPr lang="en-US" altLang="en-US" dirty="0" smtClean="0"/>
          </a:p>
          <a:p>
            <a:pPr marL="457200" indent="-457200"/>
            <a:r>
              <a:rPr lang="en-US" altLang="en-US" dirty="0" smtClean="0"/>
              <a:t>it helps you identify all components</a:t>
            </a:r>
          </a:p>
          <a:p>
            <a:pPr marL="842963" lvl="1" indent="-381000"/>
            <a:r>
              <a:rPr lang="en-US" altLang="en-US" sz="2000" dirty="0" smtClean="0"/>
              <a:t>Specifications</a:t>
            </a:r>
          </a:p>
          <a:p>
            <a:pPr marL="842963" lvl="1" indent="-381000"/>
            <a:r>
              <a:rPr lang="en-US" altLang="en-US" sz="2000" dirty="0" smtClean="0"/>
              <a:t>Programs</a:t>
            </a:r>
          </a:p>
          <a:p>
            <a:pPr marL="842963" lvl="1" indent="-381000"/>
            <a:r>
              <a:rPr lang="en-US" altLang="en-US" sz="2000" dirty="0" smtClean="0"/>
              <a:t>Data files</a:t>
            </a:r>
          </a:p>
          <a:p>
            <a:pPr marL="842963" lvl="1" indent="-381000"/>
            <a:r>
              <a:rPr lang="en-US" altLang="en-US" sz="2000" dirty="0" smtClean="0"/>
              <a:t>Logs</a:t>
            </a:r>
          </a:p>
          <a:p>
            <a:pPr marL="842963" lvl="1" indent="-381000"/>
            <a:r>
              <a:rPr lang="en-US" altLang="en-US" sz="2000" dirty="0" smtClean="0"/>
              <a:t>Results / Reports</a:t>
            </a:r>
          </a:p>
          <a:p>
            <a:pPr marL="842963" lvl="1" indent="-381000"/>
            <a:r>
              <a:rPr lang="en-US" altLang="en-US" sz="2000" dirty="0" smtClean="0"/>
              <a:t>Emails.</a:t>
            </a:r>
          </a:p>
          <a:p>
            <a:pPr marL="457200" indent="-457200"/>
            <a:r>
              <a:rPr lang="en-US" altLang="en-US" dirty="0" smtClean="0"/>
              <a:t>it helps in communications with the requester - use the </a:t>
            </a:r>
            <a:r>
              <a:rPr lang="en-US" altLang="en-US" i="1" dirty="0" smtClean="0"/>
              <a:t>Request ID</a:t>
            </a:r>
            <a:r>
              <a:rPr lang="en-US" altLang="en-US" dirty="0" smtClean="0"/>
              <a:t> in email subject.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8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Example 1:   The Quick ADHOC </a:t>
            </a:r>
            <a:br>
              <a:rPr lang="en-US" altLang="en-US" sz="3200" dirty="0" smtClean="0"/>
            </a:br>
            <a:r>
              <a:rPr lang="en-US" altLang="en-US" sz="3200" dirty="0" smtClean="0"/>
              <a:t>  </a:t>
            </a:r>
            <a:r>
              <a:rPr lang="en-US" altLang="en-US" sz="3200" b="1" i="1" dirty="0" smtClean="0">
                <a:solidFill>
                  <a:schemeClr val="hlink"/>
                </a:solidFill>
              </a:rPr>
              <a:t>Document Details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382000" cy="5056188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/>
              <a:t>Write a brief description of the request. </a:t>
            </a:r>
          </a:p>
          <a:p>
            <a:pPr marL="842963" lvl="1" indent="-381000"/>
            <a:r>
              <a:rPr lang="en-US" altLang="en-US" sz="2000" dirty="0" smtClean="0"/>
              <a:t>What is the population of interest (</a:t>
            </a:r>
            <a:r>
              <a:rPr lang="en-US" altLang="en-US" sz="2000" dirty="0" err="1" smtClean="0"/>
              <a:t>ie</a:t>
            </a:r>
            <a:r>
              <a:rPr lang="en-US" altLang="en-US" sz="2000" dirty="0" smtClean="0"/>
              <a:t>: what subset of data is being requested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en-US" sz="2000" dirty="0" smtClean="0"/>
              <a:t> )</a:t>
            </a:r>
          </a:p>
          <a:p>
            <a:pPr marL="842963" lvl="1" indent="-381000"/>
            <a:r>
              <a:rPr lang="en-US" altLang="en-US" sz="2000" dirty="0" smtClean="0"/>
              <a:t>Is there a particular time frame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42963" lvl="1" indent="-381000"/>
            <a:r>
              <a:rPr lang="en-US" altLang="en-US" sz="2000" dirty="0" smtClean="0"/>
              <a:t>If this is a report, what might it look like</a:t>
            </a:r>
          </a:p>
          <a:p>
            <a:pPr marL="1179513" lvl="2" indent="-381000"/>
            <a:r>
              <a:rPr lang="en-US" altLang="en-US" sz="2000" dirty="0" smtClean="0"/>
              <a:t>Rows and Columns</a:t>
            </a:r>
          </a:p>
          <a:p>
            <a:pPr marL="1179513" lvl="2" indent="-381000"/>
            <a:r>
              <a:rPr lang="en-US" altLang="en-US" sz="2000" dirty="0" smtClean="0"/>
              <a:t>Format (dynamic vs static)</a:t>
            </a:r>
          </a:p>
          <a:p>
            <a:pPr marL="1179513" lvl="2" indent="-381000"/>
            <a:r>
              <a:rPr lang="en-US" altLang="en-US" sz="2000" dirty="0" smtClean="0"/>
              <a:t>Metrics / measurements</a:t>
            </a:r>
          </a:p>
          <a:p>
            <a:pPr marL="1179513" lvl="2" indent="-381000"/>
            <a:r>
              <a:rPr lang="en-US" altLang="en-US" sz="2000" dirty="0" smtClean="0"/>
              <a:t>Quantities / statistics desired.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marL="457200" indent="-457200">
              <a:buFont typeface="Wingdings" pitchFamily="2" charset="2"/>
              <a:buNone/>
            </a:pPr>
            <a:r>
              <a:rPr lang="en-US" altLang="en-US" b="1" dirty="0" smtClean="0">
                <a:solidFill>
                  <a:schemeClr val="hlink"/>
                </a:solidFill>
              </a:rPr>
              <a:t>Send this document to the requester and ask for </a:t>
            </a:r>
            <a:r>
              <a:rPr lang="en-US" altLang="en-US" b="1" u="sng" dirty="0" smtClean="0">
                <a:solidFill>
                  <a:schemeClr val="hlink"/>
                </a:solidFill>
              </a:rPr>
              <a:t>written</a:t>
            </a:r>
            <a:r>
              <a:rPr lang="en-US" altLang="en-US" b="1" dirty="0" smtClean="0">
                <a:solidFill>
                  <a:schemeClr val="hlink"/>
                </a:solidFill>
              </a:rPr>
              <a:t> confirmation.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17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1:   The Quick ADHOC</a:t>
            </a:r>
            <a:br>
              <a:rPr lang="en-US" altLang="en-US" sz="3200" dirty="0" smtClean="0"/>
            </a:br>
            <a:r>
              <a:rPr lang="en-US" altLang="en-US" sz="3200" b="1" i="1" dirty="0" smtClean="0">
                <a:solidFill>
                  <a:schemeClr val="hlink"/>
                </a:solidFill>
              </a:rPr>
              <a:t>File Naming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1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/>
              <a:t>Use a file naming convention for all files.  Include:</a:t>
            </a:r>
          </a:p>
          <a:p>
            <a:pPr marL="457200" indent="-457200"/>
            <a:r>
              <a:rPr lang="en-US" altLang="en-US" dirty="0" smtClean="0"/>
              <a:t>Request ID</a:t>
            </a:r>
          </a:p>
          <a:p>
            <a:pPr marL="457200" indent="-457200"/>
            <a:r>
              <a:rPr lang="en-US" altLang="en-US" dirty="0" smtClean="0"/>
              <a:t>Version Date - </a:t>
            </a:r>
            <a:r>
              <a:rPr lang="en-US" altLang="en-US" dirty="0" err="1" smtClean="0"/>
              <a:t>yyyymmdd</a:t>
            </a:r>
            <a:r>
              <a:rPr lang="en-US" altLang="en-US" dirty="0" smtClean="0"/>
              <a:t> format for easy sorting</a:t>
            </a:r>
          </a:p>
          <a:p>
            <a:pPr marL="457200" indent="-457200"/>
            <a:r>
              <a:rPr lang="en-US" altLang="en-US" dirty="0" smtClean="0"/>
              <a:t>Request information such as requester or focus of request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>
              <a:buFont typeface="Wingdings" pitchFamily="2" charset="2"/>
              <a:buNone/>
            </a:pPr>
            <a:r>
              <a:rPr lang="en-US" altLang="en-US" u="sng" dirty="0" smtClean="0"/>
              <a:t>Example</a:t>
            </a:r>
            <a:r>
              <a:rPr lang="en-US" altLang="en-US" dirty="0" smtClean="0"/>
              <a:t>: </a:t>
            </a:r>
            <a:r>
              <a:rPr lang="en-US" altLang="en-US" b="1" dirty="0" smtClean="0"/>
              <a:t>VINT07_AB_IAV_20141102.sas</a:t>
            </a:r>
            <a:r>
              <a:rPr lang="en-US" altLang="en-US" dirty="0" smtClean="0"/>
              <a:t>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/>
              <a:t>                which follows the format: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>
              <a:buFont typeface="Wingdings" pitchFamily="2" charset="2"/>
              <a:buNone/>
            </a:pPr>
            <a:r>
              <a:rPr lang="en-US" altLang="en-US" i="1" dirty="0" err="1" smtClean="0"/>
              <a:t>RequestID</a:t>
            </a:r>
            <a:r>
              <a:rPr lang="en-US" altLang="en-US" dirty="0" err="1" smtClean="0"/>
              <a:t>_</a:t>
            </a:r>
            <a:r>
              <a:rPr lang="en-US" altLang="en-US" i="1" dirty="0" err="1" smtClean="0"/>
              <a:t>Requester</a:t>
            </a:r>
            <a:r>
              <a:rPr lang="en-US" altLang="en-US" dirty="0" err="1" smtClean="0"/>
              <a:t>_</a:t>
            </a:r>
            <a:r>
              <a:rPr lang="en-US" altLang="en-US" i="1" dirty="0" err="1" smtClean="0"/>
              <a:t>Product</a:t>
            </a:r>
            <a:r>
              <a:rPr lang="en-US" altLang="en-US" dirty="0" err="1" smtClean="0"/>
              <a:t>_</a:t>
            </a:r>
            <a:r>
              <a:rPr lang="en-US" altLang="en-US" i="1" dirty="0" err="1" smtClean="0"/>
              <a:t>yyyymmdd</a:t>
            </a:r>
            <a:r>
              <a:rPr lang="en-US" altLang="en-US" dirty="0" err="1" smtClean="0"/>
              <a:t>.sas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40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1:   The Quick ADHOC  </a:t>
            </a:r>
            <a:r>
              <a:rPr lang="en-US" altLang="en-US" sz="3200" b="1" i="1" dirty="0" smtClean="0">
                <a:solidFill>
                  <a:schemeClr val="hlink"/>
                </a:solidFill>
              </a:rPr>
              <a:t>Generalize!!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82000" cy="506095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/>
              <a:t>Before you start writing code, </a:t>
            </a:r>
            <a:r>
              <a:rPr lang="en-US" altLang="en-US" b="1" u="sng" dirty="0" smtClean="0">
                <a:solidFill>
                  <a:schemeClr val="hlink"/>
                </a:solidFill>
              </a:rPr>
              <a:t>think</a:t>
            </a:r>
            <a:r>
              <a:rPr lang="en-US" altLang="en-US" dirty="0" smtClean="0"/>
              <a:t> . . .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b="1" i="1" dirty="0" smtClean="0"/>
              <a:t>     What could change about this request in the future? </a:t>
            </a:r>
          </a:p>
          <a:p>
            <a:pPr marL="457200" indent="-457200">
              <a:buFont typeface="Wingdings" pitchFamily="2" charset="2"/>
              <a:buNone/>
            </a:pPr>
            <a:endParaRPr lang="en-US" altLang="en-US" b="1" i="1" dirty="0" smtClean="0"/>
          </a:p>
          <a:p>
            <a:pPr marL="457200" indent="-457200">
              <a:buFont typeface="Wingdings" pitchFamily="2" charset="2"/>
              <a:buNone/>
            </a:pPr>
            <a:r>
              <a:rPr lang="en-US" altLang="en-US" b="1" i="1" dirty="0" smtClean="0"/>
              <a:t>     Are there generalizations that could enable easy code RE-use?</a:t>
            </a:r>
          </a:p>
          <a:p>
            <a:pPr marL="457200" indent="-457200">
              <a:buFont typeface="Wingdings" pitchFamily="2" charset="2"/>
              <a:buNone/>
            </a:pPr>
            <a:endParaRPr lang="en-US" altLang="en-US" b="1" i="1" dirty="0" smtClean="0"/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/>
              <a:t>If the request is </a:t>
            </a:r>
            <a:r>
              <a:rPr lang="en-US" altLang="en-US" i="1" dirty="0" smtClean="0"/>
              <a:t>time-specific </a:t>
            </a:r>
            <a:r>
              <a:rPr lang="en-US" altLang="en-US" dirty="0" smtClean="0"/>
              <a:t>or if it focuses on just a </a:t>
            </a:r>
            <a:r>
              <a:rPr lang="en-US" altLang="en-US" i="1" dirty="0" smtClean="0"/>
              <a:t>subset of the available population</a:t>
            </a:r>
            <a:r>
              <a:rPr lang="en-US" altLang="en-US" dirty="0" smtClean="0"/>
              <a:t>, chances are good that you can generalize the code so that it can be easily adapted to future requests.</a:t>
            </a:r>
          </a:p>
          <a:p>
            <a:pPr marL="457200" indent="-457200">
              <a:buFont typeface="Wingdings" pitchFamily="2" charset="2"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2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Example 1:   The Quick ADHOC</a:t>
            </a:r>
            <a:br>
              <a:rPr lang="en-US" altLang="en-US" sz="3200" dirty="0" smtClean="0"/>
            </a:br>
            <a:r>
              <a:rPr lang="en-US" altLang="en-US" sz="3200" b="1" i="1" dirty="0" smtClean="0">
                <a:solidFill>
                  <a:schemeClr val="hlink"/>
                </a:solidFill>
              </a:rPr>
              <a:t>Benefits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382000" cy="506095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/>
              <a:t>These steps may add 15-30 minutes to the task, but you </a:t>
            </a:r>
          </a:p>
          <a:p>
            <a:pPr marL="457200" indent="-457200"/>
            <a:r>
              <a:rPr lang="en-US" altLang="en-US" sz="2000" dirty="0" smtClean="0"/>
              <a:t>confirmed that you understood the request, rather than delivering something off target (and the rewrite would take FAR more than 15-20 minutes)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marL="457200" indent="-457200"/>
            <a:r>
              <a:rPr lang="en-US" altLang="en-US" sz="2000" dirty="0" smtClean="0"/>
              <a:t>built a program that can be adapted to future requests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marL="457200" indent="-457200"/>
            <a:r>
              <a:rPr lang="en-US" altLang="en-US" sz="2000" dirty="0" smtClean="0"/>
              <a:t>have a </a:t>
            </a:r>
            <a:r>
              <a:rPr lang="en-US" altLang="en-US" sz="2000" i="1" dirty="0" smtClean="0"/>
              <a:t>tracking log</a:t>
            </a:r>
            <a:r>
              <a:rPr lang="en-US" altLang="en-US" sz="2000" dirty="0" smtClean="0"/>
              <a:t> (inventory) to reference  when future requests roll-in.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>
              <a:buFont typeface="Wingdings" pitchFamily="2" charset="2"/>
              <a:buNone/>
            </a:pPr>
            <a:r>
              <a:rPr lang="en-US" altLang="en-US" b="1" i="1" dirty="0" smtClean="0">
                <a:solidFill>
                  <a:schemeClr val="hlink"/>
                </a:solidFill>
              </a:rPr>
              <a:t>The discipline and planning will pay off!</a:t>
            </a:r>
          </a:p>
          <a:p>
            <a:pPr marL="457200" indent="-457200">
              <a:buFont typeface="Wingdings" pitchFamily="2" charset="2"/>
              <a:buNone/>
            </a:pPr>
            <a:endParaRPr lang="en-US" altLang="en-US" b="1" i="1" dirty="0" smtClean="0">
              <a:solidFill>
                <a:schemeClr val="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9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Example 2:   Repeatable Processes</a:t>
            </a:r>
            <a:endParaRPr lang="en-US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06600"/>
            <a:ext cx="8382000" cy="2717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Have you </a:t>
            </a:r>
            <a:r>
              <a:rPr lang="en-US" altLang="en-US" b="1" dirty="0" smtClean="0"/>
              <a:t>inherited </a:t>
            </a:r>
            <a:r>
              <a:rPr lang="en-US" altLang="en-US" dirty="0" smtClean="0"/>
              <a:t>a time-consuming process or code that takes forever to “get ready” to use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Does the process rely heavily on </a:t>
            </a:r>
            <a:r>
              <a:rPr lang="en-US" altLang="en-US" b="1" dirty="0" smtClean="0"/>
              <a:t>copy-paste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Does that process not only need to continue but it also has to be replicated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32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2:  Repeatable Processes</a:t>
            </a:r>
            <a:br>
              <a:rPr lang="en-US" altLang="en-US" sz="3200" dirty="0" smtClean="0"/>
            </a:br>
            <a:r>
              <a:rPr lang="en-US" altLang="en-US" sz="3200" b="1" i="1" dirty="0" smtClean="0">
                <a:solidFill>
                  <a:schemeClr val="hlink"/>
                </a:solidFill>
              </a:rPr>
              <a:t>Lessons Learned</a:t>
            </a:r>
          </a:p>
        </p:txBody>
      </p:sp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533400" y="2133600"/>
            <a:ext cx="80772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CA" i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A repeatable process</a:t>
            </a:r>
          </a:p>
          <a:p>
            <a:pPr algn="ctr"/>
            <a:r>
              <a:rPr lang="en-CA" i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is only truly repeatable</a:t>
            </a:r>
          </a:p>
          <a:p>
            <a:pPr algn="ctr"/>
            <a:r>
              <a:rPr lang="en-CA" i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if it is designed</a:t>
            </a:r>
          </a:p>
          <a:p>
            <a:pPr algn="ctr"/>
            <a:r>
              <a:rPr lang="en-CA" i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to be repeatable!</a:t>
            </a:r>
            <a:endParaRPr lang="en-US" i="1" kern="10" dirty="0">
              <a:ln w="9525">
                <a:solidFill>
                  <a:schemeClr val="accent2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51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2: Repeatable Processes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chemeClr val="hlink"/>
                </a:solidFill>
              </a:rPr>
              <a:t>Scenario</a:t>
            </a:r>
            <a:r>
              <a:rPr lang="en-US" altLang="en-US" dirty="0" smtClean="0"/>
              <a:t> </a:t>
            </a:r>
            <a:endParaRPr lang="en-US" altLang="en-US" b="1" i="1" dirty="0" smtClean="0">
              <a:solidFill>
                <a:schemeClr val="hlink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001000" cy="479425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/>
              <a:t>Suppose you produce reports that use the same logic, extracts, and reporting formats on a regular basis for each new product / campaign / region. The programs and results are similar except for :</a:t>
            </a:r>
          </a:p>
          <a:p>
            <a:pPr marL="842963" lvl="1" indent="-381000"/>
            <a:r>
              <a:rPr lang="en-US" altLang="en-US" sz="2000" dirty="0" smtClean="0"/>
              <a:t>Dates</a:t>
            </a:r>
          </a:p>
          <a:p>
            <a:pPr marL="842963" lvl="1" indent="-381000"/>
            <a:r>
              <a:rPr lang="en-US" altLang="en-US" sz="2000" dirty="0" smtClean="0"/>
              <a:t>Inclusion / exclusion criteria</a:t>
            </a:r>
          </a:p>
          <a:p>
            <a:pPr marL="842963" lvl="1" indent="-381000"/>
            <a:r>
              <a:rPr lang="en-US" altLang="en-US" sz="2000" dirty="0" smtClean="0"/>
              <a:t>Title and footnote text</a:t>
            </a:r>
          </a:p>
          <a:p>
            <a:pPr marL="842963" lvl="1" indent="-381000"/>
            <a:r>
              <a:rPr lang="en-US" altLang="en-US" sz="2000" dirty="0" smtClean="0"/>
              <a:t>Search logic</a:t>
            </a:r>
          </a:p>
          <a:p>
            <a:pPr marL="842963" lvl="1" indent="-381000"/>
            <a:r>
              <a:rPr lang="en-US" altLang="en-US" sz="2000" dirty="0" smtClean="0"/>
              <a:t>Output locations</a:t>
            </a:r>
          </a:p>
          <a:p>
            <a:pPr marL="842963" lvl="1" indent="-381000"/>
            <a:r>
              <a:rPr lang="en-US" altLang="en-US" sz="2000" dirty="0" smtClean="0"/>
              <a:t>Report contents</a:t>
            </a:r>
          </a:p>
          <a:p>
            <a:pPr marL="842963" lvl="1" indent="-381000"/>
            <a:r>
              <a:rPr lang="en-US" altLang="en-US" sz="2000" dirty="0" smtClean="0"/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9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Example 2: Repeatable Processes 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chemeClr val="hlink"/>
                </a:solidFill>
              </a:rPr>
              <a:t>Current Approach</a:t>
            </a:r>
            <a:r>
              <a:rPr lang="en-US" altLang="en-US" dirty="0" smtClean="0"/>
              <a:t> </a:t>
            </a:r>
            <a:endParaRPr lang="en-US" altLang="en-US" b="1" i="1" dirty="0" smtClean="0">
              <a:solidFill>
                <a:schemeClr val="hlink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7696200" cy="417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Do you suffer from </a:t>
            </a:r>
            <a:r>
              <a:rPr lang="en-CA" b="1" i="1" dirty="0">
                <a:solidFill>
                  <a:schemeClr val="tx1"/>
                </a:solidFill>
              </a:rPr>
              <a:t>Copy-Paste-syndrome?</a:t>
            </a: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Do you find the code you want to use, copy it, and paste it into a new Program?</a:t>
            </a: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What do you do when changes are needed?   Finding EVERY place you used the code can be tough.</a:t>
            </a: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Consider creating SOURCE MODULES that can easily be re-used.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2: Repeatable Processes</a:t>
            </a:r>
            <a:r>
              <a:rPr lang="en-US" altLang="en-US" sz="3200" dirty="0" smtClean="0">
                <a:solidFill>
                  <a:schemeClr val="hlink"/>
                </a:solidFill>
              </a:rPr>
              <a:t/>
            </a:r>
            <a:br>
              <a:rPr lang="en-US" altLang="en-US" sz="3200" dirty="0" smtClean="0">
                <a:solidFill>
                  <a:schemeClr val="hlink"/>
                </a:solidFill>
              </a:rPr>
            </a:br>
            <a:r>
              <a:rPr lang="en-US" altLang="en-US" sz="3200" dirty="0" smtClean="0">
                <a:solidFill>
                  <a:schemeClr val="hlink"/>
                </a:solidFill>
              </a:rPr>
              <a:t>Better Approach</a:t>
            </a:r>
            <a:r>
              <a:rPr lang="en-US" altLang="en-US" dirty="0" smtClean="0"/>
              <a:t> </a:t>
            </a:r>
            <a:endParaRPr lang="en-US" altLang="en-US" b="1" i="1" dirty="0" smtClean="0">
              <a:solidFill>
                <a:schemeClr val="hlink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9879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u="sng" dirty="0" smtClean="0"/>
              <a:t>Design</a:t>
            </a:r>
            <a:r>
              <a:rPr lang="en-US" altLang="en-US" dirty="0" smtClean="0"/>
              <a:t> the process as </a:t>
            </a:r>
            <a:r>
              <a:rPr lang="en-US" altLang="en-US" b="1" dirty="0" smtClean="0"/>
              <a:t>truly repeatable</a:t>
            </a:r>
            <a:r>
              <a:rPr lang="en-US" altLang="en-US" dirty="0" smtClean="0"/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 smtClean="0"/>
              <a:t>identify code components that are </a:t>
            </a:r>
            <a:r>
              <a:rPr lang="en-US" altLang="en-US" b="1" u="sng" dirty="0" smtClean="0"/>
              <a:t>reusable</a:t>
            </a:r>
            <a:endParaRPr lang="en-US" altLang="en-US" dirty="0" smtClean="0"/>
          </a:p>
          <a:p>
            <a:pPr marL="457200" indent="-457200">
              <a:lnSpc>
                <a:spcPct val="90000"/>
              </a:lnSpc>
            </a:pPr>
            <a:r>
              <a:rPr lang="en-US" altLang="en-US" dirty="0" smtClean="0"/>
              <a:t>isolate and generalize those components and identify them as </a:t>
            </a:r>
            <a:r>
              <a:rPr lang="en-US" altLang="en-US" b="1" i="1" dirty="0" smtClean="0"/>
              <a:t>includable modules</a:t>
            </a:r>
            <a:r>
              <a:rPr lang="en-US" altLang="en-US" dirty="0" smtClean="0"/>
              <a:t>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 smtClean="0"/>
              <a:t>document the input that each </a:t>
            </a:r>
            <a:r>
              <a:rPr lang="en-US" altLang="en-US" b="1" i="1" dirty="0" smtClean="0"/>
              <a:t>module </a:t>
            </a:r>
            <a:r>
              <a:rPr lang="en-US" altLang="en-US" dirty="0" smtClean="0"/>
              <a:t>requires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 smtClean="0"/>
              <a:t>Create a </a:t>
            </a:r>
            <a:r>
              <a:rPr lang="en-US" altLang="en-US" b="1" i="1" dirty="0" smtClean="0"/>
              <a:t>driver </a:t>
            </a:r>
            <a:r>
              <a:rPr lang="en-US" altLang="en-US" dirty="0" smtClean="0"/>
              <a:t>program that provides macro variable input for the current scenario and then </a:t>
            </a:r>
            <a:r>
              <a:rPr lang="en-US" altLang="en-US" u="sng" dirty="0" smtClean="0"/>
              <a:t>calls</a:t>
            </a:r>
            <a:r>
              <a:rPr lang="en-US" altLang="en-US" dirty="0" smtClean="0"/>
              <a:t> (%include) the appropriate modules</a:t>
            </a:r>
          </a:p>
          <a:p>
            <a:pPr marL="457200" indent="-457200">
              <a:lnSpc>
                <a:spcPct val="90000"/>
              </a:lnSpc>
            </a:pPr>
            <a:endParaRPr lang="en-US" altLang="en-US" dirty="0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/>
              <a:t>Note</a:t>
            </a:r>
            <a:r>
              <a:rPr lang="en-US" altLang="en-US" dirty="0" smtClean="0"/>
              <a:t>:  a repeatable process requires </a:t>
            </a:r>
            <a:r>
              <a:rPr lang="en-US" altLang="en-US" u="sng" dirty="0" smtClean="0"/>
              <a:t>extensive testing</a:t>
            </a:r>
            <a:r>
              <a:rPr lang="en-US" altLang="en-US" dirty="0" smtClean="0"/>
              <a:t> to confirm that changes accommodate all </a:t>
            </a:r>
            <a:r>
              <a:rPr lang="en-US" altLang="en-US" b="1" i="1" dirty="0" smtClean="0"/>
              <a:t>drivers </a:t>
            </a:r>
            <a:r>
              <a:rPr lang="en-US" altLang="en-US" dirty="0" smtClean="0"/>
              <a:t>that call the </a:t>
            </a:r>
            <a:r>
              <a:rPr lang="en-US" altLang="en-US" b="1" i="1" dirty="0" smtClean="0"/>
              <a:t>modules</a:t>
            </a:r>
            <a:r>
              <a:rPr lang="en-US" alt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9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Is this familiar?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39497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You leave a meeting with a new project TO DO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you sit down at your computer </a:t>
            </a:r>
            <a:br>
              <a:rPr lang="en-US" altLang="en-US" dirty="0" smtClean="0"/>
            </a:br>
            <a:r>
              <a:rPr lang="en-US" altLang="en-US" dirty="0" smtClean="0"/>
              <a:t>        -  and start programming . . .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a day later and lots of code on the screen, you try to remember the </a:t>
            </a:r>
            <a:r>
              <a:rPr lang="en-US" altLang="en-US" b="1" dirty="0" smtClean="0"/>
              <a:t>real purpose</a:t>
            </a:r>
            <a:r>
              <a:rPr lang="en-US" altLang="en-US" dirty="0" smtClean="0"/>
              <a:t> of your latest task. 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Or, worse, you finish your </a:t>
            </a:r>
            <a:r>
              <a:rPr lang="en-US" altLang="en-US" i="1" dirty="0" smtClean="0"/>
              <a:t>task </a:t>
            </a:r>
            <a:r>
              <a:rPr lang="en-US" altLang="en-US" dirty="0" smtClean="0"/>
              <a:t>only to find that it is </a:t>
            </a:r>
            <a:r>
              <a:rPr lang="en-US" altLang="en-US" b="1" dirty="0" smtClean="0"/>
              <a:t>not what was requested</a:t>
            </a:r>
            <a:r>
              <a:rPr lang="en-US" altLang="en-US" dirty="0" smtClean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4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2: Repeatable Processes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chemeClr val="hlink"/>
                </a:solidFill>
              </a:rPr>
              <a:t>Modular Code</a:t>
            </a:r>
            <a:endParaRPr lang="en-US" altLang="en-US" sz="3200" b="1" i="1" dirty="0" smtClean="0">
              <a:solidFill>
                <a:schemeClr val="hlink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915400" cy="51181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z="2000" b="1" dirty="0" smtClean="0"/>
              <a:t>*** Driver Program – specify appropriate values for parameters;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type = </a:t>
            </a:r>
            <a:r>
              <a:rPr lang="en-US" altLang="en-US" sz="2200" dirty="0" err="1" smtClean="0">
                <a:latin typeface="Courier New" pitchFamily="49" charset="0"/>
              </a:rPr>
              <a:t>cheque</a:t>
            </a:r>
            <a:r>
              <a:rPr lang="en-US" altLang="en-US" sz="2200" dirty="0" smtClean="0">
                <a:latin typeface="Courier New" pitchFamily="49" charset="0"/>
              </a:rPr>
              <a:t>; *** Campaign Type;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prestart = 01OCT2013; *** Pre campaign period;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</a:t>
            </a:r>
            <a:r>
              <a:rPr lang="en-US" altLang="en-US" sz="2200" dirty="0" err="1" smtClean="0">
                <a:latin typeface="Courier New" pitchFamily="49" charset="0"/>
              </a:rPr>
              <a:t>prestop</a:t>
            </a:r>
            <a:r>
              <a:rPr lang="en-US" altLang="en-US" sz="2200" dirty="0" smtClean="0">
                <a:latin typeface="Courier New" pitchFamily="49" charset="0"/>
              </a:rPr>
              <a:t> = 31DEC2013;  *** End campaign period;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</a:t>
            </a:r>
            <a:r>
              <a:rPr lang="en-US" altLang="en-US" sz="2200" dirty="0" err="1" smtClean="0">
                <a:latin typeface="Courier New" pitchFamily="49" charset="0"/>
              </a:rPr>
              <a:t>poststart</a:t>
            </a:r>
            <a:r>
              <a:rPr lang="en-US" altLang="en-US" sz="2200" dirty="0" smtClean="0">
                <a:latin typeface="Courier New" pitchFamily="49" charset="0"/>
              </a:rPr>
              <a:t> = 01JAN2013; *** start tracking;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</a:t>
            </a:r>
            <a:r>
              <a:rPr lang="en-US" altLang="en-US" sz="2200" dirty="0" err="1" smtClean="0">
                <a:latin typeface="Courier New" pitchFamily="49" charset="0"/>
              </a:rPr>
              <a:t>poststop</a:t>
            </a:r>
            <a:r>
              <a:rPr lang="en-US" altLang="en-US" sz="2200" dirty="0" smtClean="0">
                <a:latin typeface="Courier New" pitchFamily="49" charset="0"/>
              </a:rPr>
              <a:t> = 30JUN2013;  *** expire date;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title = "January 2013 - Introduce Low Rates";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products = ('VRS', 'GQL', 'BGO', 'DLA');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codes = ('015', '119', '214');</a:t>
            </a:r>
            <a:br>
              <a:rPr lang="en-US" altLang="en-US" sz="2200" dirty="0" smtClean="0">
                <a:latin typeface="Courier New" pitchFamily="49" charset="0"/>
              </a:rPr>
            </a:br>
            <a:endParaRPr lang="en-US" altLang="en-US" sz="2200" dirty="0" smtClean="0">
              <a:latin typeface="Courier New" pitchFamily="49" charset="0"/>
            </a:endParaRP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*** run standard extract and reporting programs;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%include 'CampaignReportingExtract_</a:t>
            </a:r>
            <a:r>
              <a:rPr lang="en-US" altLang="en-US" sz="2200" b="1" dirty="0" smtClean="0">
                <a:latin typeface="Courier New" pitchFamily="49" charset="0"/>
              </a:rPr>
              <a:t>&amp;type</a:t>
            </a:r>
            <a:r>
              <a:rPr lang="en-US" altLang="en-US" sz="2200" dirty="0" smtClean="0">
                <a:latin typeface="Courier New" pitchFamily="49" charset="0"/>
              </a:rPr>
              <a:t>._</a:t>
            </a:r>
            <a:r>
              <a:rPr lang="en-US" altLang="en-US" sz="2200" b="1" dirty="0" smtClean="0">
                <a:solidFill>
                  <a:schemeClr val="hlink"/>
                </a:solidFill>
                <a:latin typeface="Courier New" pitchFamily="49" charset="0"/>
              </a:rPr>
              <a:t>2014_01_10</a:t>
            </a:r>
            <a:r>
              <a:rPr lang="en-US" altLang="en-US" sz="2200" dirty="0" smtClean="0">
                <a:latin typeface="Courier New" pitchFamily="49" charset="0"/>
              </a:rPr>
              <a:t>.sas';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%include 'CampaignReportingOutput_</a:t>
            </a:r>
            <a:r>
              <a:rPr lang="en-US" altLang="en-US" sz="2200" b="1" dirty="0" smtClean="0">
                <a:latin typeface="Courier New" pitchFamily="49" charset="0"/>
              </a:rPr>
              <a:t>&amp;type</a:t>
            </a:r>
            <a:r>
              <a:rPr lang="en-US" altLang="en-US" sz="2200" dirty="0" smtClean="0">
                <a:latin typeface="Courier New" pitchFamily="49" charset="0"/>
              </a:rPr>
              <a:t>._</a:t>
            </a:r>
            <a:r>
              <a:rPr lang="en-US" altLang="en-US" sz="2200" b="1" dirty="0" smtClean="0">
                <a:solidFill>
                  <a:schemeClr val="hlink"/>
                </a:solidFill>
                <a:latin typeface="Courier New" pitchFamily="49" charset="0"/>
              </a:rPr>
              <a:t>2014_01_13</a:t>
            </a:r>
            <a:r>
              <a:rPr lang="en-US" altLang="en-US" sz="2200" dirty="0" smtClean="0">
                <a:latin typeface="Courier New" pitchFamily="49" charset="0"/>
              </a:rPr>
              <a:t>.sas';</a:t>
            </a:r>
          </a:p>
        </p:txBody>
      </p:sp>
    </p:spTree>
    <p:extLst>
      <p:ext uri="{BB962C8B-B14F-4D97-AF65-F5344CB8AC3E}">
        <p14:creationId xmlns:p14="http://schemas.microsoft.com/office/powerpoint/2010/main" val="3607678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2: Repeatable Processes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chemeClr val="hlink"/>
                </a:solidFill>
              </a:rPr>
              <a:t>Modular Code</a:t>
            </a:r>
            <a:r>
              <a:rPr lang="en-US" altLang="en-US" dirty="0" smtClean="0"/>
              <a:t> </a:t>
            </a:r>
            <a:endParaRPr lang="en-US" altLang="en-US" b="1" i="1" dirty="0" smtClean="0">
              <a:solidFill>
                <a:schemeClr val="hlink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19275"/>
            <a:ext cx="8458200" cy="4124325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/>
              <a:t>The </a:t>
            </a:r>
            <a:r>
              <a:rPr lang="en-US" altLang="en-US" b="1" i="1" dirty="0" smtClean="0"/>
              <a:t>driver / source</a:t>
            </a:r>
            <a:r>
              <a:rPr lang="en-US" altLang="en-US" dirty="0" smtClean="0"/>
              <a:t> approach works great, until your </a:t>
            </a:r>
            <a:r>
              <a:rPr lang="en-US" altLang="en-US" b="1" i="1" dirty="0" smtClean="0"/>
              <a:t>source </a:t>
            </a:r>
            <a:r>
              <a:rPr lang="en-US" altLang="en-US" dirty="0" smtClean="0"/>
              <a:t>code changes. Then, you need to find all </a:t>
            </a:r>
            <a:r>
              <a:rPr lang="en-US" altLang="en-US" b="1" i="1" dirty="0" smtClean="0"/>
              <a:t>drivers </a:t>
            </a:r>
            <a:r>
              <a:rPr lang="en-US" altLang="en-US" dirty="0" smtClean="0"/>
              <a:t>that are calling the source, and you need to change the date stamp in the %include. 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>
              <a:buFont typeface="Wingdings" pitchFamily="2" charset="2"/>
              <a:buNone/>
            </a:pPr>
            <a:endParaRPr lang="en-US" altLang="en-US" dirty="0" smtClean="0"/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smtClean="0"/>
              <a:t>To avoid changing the </a:t>
            </a:r>
            <a:r>
              <a:rPr lang="en-US" altLang="en-US" b="1" i="1" dirty="0" smtClean="0"/>
              <a:t>version </a:t>
            </a:r>
            <a:r>
              <a:rPr lang="en-US" altLang="en-US" dirty="0" smtClean="0"/>
              <a:t>in 100’s of drivers, use a </a:t>
            </a:r>
            <a:r>
              <a:rPr lang="en-US" altLang="en-US" b="1" i="1" dirty="0" smtClean="0"/>
              <a:t>placeholder reference </a:t>
            </a:r>
            <a:r>
              <a:rPr lang="en-US" altLang="en-US" dirty="0" smtClean="0"/>
              <a:t>in your drivers so that the most current source program is called.</a:t>
            </a:r>
          </a:p>
        </p:txBody>
      </p:sp>
      <p:sp>
        <p:nvSpPr>
          <p:cNvPr id="51204" name="WordArt 4"/>
          <p:cNvSpPr>
            <a:spLocks noChangeArrowheads="1" noChangeShapeType="1" noTextEdit="1"/>
          </p:cNvSpPr>
          <p:nvPr/>
        </p:nvSpPr>
        <p:spPr bwMode="auto">
          <a:xfrm>
            <a:off x="3505200" y="3476625"/>
            <a:ext cx="2133600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Not fun! </a:t>
            </a:r>
          </a:p>
        </p:txBody>
      </p:sp>
    </p:spTree>
    <p:extLst>
      <p:ext uri="{BB962C8B-B14F-4D97-AF65-F5344CB8AC3E}">
        <p14:creationId xmlns:p14="http://schemas.microsoft.com/office/powerpoint/2010/main" val="4107899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2: Repeatable Processes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chemeClr val="hlink"/>
                </a:solidFill>
              </a:rPr>
              <a:t>Modular Code</a:t>
            </a:r>
            <a:r>
              <a:rPr lang="en-US" altLang="en-US" dirty="0" smtClean="0"/>
              <a:t> </a:t>
            </a:r>
            <a:endParaRPr lang="en-US" altLang="en-US" b="1" i="1" dirty="0" smtClean="0">
              <a:solidFill>
                <a:schemeClr val="hlink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46250"/>
            <a:ext cx="7696200" cy="13779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u="sng" dirty="0" smtClean="0"/>
              <a:t>Example</a:t>
            </a:r>
            <a:r>
              <a:rPr lang="en-US" altLang="en-US" dirty="0" smtClean="0"/>
              <a:t>: Create a program that references the latest source version:</a:t>
            </a:r>
          </a:p>
          <a:p>
            <a:pPr marL="457200" indent="-457200">
              <a:buFont typeface="Wingdings" pitchFamily="2" charset="2"/>
              <a:buNone/>
            </a:pPr>
            <a:endParaRPr lang="en-US" altLang="en-US" dirty="0" smtClean="0"/>
          </a:p>
          <a:p>
            <a:pPr marL="457200" indent="-457200">
              <a:buFont typeface="Wingdings" pitchFamily="2" charset="2"/>
              <a:buNone/>
            </a:pPr>
            <a:r>
              <a:rPr lang="en-US" altLang="en-US" dirty="0" err="1" smtClean="0"/>
              <a:t>CampaignReportingExtract_cheque_</a:t>
            </a:r>
            <a:r>
              <a:rPr lang="en-US" altLang="en-US" b="1" dirty="0" err="1" smtClean="0">
                <a:solidFill>
                  <a:schemeClr val="hlink"/>
                </a:solidFill>
              </a:rPr>
              <a:t>CurrentPgm</a:t>
            </a:r>
            <a:r>
              <a:rPr lang="en-US" altLang="en-US" dirty="0" err="1" smtClean="0"/>
              <a:t>.sas</a:t>
            </a:r>
            <a:endParaRPr lang="en-US" altLang="en-US" dirty="0" smtClean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28600" y="3276600"/>
            <a:ext cx="8610600" cy="1800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latin typeface="Courier New" pitchFamily="49" charset="0"/>
              </a:rPr>
              <a:t>*** </a:t>
            </a:r>
            <a:r>
              <a:rPr lang="en-US" altLang="en-US" sz="2000" b="1" dirty="0" smtClean="0">
                <a:latin typeface="Courier New" pitchFamily="49" charset="0"/>
              </a:rPr>
              <a:t>calls </a:t>
            </a:r>
            <a:r>
              <a:rPr lang="en-US" altLang="en-US" sz="2000" b="1" dirty="0">
                <a:latin typeface="Courier New" pitchFamily="49" charset="0"/>
              </a:rPr>
              <a:t>latest version of source program;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200" dirty="0">
                <a:latin typeface="Courier New" pitchFamily="49" charset="0"/>
              </a:rPr>
              <a:t>%include </a:t>
            </a:r>
            <a:r>
              <a:rPr lang="en-US" altLang="en-US" sz="2200" dirty="0" smtClean="0">
                <a:latin typeface="Courier New" pitchFamily="49" charset="0"/>
              </a:rPr>
              <a:t>'CampaignReportingExtract_cheque_</a:t>
            </a:r>
            <a:r>
              <a:rPr lang="en-US" altLang="en-US" sz="2200" b="1" dirty="0" smtClean="0">
                <a:latin typeface="Courier New" pitchFamily="49" charset="0"/>
              </a:rPr>
              <a:t>2014_01_10</a:t>
            </a:r>
            <a:r>
              <a:rPr lang="en-US" altLang="en-US" sz="2200" dirty="0" smtClean="0">
                <a:latin typeface="Courier New" pitchFamily="49" charset="0"/>
              </a:rPr>
              <a:t>.sas</a:t>
            </a:r>
            <a:r>
              <a:rPr lang="en-US" altLang="en-US" sz="2200" dirty="0">
                <a:latin typeface="Courier New" pitchFamily="49" charset="0"/>
              </a:rPr>
              <a:t>';</a:t>
            </a:r>
          </a:p>
          <a:p>
            <a:pPr>
              <a:spcBef>
                <a:spcPct val="50000"/>
              </a:spcBef>
            </a:pP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Example 2: Repeatable Processes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chemeClr val="hlink"/>
                </a:solidFill>
              </a:rPr>
              <a:t>Modular Code</a:t>
            </a:r>
            <a:endParaRPr lang="en-US" altLang="en-US" sz="3200" b="1" i="1" dirty="0" smtClean="0">
              <a:solidFill>
                <a:schemeClr val="hlink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89062"/>
            <a:ext cx="8915400" cy="508793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z="2000" b="1" dirty="0" smtClean="0"/>
              <a:t>*** Driver Program – specify appropriate values for parameters;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type = </a:t>
            </a:r>
            <a:r>
              <a:rPr lang="en-US" altLang="en-US" sz="2200" dirty="0" err="1" smtClean="0">
                <a:latin typeface="Courier New" pitchFamily="49" charset="0"/>
              </a:rPr>
              <a:t>cheque</a:t>
            </a:r>
            <a:r>
              <a:rPr lang="en-US" altLang="en-US" sz="2200" dirty="0" smtClean="0">
                <a:latin typeface="Courier New" pitchFamily="49" charset="0"/>
              </a:rPr>
              <a:t>; *** Campaign Type;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prestart = 01OCT2013; *** Pre campaign period;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</a:t>
            </a:r>
            <a:r>
              <a:rPr lang="en-US" altLang="en-US" sz="2200" dirty="0" err="1" smtClean="0">
                <a:latin typeface="Courier New" pitchFamily="49" charset="0"/>
              </a:rPr>
              <a:t>prestop</a:t>
            </a:r>
            <a:r>
              <a:rPr lang="en-US" altLang="en-US" sz="2200" dirty="0" smtClean="0">
                <a:latin typeface="Courier New" pitchFamily="49" charset="0"/>
              </a:rPr>
              <a:t> = 31DEC2013;  *** End campaign period;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</a:t>
            </a:r>
            <a:r>
              <a:rPr lang="en-US" altLang="en-US" sz="2200" dirty="0" err="1" smtClean="0">
                <a:latin typeface="Courier New" pitchFamily="49" charset="0"/>
              </a:rPr>
              <a:t>poststart</a:t>
            </a:r>
            <a:r>
              <a:rPr lang="en-US" altLang="en-US" sz="2200" dirty="0" smtClean="0">
                <a:latin typeface="Courier New" pitchFamily="49" charset="0"/>
              </a:rPr>
              <a:t> = 01JAN2014; *** start tracking;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</a:t>
            </a:r>
            <a:r>
              <a:rPr lang="en-US" altLang="en-US" sz="2200" dirty="0" err="1" smtClean="0">
                <a:latin typeface="Courier New" pitchFamily="49" charset="0"/>
              </a:rPr>
              <a:t>poststop</a:t>
            </a:r>
            <a:r>
              <a:rPr lang="en-US" altLang="en-US" sz="2200" dirty="0" smtClean="0">
                <a:latin typeface="Courier New" pitchFamily="49" charset="0"/>
              </a:rPr>
              <a:t> = 30JUN2014;  *** expire date;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title = "January 2014 - Introduce Low Rates";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products = ('VRS', 'GQL', 'BGO', 'DLA');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%let codes = ('015', '119', '214');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endParaRPr lang="en-US" altLang="en-US" sz="2000" dirty="0" smtClean="0">
              <a:latin typeface="Courier New" pitchFamily="49" charset="0"/>
            </a:endParaRP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*** run standard extract and reporting programs;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%include '</a:t>
            </a:r>
            <a:r>
              <a:rPr lang="en-US" altLang="en-US" sz="2200" dirty="0" err="1" smtClean="0">
                <a:latin typeface="Courier New" pitchFamily="49" charset="0"/>
              </a:rPr>
              <a:t>CampaignReportingExtract</a:t>
            </a:r>
            <a:r>
              <a:rPr lang="en-US" altLang="en-US" sz="2200" dirty="0" smtClean="0">
                <a:latin typeface="Courier New" pitchFamily="49" charset="0"/>
              </a:rPr>
              <a:t>_&amp;type._</a:t>
            </a:r>
            <a:r>
              <a:rPr lang="en-US" altLang="en-US" sz="2200" b="1" dirty="0" err="1" smtClean="0">
                <a:solidFill>
                  <a:schemeClr val="hlink"/>
                </a:solidFill>
                <a:latin typeface="Courier New" pitchFamily="49" charset="0"/>
              </a:rPr>
              <a:t>CurrentPgm</a:t>
            </a:r>
            <a:r>
              <a:rPr lang="en-US" altLang="en-US" sz="2200" dirty="0" err="1" smtClean="0">
                <a:latin typeface="Courier New" pitchFamily="49" charset="0"/>
              </a:rPr>
              <a:t>.sas</a:t>
            </a:r>
            <a:r>
              <a:rPr lang="en-US" altLang="en-US" sz="2200" dirty="0" smtClean="0">
                <a:latin typeface="Courier New" pitchFamily="49" charset="0"/>
              </a:rPr>
              <a:t>';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%include '</a:t>
            </a:r>
            <a:r>
              <a:rPr lang="en-US" altLang="en-US" sz="2200" dirty="0" err="1" smtClean="0">
                <a:latin typeface="Courier New" pitchFamily="49" charset="0"/>
              </a:rPr>
              <a:t>CampaignReportingOutput</a:t>
            </a:r>
            <a:r>
              <a:rPr lang="en-US" altLang="en-US" sz="2200" dirty="0" smtClean="0">
                <a:latin typeface="Courier New" pitchFamily="49" charset="0"/>
              </a:rPr>
              <a:t>_&amp;type._</a:t>
            </a:r>
            <a:r>
              <a:rPr lang="en-US" altLang="en-US" sz="2200" b="1" dirty="0" err="1" smtClean="0">
                <a:solidFill>
                  <a:schemeClr val="hlink"/>
                </a:solidFill>
                <a:latin typeface="Courier New" pitchFamily="49" charset="0"/>
              </a:rPr>
              <a:t>CurrentPgm</a:t>
            </a:r>
            <a:r>
              <a:rPr lang="en-US" altLang="en-US" sz="2200" dirty="0" err="1" smtClean="0">
                <a:latin typeface="Courier New" pitchFamily="49" charset="0"/>
              </a:rPr>
              <a:t>.sas</a:t>
            </a:r>
            <a:r>
              <a:rPr lang="en-US" altLang="en-US" sz="2200" dirty="0" smtClean="0">
                <a:latin typeface="Courier New" pitchFamily="49" charset="0"/>
              </a:rPr>
              <a:t>';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4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347663"/>
            <a:ext cx="8229600" cy="7572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3600" dirty="0" smtClean="0"/>
              <a:t>Reusable Code</a:t>
            </a:r>
            <a:endParaRPr lang="en-US" sz="3600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33500"/>
            <a:ext cx="8435975" cy="452596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This driver-source example is a </a:t>
            </a:r>
            <a:r>
              <a:rPr lang="en-US" u="sng" dirty="0" smtClean="0">
                <a:solidFill>
                  <a:schemeClr val="tx1"/>
                </a:solidFill>
              </a:rPr>
              <a:t>simple</a:t>
            </a:r>
            <a:r>
              <a:rPr lang="en-US" dirty="0" smtClean="0">
                <a:solidFill>
                  <a:schemeClr val="tx1"/>
                </a:solidFill>
              </a:rPr>
              <a:t> one, but demonstrates modularization and "hands-off" code.</a:t>
            </a:r>
          </a:p>
          <a:p>
            <a:pPr eaLnBrk="1" hangingPunct="1">
              <a:buFont typeface="Monotype Sorts" pitchFamily="2" charset="2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A few further notes: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There are no limits to the # of %includes you can use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If you want the code from a %include to display in your log, use the </a:t>
            </a:r>
            <a:r>
              <a:rPr lang="en-US" b="1" dirty="0" smtClean="0">
                <a:solidFill>
                  <a:schemeClr val="tx1"/>
                </a:solidFill>
              </a:rPr>
              <a:t>SOURCE2</a:t>
            </a:r>
            <a:r>
              <a:rPr lang="en-US" dirty="0" smtClean="0">
                <a:solidFill>
                  <a:schemeClr val="tx1"/>
                </a:solidFill>
              </a:rPr>
              <a:t> option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In addition to %include, reusable modules may be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Macros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Format Libraries.</a:t>
            </a:r>
          </a:p>
          <a:p>
            <a:pPr lvl="1" eaLnBrk="1" hangingPunct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2:    Repeatable Processes </a:t>
            </a:r>
            <a:br>
              <a:rPr lang="en-US" altLang="en-US" sz="3200" dirty="0" smtClean="0"/>
            </a:br>
            <a:r>
              <a:rPr lang="en-US" altLang="en-US" sz="3200" dirty="0" smtClean="0"/>
              <a:t>  </a:t>
            </a:r>
            <a:r>
              <a:rPr lang="en-US" altLang="en-US" sz="3200" b="1" i="1" dirty="0" smtClean="0">
                <a:solidFill>
                  <a:schemeClr val="hlink"/>
                </a:solidFill>
              </a:rPr>
              <a:t>Successes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2108200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altLang="en-US" dirty="0" smtClean="0"/>
              <a:t>When reporting upgrades occur (new metrics / revised formats / new SAS features), they immediately roll out to </a:t>
            </a:r>
            <a:r>
              <a:rPr lang="en-US" altLang="en-US" b="1" dirty="0" smtClean="0"/>
              <a:t>all </a:t>
            </a:r>
            <a:r>
              <a:rPr lang="en-US" altLang="en-US" dirty="0" smtClean="0"/>
              <a:t>reports that are still running in production. 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/>
            <a:r>
              <a:rPr lang="en-US" altLang="en-US" dirty="0" smtClean="0"/>
              <a:t>Obviously, this requires </a:t>
            </a:r>
          </a:p>
        </p:txBody>
      </p:sp>
      <p:sp>
        <p:nvSpPr>
          <p:cNvPr id="32774" name="WordArt 6"/>
          <p:cNvSpPr>
            <a:spLocks noChangeArrowheads="1" noChangeShapeType="1" noTextEdit="1"/>
          </p:cNvSpPr>
          <p:nvPr/>
        </p:nvSpPr>
        <p:spPr bwMode="auto">
          <a:xfrm>
            <a:off x="4572000" y="4267200"/>
            <a:ext cx="28956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end-to-end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6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Example 3:   New Projects</a:t>
            </a:r>
            <a:endParaRPr lang="en-US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82000" cy="4924425"/>
          </a:xfrm>
        </p:spPr>
        <p:txBody>
          <a:bodyPr/>
          <a:lstStyle/>
          <a:p>
            <a:r>
              <a:rPr lang="en-US" altLang="en-US" dirty="0" smtClean="0"/>
              <a:t>Do you work on large projects that take so long to complete, that no one can remember why they were requested in the first place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Worse still, do the results provide no value when they are finally delivered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Use an </a:t>
            </a:r>
            <a:r>
              <a:rPr lang="en-US" altLang="en-US" b="1" i="1" dirty="0" smtClean="0"/>
              <a:t>iterative</a:t>
            </a:r>
            <a:r>
              <a:rPr lang="en-US" altLang="en-US" dirty="0" smtClean="0"/>
              <a:t> / </a:t>
            </a:r>
            <a:r>
              <a:rPr lang="en-US" altLang="en-US" b="1" i="1" dirty="0" smtClean="0"/>
              <a:t>phased </a:t>
            </a:r>
            <a:r>
              <a:rPr lang="en-US" altLang="en-US" dirty="0" smtClean="0"/>
              <a:t>approach that gets results in front of the requesters quickly, so that your efforts </a:t>
            </a:r>
            <a:r>
              <a:rPr lang="en-US" altLang="en-US" b="1" i="1" dirty="0" smtClean="0"/>
              <a:t>add value early in the project lifecycle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4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3200" dirty="0" smtClean="0"/>
              <a:t>Example 3:  New Projects</a:t>
            </a:r>
          </a:p>
        </p:txBody>
      </p:sp>
      <p:pic>
        <p:nvPicPr>
          <p:cNvPr id="37892" name="Picture 4" descr="Engineering Process for PP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803" y="914400"/>
            <a:ext cx="8329395" cy="569753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3:   </a:t>
            </a:r>
            <a:br>
              <a:rPr lang="en-US" altLang="en-US" sz="3200" dirty="0" smtClean="0"/>
            </a:br>
            <a:r>
              <a:rPr lang="en-US" altLang="en-US" sz="3200" dirty="0" smtClean="0"/>
              <a:t>New Projects -  </a:t>
            </a:r>
            <a:r>
              <a:rPr lang="en-US" altLang="en-US" sz="3200" b="1" i="1" dirty="0" smtClean="0">
                <a:solidFill>
                  <a:schemeClr val="hlink"/>
                </a:solidFill>
              </a:rPr>
              <a:t>Lessons Learned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81200"/>
            <a:ext cx="8001000" cy="36068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en-US" dirty="0" smtClean="0"/>
              <a:t>You are NOT just a programmer… You can add value and decrease </a:t>
            </a:r>
            <a:r>
              <a:rPr lang="en-US" altLang="en-US" i="1" dirty="0" smtClean="0"/>
              <a:t>time-to-market </a:t>
            </a:r>
            <a:r>
              <a:rPr lang="en-US" altLang="en-US" dirty="0" smtClean="0"/>
              <a:t>by providing structure and content to the process.</a:t>
            </a:r>
          </a:p>
          <a:p>
            <a:pPr marL="457200" indent="-457200"/>
            <a:endParaRPr lang="en-US" altLang="en-US" dirty="0" smtClean="0"/>
          </a:p>
          <a:p>
            <a:pPr marL="457200" indent="-457200"/>
            <a:r>
              <a:rPr lang="en-US" altLang="en-US" dirty="0" smtClean="0"/>
              <a:t>Do not sit back and play </a:t>
            </a:r>
            <a:r>
              <a:rPr lang="en-US" altLang="en-US" i="1" dirty="0" smtClean="0"/>
              <a:t>order taker</a:t>
            </a:r>
            <a:r>
              <a:rPr lang="en-US" altLang="en-US" dirty="0" smtClean="0"/>
              <a:t>. Take an active role in new projects by providing structure and encouraging:</a:t>
            </a:r>
          </a:p>
          <a:p>
            <a:pPr marL="842963" lvl="1" indent="-381000"/>
            <a:r>
              <a:rPr lang="en-US" altLang="en-US" sz="2000" dirty="0" smtClean="0"/>
              <a:t>well designed specifications</a:t>
            </a:r>
          </a:p>
          <a:p>
            <a:pPr marL="842963" lvl="1" indent="-381000"/>
            <a:r>
              <a:rPr lang="en-US" altLang="en-US" sz="2000" dirty="0" smtClean="0"/>
              <a:t>phasing – deliver key results quickly to get </a:t>
            </a:r>
            <a:r>
              <a:rPr lang="en-US" altLang="en-US" sz="2000" b="1" i="1" dirty="0" smtClean="0"/>
              <a:t>buy-in </a:t>
            </a:r>
            <a:r>
              <a:rPr lang="en-US" altLang="en-US" sz="2000" dirty="0" smtClean="0"/>
              <a:t>and maintain project focus.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5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Example 3:   New Projects - </a:t>
            </a:r>
            <a:r>
              <a:rPr lang="en-US" altLang="en-US" sz="3200" smtClean="0">
                <a:solidFill>
                  <a:schemeClr val="hlink"/>
                </a:solidFill>
              </a:rPr>
              <a:t>Specifications</a:t>
            </a:r>
            <a:endParaRPr lang="en-US" altLang="en-US" sz="32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65300"/>
            <a:ext cx="8229600" cy="4505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b="1" dirty="0" smtClean="0"/>
              <a:t>Gather information</a:t>
            </a:r>
            <a:r>
              <a:rPr lang="en-US" altLang="en-US" dirty="0" smtClean="0"/>
              <a:t> - meet with intended business users of your results</a:t>
            </a:r>
          </a:p>
          <a:p>
            <a:r>
              <a:rPr lang="en-US" altLang="en-US" dirty="0" smtClean="0"/>
              <a:t>What decisions will be made (questions answered) with what you deliver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altLang="en-US" dirty="0" smtClean="0"/>
              <a:t>Requirements – what do they </a:t>
            </a:r>
            <a:r>
              <a:rPr lang="en-US" altLang="en-US" b="1" i="1" dirty="0" smtClean="0"/>
              <a:t>think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they want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altLang="en-US" dirty="0" smtClean="0"/>
              <a:t>Prioritization of needs (to help with phasing) – What do they </a:t>
            </a:r>
            <a:r>
              <a:rPr lang="en-US" altLang="en-US" b="1" u="sng" dirty="0" smtClean="0"/>
              <a:t>perceive</a:t>
            </a:r>
            <a:r>
              <a:rPr lang="en-US" altLang="en-US" dirty="0" smtClean="0"/>
              <a:t> to be the most important pieces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Format and delivery channel for results: How do they want to receive the information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Is this familiar?</a:t>
            </a:r>
            <a:endParaRPr lang="en-US" alt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686800" cy="39497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You deliver the quick </a:t>
            </a:r>
            <a:r>
              <a:rPr lang="en-US" altLang="en-US" b="1" i="1" dirty="0" err="1" smtClean="0"/>
              <a:t>adhoc</a:t>
            </a:r>
            <a:r>
              <a:rPr lang="en-US" altLang="en-US" dirty="0" smtClean="0"/>
              <a:t> and move to the next task.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A month later, someone wants the </a:t>
            </a:r>
            <a:r>
              <a:rPr lang="en-US" altLang="en-US" b="1" i="1" dirty="0" err="1" smtClean="0"/>
              <a:t>adhoc</a:t>
            </a:r>
            <a:r>
              <a:rPr lang="en-US" altLang="en-US" dirty="0" smtClean="0"/>
              <a:t> again </a:t>
            </a:r>
            <a:br>
              <a:rPr lang="en-US" altLang="en-US" dirty="0" smtClean="0"/>
            </a:br>
            <a:r>
              <a:rPr lang="en-US" altLang="en-US" dirty="0" smtClean="0"/>
              <a:t>  -  with just a wee variation. 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WHAT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en-US" dirty="0" smtClean="0"/>
              <a:t> You thought you would </a:t>
            </a:r>
            <a:r>
              <a:rPr lang="en-US" altLang="en-US" b="1" dirty="0" smtClean="0"/>
              <a:t>never look at that code again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</a:t>
            </a:r>
            <a:endParaRPr lang="en-US" altLang="en-US" dirty="0" smtClean="0"/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Generalization was the last thing on your mind and </a:t>
            </a:r>
            <a:r>
              <a:rPr lang="en-US" altLang="en-US" b="1" dirty="0" smtClean="0"/>
              <a:t>now you have to </a:t>
            </a:r>
            <a:r>
              <a:rPr lang="en-US" altLang="en-US" b="1" u="sng" dirty="0" smtClean="0">
                <a:solidFill>
                  <a:schemeClr val="hlink"/>
                </a:solidFill>
              </a:rPr>
              <a:t>FIND</a:t>
            </a:r>
            <a:r>
              <a:rPr lang="en-US" altLang="en-US" b="1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 smtClean="0"/>
              <a:t>and then </a:t>
            </a:r>
            <a:r>
              <a:rPr lang="en-US" altLang="en-US" b="1" dirty="0" smtClean="0">
                <a:solidFill>
                  <a:schemeClr val="hlink"/>
                </a:solidFill>
              </a:rPr>
              <a:t>dig</a:t>
            </a:r>
            <a:r>
              <a:rPr lang="en-US" altLang="en-US" b="1" dirty="0" smtClean="0"/>
              <a:t> through all that code</a:t>
            </a:r>
            <a:r>
              <a:rPr lang="en-US" altLang="en-US" dirty="0" smtClean="0"/>
              <a:t>… </a:t>
            </a:r>
            <a:endParaRPr lang="en-US" alt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762000"/>
          </a:xfrm>
        </p:spPr>
        <p:txBody>
          <a:bodyPr/>
          <a:lstStyle/>
          <a:p>
            <a:r>
              <a:rPr lang="en-US" altLang="en-US" sz="3200" dirty="0" smtClean="0"/>
              <a:t>Example 3:   New Projects - </a:t>
            </a:r>
            <a:r>
              <a:rPr lang="en-US" altLang="en-US" sz="3200" dirty="0" smtClean="0">
                <a:solidFill>
                  <a:schemeClr val="hlink"/>
                </a:solidFill>
              </a:rPr>
              <a:t>Specifications</a:t>
            </a:r>
            <a:endParaRPr lang="en-US" altLang="en-US" sz="3200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99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b="1" dirty="0" smtClean="0"/>
              <a:t>Document and </a:t>
            </a:r>
            <a:r>
              <a:rPr lang="en-US" altLang="en-US" b="1" dirty="0" smtClean="0">
                <a:solidFill>
                  <a:schemeClr val="hlink"/>
                </a:solidFill>
              </a:rPr>
              <a:t>share</a:t>
            </a:r>
            <a:r>
              <a:rPr lang="en-US" altLang="en-US" b="1" dirty="0" smtClean="0"/>
              <a:t> your findings</a:t>
            </a:r>
            <a:r>
              <a:rPr lang="en-US" altLang="en-US" dirty="0" smtClean="0"/>
              <a:t>, including</a:t>
            </a:r>
          </a:p>
          <a:p>
            <a:r>
              <a:rPr lang="en-US" altLang="en-US" dirty="0" smtClean="0"/>
              <a:t>Phasing (so that you can deliver results quickly, get buy-in, and keep project sponsors happy)</a:t>
            </a:r>
          </a:p>
          <a:p>
            <a:pPr lvl="1"/>
            <a:r>
              <a:rPr lang="en-US" altLang="en-US" dirty="0" smtClean="0"/>
              <a:t>Content and Expected Results for each phase</a:t>
            </a:r>
          </a:p>
          <a:p>
            <a:pPr lvl="1"/>
            <a:r>
              <a:rPr lang="en-US" altLang="en-US" dirty="0" smtClean="0"/>
              <a:t>Approximate timing for each phase ( based on specifications as stated)</a:t>
            </a:r>
          </a:p>
          <a:p>
            <a:pPr lvl="1"/>
            <a:r>
              <a:rPr lang="en-US" altLang="en-US" dirty="0" smtClean="0"/>
              <a:t>Cost estimates of each phase, if appropriate.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Exclusions / inclusions / population of interest</a:t>
            </a:r>
          </a:p>
          <a:p>
            <a:r>
              <a:rPr lang="en-US" altLang="en-US" dirty="0" smtClean="0"/>
              <a:t>Metrics / Dimensions / hierarchies – including </a:t>
            </a:r>
            <a:r>
              <a:rPr lang="en-US" altLang="en-US" b="1" i="1" dirty="0" smtClean="0"/>
              <a:t>perceived</a:t>
            </a:r>
            <a:r>
              <a:rPr lang="en-US" altLang="en-US" dirty="0" smtClean="0"/>
              <a:t> definitions</a:t>
            </a:r>
          </a:p>
          <a:p>
            <a:r>
              <a:rPr lang="en-US" altLang="en-US" dirty="0" smtClean="0"/>
              <a:t>Usability considerations</a:t>
            </a:r>
          </a:p>
          <a:p>
            <a:r>
              <a:rPr lang="en-US" altLang="en-US" dirty="0" smtClean="0"/>
              <a:t>IT Concerns / Red Flags.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991600" cy="1143000"/>
          </a:xfrm>
        </p:spPr>
        <p:txBody>
          <a:bodyPr/>
          <a:lstStyle/>
          <a:p>
            <a:r>
              <a:rPr lang="en-US" altLang="en-US" sz="3200" dirty="0" smtClean="0"/>
              <a:t>Example 3:     New Projects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chemeClr val="hlink"/>
                </a:solidFill>
              </a:rPr>
              <a:t>Specifications – Approval</a:t>
            </a:r>
            <a:endParaRPr lang="en-US" altLang="en-US" sz="32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4953000" cy="15525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Do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begin any next steps until you receive </a:t>
            </a:r>
            <a:r>
              <a:rPr lang="en-US" altLang="en-US" b="1" dirty="0" smtClean="0"/>
              <a:t>approval</a:t>
            </a:r>
            <a:r>
              <a:rPr lang="en-US" altLang="en-US" dirty="0" smtClean="0"/>
              <a:t> / </a:t>
            </a:r>
            <a:r>
              <a:rPr lang="en-US" altLang="en-US" b="1" dirty="0" smtClean="0"/>
              <a:t>sign-off</a:t>
            </a:r>
            <a:r>
              <a:rPr lang="en-US" altLang="en-US" dirty="0" smtClean="0"/>
              <a:t> on final specifications</a:t>
            </a:r>
            <a:endParaRPr lang="en-US" altLang="en-US" b="1" dirty="0" smtClean="0"/>
          </a:p>
        </p:txBody>
      </p:sp>
      <p:pic>
        <p:nvPicPr>
          <p:cNvPr id="56324" name="Picture 4" descr="j030295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7413" y="2133600"/>
            <a:ext cx="1476375" cy="2068513"/>
          </a:xfrm>
        </p:spPr>
      </p:pic>
    </p:spTree>
    <p:extLst>
      <p:ext uri="{BB962C8B-B14F-4D97-AF65-F5344CB8AC3E}">
        <p14:creationId xmlns:p14="http://schemas.microsoft.com/office/powerpoint/2010/main" val="12267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 dirty="0" smtClean="0"/>
              <a:t>Example 3:   New Projects - </a:t>
            </a:r>
            <a:r>
              <a:rPr lang="en-US" altLang="en-US" sz="3200" dirty="0" smtClean="0">
                <a:solidFill>
                  <a:schemeClr val="hlink"/>
                </a:solidFill>
              </a:rPr>
              <a:t>Research</a:t>
            </a:r>
            <a:endParaRPr lang="en-US" altLang="en-US" sz="3200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704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Understand the data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the metrics, determine ranges / expected answers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Identify data experts for help with validation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What definitions and calculations are required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Are there data anomalies to be documented / considered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Are there other reports / projects that are similar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  If yes,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what is different about the current project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what can be borrowed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en-US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altLang="en-US" sz="3200" dirty="0" smtClean="0"/>
              <a:t>Example 3:   New Projects – </a:t>
            </a:r>
            <a:r>
              <a:rPr lang="en-US" altLang="en-US" sz="3200" dirty="0" smtClean="0">
                <a:solidFill>
                  <a:schemeClr val="hlink"/>
                </a:solidFill>
              </a:rPr>
              <a:t>Code Plan</a:t>
            </a:r>
            <a:endParaRPr lang="en-US" altLang="en-US" sz="32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4021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Start with comments that detail your approach, including the steps needed to reach your end results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1800" dirty="0" smtClean="0"/>
              <a:t>Be granular - with a phased approach many steps will come later in the process. Comments will help you remember what is next ☺ .</a:t>
            </a:r>
          </a:p>
          <a:p>
            <a:pPr lvl="1"/>
            <a:r>
              <a:rPr lang="en-US" altLang="en-US" sz="1800" dirty="0" smtClean="0"/>
              <a:t>Use an </a:t>
            </a:r>
            <a:r>
              <a:rPr lang="en-US" altLang="en-US" sz="1800" b="1" dirty="0" smtClean="0"/>
              <a:t>OUTLINE</a:t>
            </a:r>
            <a:r>
              <a:rPr lang="en-US" altLang="en-US" sz="1800" dirty="0" smtClean="0"/>
              <a:t> format and Include the Phase numbers, so that you avoid building code before you should.</a:t>
            </a:r>
          </a:p>
          <a:p>
            <a:pPr lvl="1"/>
            <a:r>
              <a:rPr lang="en-US" altLang="en-US" sz="1800" dirty="0" smtClean="0"/>
              <a:t>Include your plans for:</a:t>
            </a:r>
          </a:p>
          <a:p>
            <a:pPr lvl="2"/>
            <a:r>
              <a:rPr lang="en-US" altLang="en-US" sz="1800" dirty="0" smtClean="0"/>
              <a:t>Locations for logs, output, programs – in development, test and production environments</a:t>
            </a:r>
          </a:p>
          <a:p>
            <a:pPr lvl="2"/>
            <a:r>
              <a:rPr lang="en-US" altLang="en-US" sz="1800" dirty="0" smtClean="0"/>
              <a:t>Data sources and validation notes (from Research step)</a:t>
            </a:r>
          </a:p>
          <a:p>
            <a:pPr lvl="2"/>
            <a:r>
              <a:rPr lang="en-US" altLang="en-US" sz="1800" dirty="0" smtClean="0"/>
              <a:t>Details of calculations</a:t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r>
              <a:rPr lang="en-US" altLang="en-US" dirty="0" smtClean="0"/>
              <a:t>Plan for EXPANSION . . . Build-in generalizations.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686800" cy="990600"/>
          </a:xfrm>
        </p:spPr>
        <p:txBody>
          <a:bodyPr/>
          <a:lstStyle/>
          <a:p>
            <a:r>
              <a:rPr lang="en-US" altLang="en-US" sz="3200" dirty="0" smtClean="0"/>
              <a:t>Example 3:   New Projects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chemeClr val="hlink"/>
                </a:solidFill>
              </a:rPr>
              <a:t>Code Development</a:t>
            </a:r>
            <a:endParaRPr lang="en-US" altLang="en-US" sz="32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297488"/>
          </a:xfrm>
        </p:spPr>
        <p:txBody>
          <a:bodyPr>
            <a:normAutofit/>
          </a:bodyPr>
          <a:lstStyle/>
          <a:p>
            <a:r>
              <a:rPr lang="en-US" altLang="en-US" sz="2000" b="1" dirty="0" smtClean="0"/>
              <a:t>GENERALIZE</a:t>
            </a:r>
            <a:r>
              <a:rPr lang="en-US" altLang="en-US" sz="2000" dirty="0" smtClean="0"/>
              <a:t> the code, whenever possible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r>
              <a:rPr lang="en-US" altLang="en-US" sz="2000" b="1" dirty="0" smtClean="0"/>
              <a:t>MODULARIZE</a:t>
            </a:r>
            <a:r>
              <a:rPr lang="en-US" altLang="en-US" sz="2000" dirty="0" smtClean="0"/>
              <a:t> - If you </a:t>
            </a:r>
            <a:r>
              <a:rPr lang="en-US" altLang="en-US" sz="2000" i="1" dirty="0" smtClean="0"/>
              <a:t>borrow code</a:t>
            </a:r>
            <a:r>
              <a:rPr lang="en-US" altLang="en-US" sz="2000" dirty="0" smtClean="0"/>
              <a:t>, do NOT copy / paste. Instead, consider “including the step” via a macro call or %include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 smtClean="0"/>
          </a:p>
          <a:p>
            <a:r>
              <a:rPr lang="en-US" altLang="en-US" sz="2000" dirty="0" smtClean="0"/>
              <a:t>Include </a:t>
            </a:r>
            <a:r>
              <a:rPr lang="en-US" altLang="en-US" sz="2000" b="1" dirty="0" smtClean="0"/>
              <a:t>documentation</a:t>
            </a:r>
            <a:r>
              <a:rPr lang="en-US" altLang="en-US" sz="2000" dirty="0" smtClean="0"/>
              <a:t> of validation efforts, so you don’t forget what you learned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r>
              <a:rPr lang="en-US" altLang="en-US" sz="2000" b="1" dirty="0" smtClean="0"/>
              <a:t>Save </a:t>
            </a:r>
            <a:r>
              <a:rPr lang="en-US" altLang="en-US" sz="2000" dirty="0" smtClean="0"/>
              <a:t>and </a:t>
            </a:r>
            <a:r>
              <a:rPr lang="en-US" altLang="en-US" sz="2000" b="1" dirty="0" smtClean="0"/>
              <a:t>review </a:t>
            </a:r>
            <a:r>
              <a:rPr lang="en-US" altLang="en-US" sz="2000" dirty="0" smtClean="0"/>
              <a:t>Logs. Utilize </a:t>
            </a:r>
            <a:r>
              <a:rPr lang="en-US" altLang="en-US" sz="2000" b="1" dirty="0" err="1" smtClean="0">
                <a:latin typeface="Courier New" pitchFamily="49" charset="0"/>
              </a:rPr>
              <a:t>proc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printto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and include date-time stamps in the file names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 smtClean="0"/>
          </a:p>
          <a:p>
            <a:r>
              <a:rPr lang="en-US" altLang="en-US" sz="2000" dirty="0" smtClean="0"/>
              <a:t>Use </a:t>
            </a:r>
            <a:r>
              <a:rPr lang="en-US" altLang="en-US" sz="2000" b="1" dirty="0" smtClean="0"/>
              <a:t>Version control</a:t>
            </a:r>
            <a:r>
              <a:rPr lang="en-US" altLang="en-US" sz="2000" dirty="0" smtClean="0"/>
              <a:t> for programs, logs, results. Incorporate </a:t>
            </a:r>
            <a:r>
              <a:rPr lang="en-US" altLang="en-US" sz="2000" i="1" dirty="0" smtClean="0"/>
              <a:t>program version </a:t>
            </a:r>
            <a:r>
              <a:rPr lang="en-US" altLang="en-US" sz="2000" dirty="0" smtClean="0"/>
              <a:t>information into the report footnotes – so you can link results to the code and be able to </a:t>
            </a:r>
            <a:r>
              <a:rPr lang="en-US" altLang="en-US" sz="2000" b="1" i="1" dirty="0" smtClean="0"/>
              <a:t>roll-back </a:t>
            </a:r>
            <a:r>
              <a:rPr lang="en-US" altLang="en-US" sz="2000" dirty="0" smtClean="0"/>
              <a:t>to something that worked </a:t>
            </a:r>
            <a:r>
              <a:rPr lang="en-US" altLang="en-US" dirty="0" smtClean="0"/>
              <a:t>☺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altLang="en-US" sz="3200" dirty="0" smtClean="0"/>
              <a:t>Example 3:   New Projects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chemeClr val="hlink"/>
                </a:solidFill>
              </a:rPr>
              <a:t>Testing / Validation</a:t>
            </a:r>
            <a:endParaRPr lang="en-US" altLang="en-US" sz="3200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778375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Compare your results to the valid values, ranges, and expected results from the </a:t>
            </a:r>
            <a:r>
              <a:rPr lang="en-US" altLang="en-US" sz="2000" b="1" dirty="0" smtClean="0"/>
              <a:t>Research </a:t>
            </a:r>
            <a:r>
              <a:rPr lang="en-US" altLang="en-US" sz="2000" dirty="0" smtClean="0"/>
              <a:t>phase (use </a:t>
            </a:r>
            <a:r>
              <a:rPr lang="en-US" altLang="en-US" sz="2000" b="1" dirty="0" err="1" smtClean="0">
                <a:latin typeface="Courier New" pitchFamily="49" charset="0"/>
              </a:rPr>
              <a:t>proc</a:t>
            </a:r>
            <a:r>
              <a:rPr lang="en-US" altLang="en-US" sz="2000" b="1" dirty="0" smtClean="0">
                <a:latin typeface="Courier New" pitchFamily="49" charset="0"/>
              </a:rPr>
              <a:t> univariate</a:t>
            </a:r>
            <a:r>
              <a:rPr lang="en-US" altLang="en-US" sz="2000" dirty="0" smtClean="0"/>
              <a:t> or similar tools, to validate data values)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r>
              <a:rPr lang="en-US" altLang="en-US" sz="2000" dirty="0" smtClean="0"/>
              <a:t>Test your programs to confirm that the logic is properly handling all possibilities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r>
              <a:rPr lang="en-US" altLang="en-US" sz="2000" dirty="0" smtClean="0"/>
              <a:t>View samples of the intermediate datasets, to confirm that values, sequences, etc. make sense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r>
              <a:rPr lang="en-US" altLang="en-US" sz="2000" dirty="0" smtClean="0"/>
              <a:t>Use </a:t>
            </a:r>
            <a:r>
              <a:rPr lang="en-US" altLang="en-US" sz="2000" b="1" dirty="0" err="1" smtClean="0"/>
              <a:t>proc</a:t>
            </a:r>
            <a:r>
              <a:rPr lang="en-US" altLang="en-US" sz="2000" b="1" dirty="0" smtClean="0"/>
              <a:t> compare </a:t>
            </a:r>
            <a:r>
              <a:rPr lang="en-US" altLang="en-US" sz="2000" dirty="0" smtClean="0"/>
              <a:t>to confirm changes between code versions. Confirm appropriateness of</a:t>
            </a:r>
          </a:p>
          <a:p>
            <a:pPr lvl="1"/>
            <a:r>
              <a:rPr lang="en-US" altLang="en-US" sz="2000" dirty="0" smtClean="0"/>
              <a:t>Variable formats, lengths, and labels</a:t>
            </a:r>
          </a:p>
          <a:p>
            <a:pPr lvl="1"/>
            <a:r>
              <a:rPr lang="en-US" altLang="en-US" sz="2000" dirty="0" smtClean="0"/>
              <a:t>Dataset attributes.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/>
          <a:lstStyle/>
          <a:p>
            <a:r>
              <a:rPr lang="en-US" altLang="en-US" sz="3200" dirty="0" smtClean="0"/>
              <a:t>Example 3:   New Projects</a:t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chemeClr val="hlink"/>
                </a:solidFill>
              </a:rPr>
              <a:t>Deliver a Phase</a:t>
            </a:r>
            <a:endParaRPr lang="en-US" altLang="en-US" sz="3200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5300"/>
            <a:ext cx="8229600" cy="4229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As each phase of results becomes available</a:t>
            </a:r>
          </a:p>
          <a:p>
            <a:r>
              <a:rPr lang="en-US" altLang="en-US" dirty="0" smtClean="0"/>
              <a:t>Freeze the code version(s) and do not touch!!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Publish the results, and announce to the requesters. </a:t>
            </a:r>
            <a:r>
              <a:rPr lang="en-US" altLang="en-US" b="1" dirty="0" smtClean="0"/>
              <a:t>Request feedback</a:t>
            </a:r>
            <a:r>
              <a:rPr lang="en-US" altLang="en-US" dirty="0" smtClean="0"/>
              <a:t> on</a:t>
            </a:r>
          </a:p>
          <a:p>
            <a:pPr lvl="1"/>
            <a:r>
              <a:rPr lang="en-US" altLang="en-US" sz="2000" dirty="0" smtClean="0"/>
              <a:t>Any data concerns</a:t>
            </a:r>
          </a:p>
          <a:p>
            <a:pPr lvl="1"/>
            <a:r>
              <a:rPr lang="en-US" altLang="en-US" sz="2000" dirty="0" smtClean="0"/>
              <a:t>Usability of report format and contents.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While you await feedback, you can begin back at </a:t>
            </a:r>
            <a:r>
              <a:rPr lang="en-US" altLang="en-US" b="1" dirty="0" smtClean="0"/>
              <a:t>Code Plan </a:t>
            </a:r>
            <a:r>
              <a:rPr lang="en-US" altLang="en-US" dirty="0" smtClean="0"/>
              <a:t>for the next phase.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altLang="en-US" sz="3200" dirty="0" smtClean="0"/>
              <a:t>Example 3:   New Projects – </a:t>
            </a:r>
            <a:r>
              <a:rPr lang="en-US" altLang="en-US" sz="3200" dirty="0" smtClean="0">
                <a:solidFill>
                  <a:schemeClr val="hlink"/>
                </a:solidFill>
              </a:rPr>
              <a:t>Production</a:t>
            </a:r>
            <a:endParaRPr lang="en-US" altLang="en-US" sz="3200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94313"/>
          </a:xfrm>
        </p:spPr>
        <p:txBody>
          <a:bodyPr/>
          <a:lstStyle/>
          <a:p>
            <a:r>
              <a:rPr lang="en-US" altLang="en-US" sz="2000" dirty="0" smtClean="0"/>
              <a:t>For processes that </a:t>
            </a:r>
            <a:r>
              <a:rPr lang="en-US" altLang="en-US" sz="2000" b="1" i="1" dirty="0" smtClean="0"/>
              <a:t>run regularly, </a:t>
            </a:r>
            <a:br>
              <a:rPr lang="en-US" altLang="en-US" sz="2000" b="1" i="1" dirty="0" smtClean="0"/>
            </a:br>
            <a:r>
              <a:rPr lang="en-US" altLang="en-US" sz="2000" b="1" i="1" dirty="0" smtClean="0"/>
              <a:t>              </a:t>
            </a:r>
            <a:r>
              <a:rPr lang="en-US" altLang="en-US" sz="2000" b="1" u="sng" dirty="0" smtClean="0"/>
              <a:t>document</a:t>
            </a:r>
            <a:r>
              <a:rPr lang="en-US" altLang="en-US" sz="2000" dirty="0" smtClean="0"/>
              <a:t> the production process</a:t>
            </a:r>
          </a:p>
          <a:p>
            <a:pPr lvl="1"/>
            <a:r>
              <a:rPr lang="en-US" altLang="en-US" sz="1800" dirty="0" smtClean="0"/>
              <a:t>When and how does it run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en-US" sz="1800" dirty="0" smtClean="0"/>
              <a:t> (automatically vs manual process)</a:t>
            </a:r>
          </a:p>
          <a:p>
            <a:pPr lvl="1"/>
            <a:r>
              <a:rPr lang="en-US" altLang="en-US" sz="1800" dirty="0" smtClean="0"/>
              <a:t>What data / information (e.g., dependencies) needs to be available before it can run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US" altLang="en-US" sz="1800" dirty="0" smtClean="0"/>
              <a:t>How do users know when information is ready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2"/>
            <a:r>
              <a:rPr lang="en-US" altLang="en-US" sz="1800" dirty="0" smtClean="0"/>
              <a:t>Consider automated email alerts </a:t>
            </a:r>
          </a:p>
          <a:p>
            <a:pPr lvl="2"/>
            <a:r>
              <a:rPr lang="en-US" altLang="en-US" sz="1800" dirty="0" smtClean="0"/>
              <a:t>Consider centralized (web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en-US" sz="1800" dirty="0" smtClean="0"/>
              <a:t>) publishing of information.</a:t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r>
              <a:rPr lang="en-US" altLang="en-US" sz="2000" dirty="0" smtClean="0"/>
              <a:t>Maintain version control</a:t>
            </a:r>
          </a:p>
          <a:p>
            <a:pPr lvl="1"/>
            <a:r>
              <a:rPr lang="en-US" altLang="en-US" sz="1800" dirty="0" smtClean="0"/>
              <a:t>Include </a:t>
            </a:r>
            <a:r>
              <a:rPr lang="en-US" altLang="en-US" sz="1800" i="1" dirty="0" smtClean="0"/>
              <a:t>date of last update </a:t>
            </a:r>
            <a:r>
              <a:rPr lang="en-US" altLang="en-US" sz="1800" dirty="0" smtClean="0"/>
              <a:t>in the file names so that you can locate and troubleshoot as needed. </a:t>
            </a:r>
          </a:p>
          <a:p>
            <a:pPr lvl="1"/>
            <a:r>
              <a:rPr lang="en-US" altLang="en-US" sz="1800" dirty="0" smtClean="0"/>
              <a:t>Maintain a </a:t>
            </a:r>
            <a:r>
              <a:rPr lang="en-US" altLang="en-US" sz="1800" b="1" u="sng" dirty="0" smtClean="0"/>
              <a:t>modifications section</a:t>
            </a:r>
            <a:r>
              <a:rPr lang="en-US" altLang="en-US" sz="1800" b="1" dirty="0" smtClean="0"/>
              <a:t> in code comments - </a:t>
            </a:r>
            <a:r>
              <a:rPr lang="en-US" altLang="en-US" sz="1800" dirty="0" smtClean="0"/>
              <a:t>what changes were introduced (and by whom on what date).</a:t>
            </a:r>
          </a:p>
          <a:p>
            <a:pPr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My Top 5 Suggestions</a:t>
            </a:r>
            <a:endParaRPr lang="en-US" altLang="en-US" sz="3200" b="1" i="1" dirty="0" smtClean="0">
              <a:solidFill>
                <a:schemeClr val="hlink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382000" cy="47498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en-US" dirty="0" smtClean="0"/>
              <a:t>Always write your code as </a:t>
            </a:r>
            <a:r>
              <a:rPr lang="en-US" altLang="en-US" b="1" dirty="0" smtClean="0"/>
              <a:t>generically</a:t>
            </a:r>
            <a:r>
              <a:rPr lang="en-US" altLang="en-US" dirty="0" smtClean="0"/>
              <a:t> as possible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/>
            <a:r>
              <a:rPr lang="en-US" altLang="en-US" dirty="0" smtClean="0"/>
              <a:t>Use a </a:t>
            </a:r>
            <a:r>
              <a:rPr lang="en-US" altLang="en-US" b="1" dirty="0" smtClean="0"/>
              <a:t>phased</a:t>
            </a:r>
            <a:r>
              <a:rPr lang="en-US" altLang="en-US" dirty="0" smtClean="0"/>
              <a:t> approach, which includes delivering important results quickly (for buy-in)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/>
            <a:r>
              <a:rPr lang="en-US" altLang="en-US" b="1" dirty="0" smtClean="0"/>
              <a:t>Participate</a:t>
            </a:r>
            <a:r>
              <a:rPr lang="en-US" altLang="en-US" dirty="0" smtClean="0"/>
              <a:t> in meetings – do not become an </a:t>
            </a:r>
            <a:r>
              <a:rPr lang="en-US" altLang="en-US" i="1" dirty="0" smtClean="0"/>
              <a:t>order taker </a:t>
            </a:r>
            <a:r>
              <a:rPr lang="en-US" altLang="en-US" dirty="0" smtClean="0"/>
              <a:t>- work directly with the information consumer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/>
            <a:r>
              <a:rPr lang="en-US" altLang="en-US" dirty="0" smtClean="0"/>
              <a:t>Use code </a:t>
            </a:r>
            <a:r>
              <a:rPr lang="en-US" altLang="en-US" b="1" dirty="0" smtClean="0"/>
              <a:t>comments</a:t>
            </a:r>
            <a:r>
              <a:rPr lang="en-US" altLang="en-US" dirty="0" smtClean="0"/>
              <a:t> liberally, including starting with a code </a:t>
            </a:r>
            <a:r>
              <a:rPr lang="en-US" altLang="en-US" b="1" dirty="0" smtClean="0"/>
              <a:t>plan</a:t>
            </a:r>
            <a:r>
              <a:rPr lang="en-US" altLang="en-US" dirty="0" smtClean="0"/>
              <a:t> (in the form of comments)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/>
            <a:r>
              <a:rPr lang="en-US" altLang="en-US" b="1" dirty="0" smtClean="0"/>
              <a:t>THINK </a:t>
            </a:r>
            <a:r>
              <a:rPr lang="en-US" altLang="en-US" dirty="0" smtClean="0"/>
              <a:t>before you type!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altLang="en-US" dirty="0" smtClean="0"/>
          </a:p>
          <a:p>
            <a:pPr marL="842963" lvl="1" indent="-381000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14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7162800" cy="8763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endParaRPr lang="en-US" altLang="en-US" smtClean="0"/>
          </a:p>
          <a:p>
            <a:pPr marL="842963" lvl="1" indent="-381000" eaLnBrk="1" hangingPunct="1"/>
            <a:endParaRPr lang="en-US" altLang="en-US" smtClean="0"/>
          </a:p>
        </p:txBody>
      </p:sp>
      <p:sp>
        <p:nvSpPr>
          <p:cNvPr id="64516" name="WordArt 4"/>
          <p:cNvSpPr>
            <a:spLocks noChangeArrowheads="1" noChangeShapeType="1" noTextEdit="1"/>
          </p:cNvSpPr>
          <p:nvPr/>
        </p:nvSpPr>
        <p:spPr bwMode="auto">
          <a:xfrm>
            <a:off x="1066800" y="762000"/>
            <a:ext cx="6858000" cy="51130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CA" sz="1400" i="1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Discipline and planning </a:t>
            </a:r>
          </a:p>
          <a:p>
            <a:pPr algn="ctr"/>
            <a:r>
              <a:rPr lang="en-CA" sz="1400" i="1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aren’t always easy </a:t>
            </a:r>
          </a:p>
          <a:p>
            <a:pPr algn="ctr"/>
            <a:r>
              <a:rPr lang="en-CA" sz="1400" i="1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but they pay off</a:t>
            </a:r>
          </a:p>
          <a:p>
            <a:pPr algn="ctr"/>
            <a:r>
              <a:rPr lang="en-CA" sz="1400" i="1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in the long run!</a:t>
            </a:r>
            <a:endParaRPr lang="en-US" sz="1400" i="1" kern="10" dirty="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11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Lesson Learned</a:t>
            </a:r>
            <a:endParaRPr lang="en-US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81200"/>
            <a:ext cx="8153400" cy="1797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b="1" dirty="0" smtClean="0"/>
              <a:t>Discipline</a:t>
            </a:r>
            <a:r>
              <a:rPr lang="en-US" altLang="en-US" sz="3200" dirty="0" smtClean="0"/>
              <a:t> and </a:t>
            </a:r>
            <a:r>
              <a:rPr lang="en-US" altLang="en-US" sz="3200" b="1" dirty="0" smtClean="0"/>
              <a:t>planning</a:t>
            </a:r>
            <a:r>
              <a:rPr lang="en-US" altLang="en-US" sz="3200" dirty="0" smtClean="0"/>
              <a:t> aren’t always easy but they </a:t>
            </a:r>
            <a:r>
              <a:rPr lang="en-US" altLang="en-US" sz="3200" b="1" dirty="0" smtClean="0"/>
              <a:t>pay off in the long run</a:t>
            </a:r>
            <a:r>
              <a:rPr lang="en-US" altLang="en-US" sz="3200" dirty="0" smtClean="0"/>
              <a:t>!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9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i="1" spc="600" dirty="0" smtClean="0"/>
              <a:t>Thank You!</a:t>
            </a:r>
            <a:endParaRPr lang="en-US" altLang="en-US" sz="8800" i="1" spc="6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590800"/>
            <a:ext cx="9144000" cy="1752600"/>
          </a:xfrm>
          <a:ln w="57150" cmpd="thinThick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algn="ctr" eaLnBrk="1" hangingPunct="1">
              <a:buFontTx/>
              <a:buNone/>
            </a:pPr>
            <a:r>
              <a:rPr lang="en-US" altLang="en-US" sz="2400" dirty="0" smtClean="0">
                <a:solidFill>
                  <a:srgbClr val="002060"/>
                </a:solidFill>
              </a:rPr>
              <a:t>Marje Fecht</a:t>
            </a:r>
          </a:p>
          <a:p>
            <a:pPr lvl="1" algn="ctr" eaLnBrk="1" hangingPunct="1">
              <a:buFontTx/>
              <a:buNone/>
            </a:pPr>
            <a:r>
              <a:rPr lang="en-US" altLang="en-US" sz="2400" dirty="0" smtClean="0">
                <a:solidFill>
                  <a:srgbClr val="002060"/>
                </a:solidFill>
              </a:rPr>
              <a:t>Prowerk Consulting</a:t>
            </a:r>
          </a:p>
          <a:p>
            <a:pPr lvl="1" algn="ctr" eaLnBrk="1" hangingPunct="1">
              <a:buFontTx/>
              <a:buNone/>
            </a:pPr>
            <a:r>
              <a:rPr lang="en-US" altLang="en-US" sz="2400" dirty="0" smtClean="0">
                <a:solidFill>
                  <a:srgbClr val="002060"/>
                </a:solidFill>
              </a:rPr>
              <a:t>Marje.Fecht@Prowerk.com</a:t>
            </a:r>
          </a:p>
        </p:txBody>
      </p:sp>
      <p:pic>
        <p:nvPicPr>
          <p:cNvPr id="5" name="Picture 4" descr="logo_only_T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4275" y="5257800"/>
            <a:ext cx="2143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4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Introduction</a:t>
            </a:r>
            <a:endParaRPr lang="en-US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458200" cy="41338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This presentation focuses on best practices to help you </a:t>
            </a:r>
            <a:r>
              <a:rPr lang="en-US" altLang="en-US" b="1" dirty="0" smtClean="0"/>
              <a:t>minimize effort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maximize results</a:t>
            </a:r>
            <a:r>
              <a:rPr lang="en-US" altLang="en-US" dirty="0" smtClean="0"/>
              <a:t>. 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What are some of the benefits you might </a:t>
            </a:r>
            <a:r>
              <a:rPr lang="en-US" altLang="en-US" dirty="0" smtClean="0"/>
              <a:t>enjoy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/>
              <a:t>Reusable / repeatable processes</a:t>
            </a:r>
          </a:p>
          <a:p>
            <a:r>
              <a:rPr lang="en-US" altLang="en-US" dirty="0"/>
              <a:t>Modularity and generalization of code</a:t>
            </a:r>
          </a:p>
          <a:p>
            <a:r>
              <a:rPr lang="en-US" altLang="en-US" dirty="0"/>
              <a:t>Speed to market</a:t>
            </a:r>
          </a:p>
          <a:p>
            <a:r>
              <a:rPr lang="en-US" altLang="en-US" dirty="0"/>
              <a:t>Consistent results (via code sharing)</a:t>
            </a:r>
          </a:p>
          <a:p>
            <a:r>
              <a:rPr lang="en-US" altLang="en-US" dirty="0"/>
              <a:t>Satisfaction that you delivered value to the original team (before they all change jobs) !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Example 1:   The Quick ADHOC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81200"/>
            <a:ext cx="8153400" cy="39497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Have you ever QUICKLY written code assuming it will never be used again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Is it now 5 years later and the quickly developed SPAGHETTI CODE is still in production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Worse still – does the code require YOUR time to tweak every time you run it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altLang="en-US" dirty="0" smtClean="0"/>
              <a:t>And, even worse, have others COPIED the code and put it into their production processes (and even given you credit for the </a:t>
            </a:r>
            <a:r>
              <a:rPr lang="en-US" altLang="en-US" b="1" i="1" dirty="0" smtClean="0">
                <a:solidFill>
                  <a:schemeClr val="hlink"/>
                </a:solidFill>
              </a:rPr>
              <a:t>nasty</a:t>
            </a:r>
            <a:r>
              <a:rPr lang="en-US" altLang="en-US" b="1" i="1" dirty="0" smtClean="0"/>
              <a:t> </a:t>
            </a:r>
            <a:r>
              <a:rPr lang="en-US" altLang="en-US" dirty="0" smtClean="0"/>
              <a:t>code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  <p:pic>
        <p:nvPicPr>
          <p:cNvPr id="25604" name="Picture 4" descr="j02860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85800"/>
            <a:ext cx="1376363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1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1:   The Quick ADHOC </a:t>
            </a:r>
            <a:br>
              <a:rPr lang="en-US" altLang="en-US" sz="3200" dirty="0" smtClean="0"/>
            </a:br>
            <a:r>
              <a:rPr lang="en-US" altLang="en-US" sz="3200" b="1" i="1" dirty="0" smtClean="0">
                <a:solidFill>
                  <a:schemeClr val="hlink"/>
                </a:solidFill>
              </a:rPr>
              <a:t>Lessons Learned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1200"/>
            <a:ext cx="8458200" cy="3082925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 dirty="0" smtClean="0"/>
              <a:t>There is no such thing as </a:t>
            </a:r>
            <a:r>
              <a:rPr lang="en-US" altLang="en-US" b="1" i="1" dirty="0" smtClean="0"/>
              <a:t>the quick </a:t>
            </a:r>
            <a:r>
              <a:rPr lang="en-US" altLang="en-US" b="1" i="1" dirty="0" err="1" smtClean="0"/>
              <a:t>adhoc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 dirty="0" smtClean="0"/>
              <a:t>Maintaining code is a big time-consumer and time-waster.  Avoid writing code that requires continual maintenance!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 dirty="0" smtClean="0"/>
              <a:t>Build an inventory of requests – it will come in handy!</a:t>
            </a:r>
          </a:p>
          <a:p>
            <a:pPr marL="842963" lvl="1" indent="-381000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1:  The Quick ADHOC    </a:t>
            </a:r>
            <a:br>
              <a:rPr lang="en-US" altLang="en-US" sz="3200" dirty="0" smtClean="0"/>
            </a:br>
            <a:r>
              <a:rPr lang="en-US" altLang="en-US" sz="3200" b="1" i="1" dirty="0" smtClean="0">
                <a:solidFill>
                  <a:schemeClr val="hlink"/>
                </a:solidFill>
              </a:rPr>
              <a:t>Lessons Learned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28733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b="1" i="1" dirty="0" smtClean="0"/>
              <a:t>And the BEST Lesson Learned….</a:t>
            </a:r>
          </a:p>
          <a:p>
            <a:pPr marL="842963" lvl="1" indent="-381000">
              <a:buFontTx/>
              <a:buNone/>
            </a:pPr>
            <a:r>
              <a:rPr lang="en-US" altLang="en-US" sz="2800" dirty="0" smtClean="0">
                <a:solidFill>
                  <a:schemeClr val="hlink"/>
                </a:solidFill>
              </a:rPr>
              <a:t>Most people do </a:t>
            </a:r>
            <a:r>
              <a:rPr lang="en-US" altLang="en-US" sz="2800" u="sng" dirty="0" smtClean="0">
                <a:solidFill>
                  <a:schemeClr val="hlink"/>
                </a:solidFill>
              </a:rPr>
              <a:t>not</a:t>
            </a:r>
            <a:r>
              <a:rPr lang="en-US" altLang="en-US" sz="2800" dirty="0" smtClean="0">
                <a:solidFill>
                  <a:schemeClr val="hlink"/>
                </a:solidFill>
              </a:rPr>
              <a:t> know what is </a:t>
            </a:r>
            <a:r>
              <a:rPr lang="en-US" altLang="en-US" sz="2800" u="sng" dirty="0" smtClean="0">
                <a:solidFill>
                  <a:schemeClr val="hlink"/>
                </a:solidFill>
              </a:rPr>
              <a:t>already</a:t>
            </a:r>
            <a:r>
              <a:rPr lang="en-US" altLang="en-US" sz="2800" dirty="0" smtClean="0">
                <a:solidFill>
                  <a:schemeClr val="hlink"/>
                </a:solidFill>
              </a:rPr>
              <a:t> available to them…  Over 25% of requests have the information </a:t>
            </a:r>
            <a:r>
              <a:rPr lang="en-US" altLang="en-US" sz="2800" u="sng" dirty="0" smtClean="0">
                <a:solidFill>
                  <a:schemeClr val="hlink"/>
                </a:solidFill>
              </a:rPr>
              <a:t>already available and waiting to be consumed</a:t>
            </a:r>
            <a:r>
              <a:rPr lang="en-US" altLang="en-US" sz="2800" dirty="0" smtClean="0">
                <a:solidFill>
                  <a:schemeClr val="hlink"/>
                </a:solidFill>
              </a:rPr>
              <a:t>!</a:t>
            </a:r>
          </a:p>
          <a:p>
            <a:pPr marL="842963" lvl="1" indent="-381000" eaLnBrk="1" hangingPunct="1"/>
            <a:endParaRPr lang="en-US" altLang="en-US" sz="2800" dirty="0" smtClean="0">
              <a:solidFill>
                <a:schemeClr val="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8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 1:   The Quick ADHOC </a:t>
            </a:r>
            <a:br>
              <a:rPr lang="en-US" altLang="en-US" sz="3200" dirty="0" smtClean="0"/>
            </a:br>
            <a:r>
              <a:rPr lang="en-US" altLang="en-US" sz="3200" b="1" i="1" dirty="0" smtClean="0">
                <a:solidFill>
                  <a:schemeClr val="hlink"/>
                </a:solidFill>
              </a:rPr>
              <a:t>Recommendations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3058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Utilize an Inventory system, and assign </a:t>
            </a:r>
            <a:r>
              <a:rPr lang="en-US" altLang="en-US" i="1" dirty="0" smtClean="0"/>
              <a:t>Request IDs</a:t>
            </a:r>
            <a:endParaRPr lang="en-US" altLang="en-US" dirty="0" smtClean="0"/>
          </a:p>
          <a:p>
            <a:pPr marL="457200" indent="-457200"/>
            <a:r>
              <a:rPr lang="en-US" altLang="en-US" dirty="0" smtClean="0"/>
              <a:t>Document the details of the request</a:t>
            </a:r>
          </a:p>
          <a:p>
            <a:pPr marL="747713" lvl="1"/>
            <a:r>
              <a:rPr lang="en-US" altLang="en-US" sz="2400" dirty="0" smtClean="0"/>
              <a:t>Send back to the requester, for confirmation</a:t>
            </a:r>
          </a:p>
          <a:p>
            <a:pPr marL="747713" lvl="1"/>
            <a:r>
              <a:rPr lang="en-US" altLang="en-US" sz="2400" dirty="0" smtClean="0"/>
              <a:t>Add the information to your inventory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/>
            <a:r>
              <a:rPr lang="en-US" altLang="en-US" dirty="0" smtClean="0"/>
              <a:t>Use the documentation as comments in your program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indent="-457200"/>
            <a:r>
              <a:rPr lang="en-US" altLang="en-US" b="1" u="sng" dirty="0" smtClean="0"/>
              <a:t>Generalize</a:t>
            </a:r>
            <a:r>
              <a:rPr lang="en-US" altLang="en-US" dirty="0" smtClean="0"/>
              <a:t> the code for re-use.</a:t>
            </a:r>
            <a:endParaRPr lang="en-US" altLang="en-US" b="1" u="sng" dirty="0" smtClean="0"/>
          </a:p>
          <a:p>
            <a:pPr marL="457200" indent="-457200">
              <a:buFont typeface="Wingdings" pitchFamily="2" charset="2"/>
              <a:buAutoNum type="arabicPeriod"/>
            </a:pPr>
            <a:endParaRPr lang="en-US" altLang="en-US" dirty="0" smtClean="0"/>
          </a:p>
          <a:p>
            <a:pPr marL="842963" lvl="1" indent="-381000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3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141</TotalTime>
  <Words>2005</Words>
  <Application>Microsoft Office PowerPoint</Application>
  <PresentationFormat>On-screen Show (4:3)</PresentationFormat>
  <Paragraphs>355</Paragraphs>
  <Slides>40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Executive</vt:lpstr>
      <vt:lpstr>THINK Before You Type… Best Practices Learned the Hard Way</vt:lpstr>
      <vt:lpstr>Is this familiar?</vt:lpstr>
      <vt:lpstr>Is this familiar?</vt:lpstr>
      <vt:lpstr>Lesson Learned</vt:lpstr>
      <vt:lpstr>Introduction</vt:lpstr>
      <vt:lpstr>Example 1:   The Quick ADHOC</vt:lpstr>
      <vt:lpstr>Example 1:   The Quick ADHOC  Lessons Learned</vt:lpstr>
      <vt:lpstr>Example 1:  The Quick ADHOC     Lessons Learned</vt:lpstr>
      <vt:lpstr>Example 1:   The Quick ADHOC  Recommendations</vt:lpstr>
      <vt:lpstr>Example 1:   The Quick ADHOC  Numbering System</vt:lpstr>
      <vt:lpstr>Example 1:   The Quick ADHOC    Document Details</vt:lpstr>
      <vt:lpstr>Example 1:   The Quick ADHOC File Naming</vt:lpstr>
      <vt:lpstr>Example 1:   The Quick ADHOC  Generalize!!</vt:lpstr>
      <vt:lpstr>Example 1:   The Quick ADHOC Benefits</vt:lpstr>
      <vt:lpstr>Example 2:   Repeatable Processes</vt:lpstr>
      <vt:lpstr>Example 2:  Repeatable Processes Lessons Learned</vt:lpstr>
      <vt:lpstr>Example 2: Repeatable Processes Scenario </vt:lpstr>
      <vt:lpstr>Example 2: Repeatable Processes  Current Approach </vt:lpstr>
      <vt:lpstr>Example 2: Repeatable Processes Better Approach </vt:lpstr>
      <vt:lpstr>Example 2: Repeatable Processes Modular Code</vt:lpstr>
      <vt:lpstr>Example 2: Repeatable Processes Modular Code </vt:lpstr>
      <vt:lpstr>Example 2: Repeatable Processes Modular Code </vt:lpstr>
      <vt:lpstr>Example 2: Repeatable Processes Modular Code</vt:lpstr>
      <vt:lpstr>Reusable Code</vt:lpstr>
      <vt:lpstr>Example 2:    Repeatable Processes    Successes</vt:lpstr>
      <vt:lpstr>Example 3:   New Projects</vt:lpstr>
      <vt:lpstr>Example 3:  New Projects</vt:lpstr>
      <vt:lpstr>Example 3:    New Projects -  Lessons Learned</vt:lpstr>
      <vt:lpstr>Example 3:   New Projects - Specifications</vt:lpstr>
      <vt:lpstr>Example 3:   New Projects - Specifications</vt:lpstr>
      <vt:lpstr>Example 3:     New Projects Specifications – Approval</vt:lpstr>
      <vt:lpstr>Example 3:   New Projects - Research</vt:lpstr>
      <vt:lpstr>Example 3:   New Projects – Code Plan</vt:lpstr>
      <vt:lpstr>Example 3:   New Projects Code Development</vt:lpstr>
      <vt:lpstr>Example 3:   New Projects Testing / Validation</vt:lpstr>
      <vt:lpstr>Example 3:   New Projects Deliver a Phase</vt:lpstr>
      <vt:lpstr>Example 3:   New Projects – Production</vt:lpstr>
      <vt:lpstr>My Top 5 Suggestions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Before You Type… Best Practices Learned the Hard Way</dc:title>
  <dc:creator>MJF</dc:creator>
  <cp:lastModifiedBy>Marje Fecht</cp:lastModifiedBy>
  <cp:revision>55</cp:revision>
  <cp:lastPrinted>2015-05-21T15:12:23Z</cp:lastPrinted>
  <dcterms:created xsi:type="dcterms:W3CDTF">2006-08-16T00:00:00Z</dcterms:created>
  <dcterms:modified xsi:type="dcterms:W3CDTF">2015-05-21T15:13:38Z</dcterms:modified>
</cp:coreProperties>
</file>