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Spark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支持</a:t>
            </a:r>
            <a:r>
              <a:rPr lang="en-US" altLang="zh-CN"/>
              <a:t>4</a:t>
            </a:r>
            <a:r>
              <a:rPr lang="zh-CN" altLang="en-US"/>
              <a:t>种语言的</a:t>
            </a:r>
            <a:r>
              <a:rPr lang="en-US" altLang="zh-CN"/>
              <a:t>API</a:t>
            </a:r>
            <a:endParaRPr lang="en-US" altLang="zh-CN"/>
          </a:p>
          <a:p>
            <a:r>
              <a:rPr lang="en-US" altLang="zh-CN"/>
              <a:t>-Scala</a:t>
            </a:r>
            <a:endParaRPr lang="en-US" altLang="zh-CN"/>
          </a:p>
          <a:p>
            <a:r>
              <a:rPr lang="en-US" altLang="zh-CN"/>
              <a:t>-Python</a:t>
            </a:r>
            <a:endParaRPr lang="en-US" altLang="zh-CN"/>
          </a:p>
          <a:p>
            <a:r>
              <a:rPr lang="en-US" altLang="zh-CN"/>
              <a:t>-Java</a:t>
            </a:r>
            <a:endParaRPr lang="en-US" altLang="zh-CN"/>
          </a:p>
          <a:p>
            <a:r>
              <a:rPr lang="en-US" altLang="zh-CN"/>
              <a:t>-R</a:t>
            </a:r>
            <a:r>
              <a:rPr lang="zh-CN" altLang="en-US"/>
              <a:t>（一般）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</a:t>
            </a:r>
            <a:r>
              <a:rPr lang="zh-CN" altLang="en-US"/>
              <a:t>有哪些运行模式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Local </a:t>
            </a:r>
            <a:r>
              <a:rPr lang="zh-CN" altLang="en-US"/>
              <a:t>多用于测试</a:t>
            </a:r>
            <a:endParaRPr lang="zh-CN" altLang="en-US"/>
          </a:p>
          <a:p>
            <a:r>
              <a:rPr lang="en-US" altLang="zh-CN"/>
              <a:t>Standalone</a:t>
            </a:r>
            <a:endParaRPr lang="en-US" altLang="zh-CN"/>
          </a:p>
          <a:p>
            <a:r>
              <a:rPr lang="en-US" altLang="zh-CN"/>
              <a:t>Mesos</a:t>
            </a:r>
            <a:endParaRPr lang="en-US" altLang="zh-CN"/>
          </a:p>
          <a:p>
            <a:r>
              <a:rPr lang="en-US" altLang="zh-CN"/>
              <a:t>YARN </a:t>
            </a:r>
            <a:r>
              <a:rPr lang="zh-CN" altLang="en-US"/>
              <a:t>最具前景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Spark </a:t>
            </a:r>
            <a:r>
              <a:rPr lang="zh-CN" altLang="en-US"/>
              <a:t>内核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RDD</a:t>
            </a:r>
            <a:r>
              <a:rPr lang="zh-CN" altLang="en-US"/>
              <a:t>是基础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Resilient Distributed Dataset - </a:t>
            </a:r>
            <a:r>
              <a:rPr lang="zh-CN" altLang="en-US"/>
              <a:t>弹性分布式数据集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五大特性：</a:t>
            </a:r>
            <a:endParaRPr lang="zh-CN" altLang="en-US"/>
          </a:p>
          <a:p>
            <a:r>
              <a:rPr lang="en-US" altLang="zh-CN"/>
              <a:t>A list of partitions</a:t>
            </a:r>
            <a:endParaRPr lang="en-US" altLang="zh-CN"/>
          </a:p>
          <a:p>
            <a:r>
              <a:rPr lang="en-US" altLang="zh-CN"/>
              <a:t>A function for computing each split</a:t>
            </a:r>
            <a:endParaRPr lang="en-US" altLang="zh-CN"/>
          </a:p>
          <a:p>
            <a:r>
              <a:rPr lang="en-US" altLang="zh-CN"/>
              <a:t>A list of dependencies on other RDDs</a:t>
            </a:r>
            <a:endParaRPr lang="en-US" altLang="zh-CN"/>
          </a:p>
          <a:p>
            <a:r>
              <a:rPr lang="en-US" altLang="zh-CN"/>
              <a:t>Optionally, a Partitioner for key-value RDDs</a:t>
            </a:r>
            <a:endParaRPr lang="en-US" altLang="zh-CN"/>
          </a:p>
          <a:p>
            <a:r>
              <a:rPr lang="en-US" altLang="zh-CN"/>
              <a:t>Optionally, a list of preferred locations to compute each split on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Spark RDD&amp;Partition</a:t>
            </a:r>
            <a:endParaRPr lang="en-US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sz="half" idx="1"/>
          </p:nvPr>
        </p:nvGraphicFramePr>
        <p:xfrm>
          <a:off x="838200" y="1455420"/>
          <a:ext cx="7261860" cy="457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743575" imgH="4267200" progId="Paint.Picture">
                  <p:embed/>
                </p:oleObj>
              </mc:Choice>
              <mc:Fallback>
                <p:oleObj name="" r:id="rId1" imgW="5743575" imgH="42672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455420"/>
                        <a:ext cx="7261860" cy="4579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8225790" y="1825625"/>
            <a:ext cx="3128010" cy="4351655"/>
          </a:xfrm>
        </p:spPr>
        <p:txBody>
          <a:bodyPr/>
          <a:p>
            <a:r>
              <a:rPr lang="en-US" altLang="zh-CN"/>
              <a:t>RDD </a:t>
            </a:r>
            <a:r>
              <a:rPr lang="zh-CN" altLang="zh-CN"/>
              <a:t>抽象概念</a:t>
            </a:r>
            <a:endParaRPr lang="zh-CN" altLang="zh-CN"/>
          </a:p>
          <a:p>
            <a:endParaRPr lang="zh-CN" altLang="zh-CN"/>
          </a:p>
          <a:p>
            <a:r>
              <a:rPr lang="en-US" altLang="zh-CN"/>
              <a:t>Partition </a:t>
            </a:r>
            <a:r>
              <a:rPr lang="zh-CN" altLang="en-US"/>
              <a:t>具体概念</a:t>
            </a:r>
            <a:r>
              <a:rPr lang="en-US" altLang="zh-CN"/>
              <a:t>--</a:t>
            </a:r>
            <a:r>
              <a:rPr lang="zh-CN" altLang="en-US"/>
              <a:t>指某个节点内连续的一片数据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Spark </a:t>
            </a:r>
            <a:r>
              <a:rPr lang="zh-CN" altLang="zh-CN"/>
              <a:t>运行时</a:t>
            </a:r>
            <a:endParaRPr lang="zh-CN" altLang="zh-CN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3256915" y="2052955"/>
          <a:ext cx="5676900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676900" imgH="3895725" progId="Paint.Picture">
                  <p:embed/>
                </p:oleObj>
              </mc:Choice>
              <mc:Fallback>
                <p:oleObj name="" r:id="rId1" imgW="5676900" imgH="38957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56915" y="2052955"/>
                        <a:ext cx="5676900" cy="389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分布式文件系统 </a:t>
            </a:r>
            <a:r>
              <a:rPr lang="en-US" altLang="zh-CN"/>
              <a:t>-- </a:t>
            </a:r>
            <a:r>
              <a:rPr lang="zh-CN" altLang="en-US"/>
              <a:t>加载数据集</a:t>
            </a:r>
            <a:endParaRPr lang="zh-CN" altLang="en-US"/>
          </a:p>
          <a:p>
            <a:r>
              <a:rPr lang="en-US" altLang="zh-CN"/>
              <a:t>Transformation </a:t>
            </a:r>
            <a:r>
              <a:rPr lang="zh-CN" altLang="en-US"/>
              <a:t>延迟执行 </a:t>
            </a:r>
            <a:r>
              <a:rPr lang="en-US" altLang="zh-CN"/>
              <a:t>-- </a:t>
            </a:r>
            <a:r>
              <a:rPr lang="zh-CN" altLang="en-US"/>
              <a:t>针对</a:t>
            </a:r>
            <a:r>
              <a:rPr lang="en-US" altLang="zh-CN"/>
              <a:t>RDD</a:t>
            </a:r>
            <a:r>
              <a:rPr lang="zh-CN" altLang="en-US"/>
              <a:t>的操作</a:t>
            </a:r>
            <a:endParaRPr lang="zh-CN" altLang="en-US"/>
          </a:p>
          <a:p>
            <a:r>
              <a:rPr lang="en-US" altLang="zh-CN"/>
              <a:t>Action</a:t>
            </a:r>
            <a:r>
              <a:rPr lang="zh-CN" altLang="en-US"/>
              <a:t>触发执行</a:t>
            </a:r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1137285" y="4106545"/>
            <a:ext cx="2092960" cy="868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Load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4378960" y="4106545"/>
            <a:ext cx="2092960" cy="868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Transformation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7498715" y="4106545"/>
            <a:ext cx="2092960" cy="868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Action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3"/>
            <a:endCxn id="5" idx="1"/>
          </p:cNvCxnSpPr>
          <p:nvPr/>
        </p:nvCxnSpPr>
        <p:spPr>
          <a:xfrm>
            <a:off x="3230245" y="4540885"/>
            <a:ext cx="1148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>
            <a:off x="6471920" y="4540885"/>
            <a:ext cx="1026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lines = sc.textFile(“hdfs://...”)</a:t>
            </a:r>
            <a:endParaRPr lang="en-US" altLang="zh-CN"/>
          </a:p>
          <a:p>
            <a:r>
              <a:rPr lang="zh-CN" altLang="zh-CN"/>
              <a:t>加载进来成为</a:t>
            </a:r>
            <a:r>
              <a:rPr lang="en-US" altLang="zh-CN"/>
              <a:t>RDD</a:t>
            </a:r>
            <a:endParaRPr lang="en-US" altLang="zh-CN"/>
          </a:p>
          <a:p>
            <a:r>
              <a:rPr lang="en-US" altLang="zh-CN"/>
              <a:t>errors = lines.filter(_.startWith(“ERROR”))</a:t>
            </a:r>
            <a:endParaRPr lang="en-US" altLang="zh-CN"/>
          </a:p>
          <a:p>
            <a:r>
              <a:rPr lang="en-US" altLang="zh-CN"/>
              <a:t>Transformation</a:t>
            </a:r>
            <a:r>
              <a:rPr lang="zh-CN" altLang="zh-CN"/>
              <a:t>转换</a:t>
            </a:r>
            <a:endParaRPr lang="zh-CN" altLang="zh-CN"/>
          </a:p>
          <a:p>
            <a:r>
              <a:rPr lang="en-US" altLang="zh-CN"/>
              <a:t>errors.persist()</a:t>
            </a:r>
            <a:endParaRPr lang="en-US" altLang="zh-CN"/>
          </a:p>
          <a:p>
            <a:r>
              <a:rPr lang="zh-CN" altLang="zh-CN"/>
              <a:t>缓存</a:t>
            </a:r>
            <a:r>
              <a:rPr lang="en-US" altLang="zh-CN"/>
              <a:t>RDD</a:t>
            </a:r>
            <a:endParaRPr lang="en-US" altLang="zh-CN"/>
          </a:p>
          <a:p>
            <a:r>
              <a:rPr lang="en-US" altLang="zh-CN"/>
              <a:t>mysqlError = errors.filter(_.contain(“MySQL”)).count</a:t>
            </a:r>
            <a:endParaRPr lang="en-US" altLang="zh-CN"/>
          </a:p>
          <a:p>
            <a:r>
              <a:rPr lang="en-US" altLang="zh-CN"/>
              <a:t>Action </a:t>
            </a:r>
            <a:r>
              <a:rPr lang="zh-CN" altLang="en-US"/>
              <a:t>执行</a:t>
            </a:r>
            <a:endParaRPr lang="en-US" altLang="zh-CN"/>
          </a:p>
          <a:p>
            <a:r>
              <a:rPr lang="en-US" altLang="zh-CN"/>
              <a:t>httpError = error.filter(_.contain(“HTTP”)).count</a:t>
            </a:r>
            <a:endParaRPr lang="en-US" altLang="zh-CN"/>
          </a:p>
          <a:p>
            <a:r>
              <a:rPr lang="en-US" altLang="zh-CN"/>
              <a:t>Action</a:t>
            </a:r>
            <a:r>
              <a:rPr lang="zh-CN" altLang="zh-CN"/>
              <a:t> 执行</a:t>
            </a:r>
            <a:endParaRPr lang="zh-CN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5095" y="1825625"/>
            <a:ext cx="94005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is Spark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Apache Spark is an open source cluster computing system that aims to make data analytics fast</a:t>
            </a:r>
            <a:endParaRPr lang="en-US" altLang="zh-CN"/>
          </a:p>
          <a:p>
            <a:r>
              <a:rPr lang="en-US" altLang="zh-CN"/>
              <a:t>Both fast to run and fast to write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Berkeley Data Analytics Stack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68550" y="1825625"/>
            <a:ext cx="74542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685" y="1825625"/>
            <a:ext cx="58019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回顾</a:t>
            </a:r>
            <a:r>
              <a:rPr lang="en-US" altLang="zh-CN"/>
              <a:t>Hadoop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Spark</a:t>
            </a:r>
            <a:r>
              <a:rPr lang="zh-CN" altLang="en-US"/>
              <a:t>相比</a:t>
            </a:r>
            <a:r>
              <a:rPr lang="en-US" altLang="zh-CN"/>
              <a:t>Hadoop</a:t>
            </a:r>
            <a:r>
              <a:rPr lang="zh-CN" altLang="en-US"/>
              <a:t>历史</a:t>
            </a:r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发展尤为迅速</a:t>
            </a:r>
            <a:endParaRPr lang="zh-CN" altLang="en-US"/>
          </a:p>
          <a:p>
            <a:r>
              <a:rPr lang="en-US" altLang="zh-CN"/>
              <a:t>-Spark 7</a:t>
            </a:r>
            <a:r>
              <a:rPr lang="zh-CN" altLang="en-US"/>
              <a:t>年时间</a:t>
            </a:r>
            <a:endParaRPr lang="zh-CN" altLang="en-US"/>
          </a:p>
          <a:p>
            <a:r>
              <a:rPr lang="en-US" altLang="zh-CN"/>
              <a:t>-Hadoop 12</a:t>
            </a:r>
            <a:r>
              <a:rPr lang="zh-CN" altLang="en-US"/>
              <a:t>年时间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3145" y="1537335"/>
            <a:ext cx="9979660" cy="4810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Hadoop</a:t>
            </a:r>
            <a:r>
              <a:rPr lang="zh-CN" altLang="en-US"/>
              <a:t>的共享数据慢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为什么慢？额外的复制，序列化，磁盘</a:t>
            </a:r>
            <a:r>
              <a:rPr lang="en-US" altLang="zh-CN"/>
              <a:t>IO</a:t>
            </a:r>
            <a:r>
              <a:rPr lang="zh-CN" altLang="en-US"/>
              <a:t>开销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3195" y="2339340"/>
            <a:ext cx="6390640" cy="38379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</a:t>
            </a:r>
            <a:r>
              <a:rPr lang="zh-CN" altLang="en-US"/>
              <a:t>的共享数据块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块是因为内存计算？ 当然还有</a:t>
            </a:r>
            <a:r>
              <a:rPr lang="en-US" altLang="zh-CN"/>
              <a:t>DAG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2205" y="2287270"/>
            <a:ext cx="699135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1036</Words>
  <Application>WPS 演示</Application>
  <PresentationFormat>宽屏</PresentationFormat>
  <Paragraphs>87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Paint.Picture</vt:lpstr>
      <vt:lpstr>Paint.Picture</vt:lpstr>
      <vt:lpstr>Spark</vt:lpstr>
      <vt:lpstr>PowerPoint 演示文稿</vt:lpstr>
      <vt:lpstr>What is Spark</vt:lpstr>
      <vt:lpstr>The Berkeley Data Analytics Stack</vt:lpstr>
      <vt:lpstr>PowerPoint 演示文稿</vt:lpstr>
      <vt:lpstr>回顾Hadoop</vt:lpstr>
      <vt:lpstr>PowerPoint 演示文稿</vt:lpstr>
      <vt:lpstr>Hadoop的共享数据慢</vt:lpstr>
      <vt:lpstr>Spark的共享数据块</vt:lpstr>
      <vt:lpstr>Spark API</vt:lpstr>
      <vt:lpstr>Spark有哪些运行模式</vt:lpstr>
      <vt:lpstr>Spark 内核</vt:lpstr>
      <vt:lpstr>RDD是基础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zhda6001</dc:creator>
  <cp:lastModifiedBy>zhda6001</cp:lastModifiedBy>
  <cp:revision>7</cp:revision>
  <dcterms:created xsi:type="dcterms:W3CDTF">2018-11-28T09:53:00Z</dcterms:created>
  <dcterms:modified xsi:type="dcterms:W3CDTF">2018-12-03T14:32:07Z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2052-10.1.0.7671</vt:lpwstr>
  </property>
</Properties>
</file>