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7" r:id="rId21"/>
    <p:sldId id="273" r:id="rId22"/>
    <p:sldId id="278" r:id="rId23"/>
    <p:sldId id="279" r:id="rId24"/>
    <p:sldId id="280" r:id="rId25"/>
    <p:sldId id="281" r:id="rId26"/>
    <p:sldId id="284" r:id="rId27"/>
    <p:sldId id="285" r:id="rId28"/>
    <p:sldId id="283" r:id="rId29"/>
    <p:sldId id="282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Spark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支持</a:t>
            </a:r>
            <a:r>
              <a:rPr lang="en-US" altLang="zh-CN"/>
              <a:t>4</a:t>
            </a:r>
            <a:r>
              <a:rPr lang="zh-CN" altLang="en-US"/>
              <a:t>种语言的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-Scala</a:t>
            </a:r>
            <a:endParaRPr lang="en-US" altLang="zh-CN"/>
          </a:p>
          <a:p>
            <a:r>
              <a:rPr lang="en-US" altLang="zh-CN"/>
              <a:t>-Python</a:t>
            </a:r>
            <a:endParaRPr lang="en-US" altLang="zh-CN"/>
          </a:p>
          <a:p>
            <a:r>
              <a:rPr lang="en-US" altLang="zh-CN"/>
              <a:t>-Java</a:t>
            </a:r>
            <a:endParaRPr lang="en-US" altLang="zh-CN"/>
          </a:p>
          <a:p>
            <a:r>
              <a:rPr lang="en-US" altLang="zh-CN"/>
              <a:t>-R</a:t>
            </a:r>
            <a:r>
              <a:rPr lang="zh-CN" altLang="en-US"/>
              <a:t>（一般）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有哪些运行模式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 </a:t>
            </a:r>
            <a:r>
              <a:rPr lang="zh-CN" altLang="en-US"/>
              <a:t>多用于测试</a:t>
            </a:r>
            <a:endParaRPr lang="zh-CN" altLang="en-US"/>
          </a:p>
          <a:p>
            <a:r>
              <a:rPr lang="en-US" altLang="zh-CN"/>
              <a:t>Standalone</a:t>
            </a:r>
            <a:endParaRPr lang="en-US" altLang="zh-CN"/>
          </a:p>
          <a:p>
            <a:r>
              <a:rPr lang="en-US" altLang="zh-CN"/>
              <a:t>Mesos</a:t>
            </a:r>
            <a:endParaRPr lang="en-US" altLang="zh-CN"/>
          </a:p>
          <a:p>
            <a:r>
              <a:rPr lang="en-US" altLang="zh-CN"/>
              <a:t>YARN </a:t>
            </a:r>
            <a:r>
              <a:rPr lang="zh-CN" altLang="en-US"/>
              <a:t>最具前景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Spark </a:t>
            </a:r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</a:t>
            </a:r>
            <a:r>
              <a:rPr lang="zh-CN" altLang="en-US"/>
              <a:t>是基础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Resilient Distributed Dataset - </a:t>
            </a:r>
            <a:r>
              <a:rPr lang="zh-CN" altLang="en-US"/>
              <a:t>弹性分布式数据集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五大特性：</a:t>
            </a:r>
            <a:endParaRPr lang="zh-CN" altLang="en-US"/>
          </a:p>
          <a:p>
            <a:r>
              <a:rPr lang="en-US" altLang="zh-CN"/>
              <a:t>A list of partitions</a:t>
            </a:r>
            <a:endParaRPr lang="en-US" altLang="zh-CN"/>
          </a:p>
          <a:p>
            <a:r>
              <a:rPr lang="en-US" altLang="zh-CN"/>
              <a:t>A function for computing each split</a:t>
            </a:r>
            <a:endParaRPr lang="en-US" altLang="zh-CN"/>
          </a:p>
          <a:p>
            <a:r>
              <a:rPr lang="en-US" altLang="zh-CN"/>
              <a:t>A list of dependencies on other RDDs</a:t>
            </a:r>
            <a:endParaRPr lang="en-US" altLang="zh-CN"/>
          </a:p>
          <a:p>
            <a:r>
              <a:rPr lang="en-US" altLang="zh-CN"/>
              <a:t>Optionally, a Partitioner for key-value RDDs</a:t>
            </a:r>
            <a:endParaRPr lang="en-US" altLang="zh-CN"/>
          </a:p>
          <a:p>
            <a:r>
              <a:rPr lang="en-US" altLang="zh-CN"/>
              <a:t>Optionally, a list of preferred locations to compute each split on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Spark RDD&amp;Partition</a:t>
            </a:r>
            <a:endParaRPr lang="en-US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sz="half" idx="1"/>
          </p:nvPr>
        </p:nvGraphicFramePr>
        <p:xfrm>
          <a:off x="838200" y="1455420"/>
          <a:ext cx="7261860" cy="457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743575" imgH="4267200" progId="Paint.Picture">
                  <p:embed/>
                </p:oleObj>
              </mc:Choice>
              <mc:Fallback>
                <p:oleObj name="" r:id="rId1" imgW="5743575" imgH="42672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455420"/>
                        <a:ext cx="7261860" cy="457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225790" y="1825625"/>
            <a:ext cx="3128010" cy="4351655"/>
          </a:xfrm>
        </p:spPr>
        <p:txBody>
          <a:bodyPr/>
          <a:p>
            <a:r>
              <a:rPr lang="en-US" altLang="zh-CN"/>
              <a:t>RDD </a:t>
            </a:r>
            <a:r>
              <a:rPr lang="zh-CN" altLang="zh-CN"/>
              <a:t>抽象概念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Partition </a:t>
            </a:r>
            <a:r>
              <a:rPr lang="zh-CN" altLang="en-US"/>
              <a:t>具体概念</a:t>
            </a:r>
            <a:r>
              <a:rPr lang="en-US" altLang="zh-CN"/>
              <a:t>--</a:t>
            </a:r>
            <a:r>
              <a:rPr lang="zh-CN" altLang="en-US"/>
              <a:t>指某个节点内连续的一片数据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Spark </a:t>
            </a:r>
            <a:r>
              <a:rPr lang="zh-CN" altLang="zh-CN"/>
              <a:t>运行时</a:t>
            </a:r>
            <a:endParaRPr lang="zh-CN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256915" y="2052955"/>
          <a:ext cx="567690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676900" imgH="3895725" progId="Paint.Picture">
                  <p:embed/>
                </p:oleObj>
              </mc:Choice>
              <mc:Fallback>
                <p:oleObj name="" r:id="rId1" imgW="5676900" imgH="38957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6915" y="2052955"/>
                        <a:ext cx="5676900" cy="38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分布式文件系统 </a:t>
            </a:r>
            <a:r>
              <a:rPr lang="en-US" altLang="zh-CN"/>
              <a:t>-- </a:t>
            </a:r>
            <a:r>
              <a:rPr lang="zh-CN" altLang="en-US"/>
              <a:t>加载数据集</a:t>
            </a:r>
            <a:endParaRPr lang="zh-CN" altLang="en-US"/>
          </a:p>
          <a:p>
            <a:r>
              <a:rPr lang="en-US" altLang="zh-CN"/>
              <a:t>Transformation </a:t>
            </a:r>
            <a:r>
              <a:rPr lang="zh-CN" altLang="en-US"/>
              <a:t>延迟执行 </a:t>
            </a:r>
            <a:r>
              <a:rPr lang="en-US" altLang="zh-CN"/>
              <a:t>-- </a:t>
            </a:r>
            <a:r>
              <a:rPr lang="zh-CN" altLang="en-US"/>
              <a:t>针对</a:t>
            </a:r>
            <a:r>
              <a:rPr lang="en-US" altLang="zh-CN"/>
              <a:t>RDD</a:t>
            </a:r>
            <a:r>
              <a:rPr lang="zh-CN" altLang="en-US"/>
              <a:t>的操作</a:t>
            </a:r>
            <a:endParaRPr lang="zh-CN" altLang="en-US"/>
          </a:p>
          <a:p>
            <a:r>
              <a:rPr lang="en-US" altLang="zh-CN"/>
              <a:t>Action</a:t>
            </a:r>
            <a:r>
              <a:rPr lang="zh-CN" altLang="en-US"/>
              <a:t>触发执行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137285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4378960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Transformation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7498715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Action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3230245" y="4540885"/>
            <a:ext cx="1148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6471920" y="4540885"/>
            <a:ext cx="1026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9215" y="1934210"/>
            <a:ext cx="69723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代码示例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lines = sc.textFile(“hdfs://...”)</a:t>
            </a:r>
            <a:endParaRPr lang="en-US" altLang="zh-CN"/>
          </a:p>
          <a:p>
            <a:r>
              <a:rPr lang="zh-CN" altLang="zh-CN"/>
              <a:t>加载进来成为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errors = lines.filter(_.startWith(“ERROR”))</a:t>
            </a:r>
            <a:endParaRPr lang="en-US" altLang="zh-CN"/>
          </a:p>
          <a:p>
            <a:r>
              <a:rPr lang="en-US" altLang="zh-CN"/>
              <a:t>Transformation</a:t>
            </a:r>
            <a:r>
              <a:rPr lang="zh-CN" altLang="zh-CN"/>
              <a:t>转换</a:t>
            </a:r>
            <a:endParaRPr lang="zh-CN" altLang="zh-CN"/>
          </a:p>
          <a:p>
            <a:r>
              <a:rPr lang="en-US" altLang="zh-CN"/>
              <a:t>errors.persist()</a:t>
            </a:r>
            <a:endParaRPr lang="en-US" altLang="zh-CN"/>
          </a:p>
          <a:p>
            <a:r>
              <a:rPr lang="zh-CN" altLang="zh-CN"/>
              <a:t>缓存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mysqlError = errors.filter(_.contain(“MySQL”)).count</a:t>
            </a:r>
            <a:endParaRPr lang="en-US" altLang="zh-CN"/>
          </a:p>
          <a:p>
            <a:r>
              <a:rPr lang="en-US" altLang="zh-CN"/>
              <a:t>Action </a:t>
            </a:r>
            <a:r>
              <a:rPr lang="zh-CN" altLang="en-US"/>
              <a:t>执行</a:t>
            </a:r>
            <a:endParaRPr lang="en-US" altLang="zh-CN"/>
          </a:p>
          <a:p>
            <a:r>
              <a:rPr lang="en-US" altLang="zh-CN"/>
              <a:t>httpError = error.filter(_.contain(“HTTP”)).count</a:t>
            </a:r>
            <a:endParaRPr lang="en-US" altLang="zh-CN"/>
          </a:p>
          <a:p>
            <a:r>
              <a:rPr lang="en-US" altLang="zh-CN"/>
              <a:t>Action</a:t>
            </a:r>
            <a:r>
              <a:rPr lang="zh-CN" altLang="zh-CN"/>
              <a:t> 执行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0680" y="3970020"/>
            <a:ext cx="591312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遇到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Action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算子会提交一个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JOB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80960" y="480822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147560" y="5707380"/>
            <a:ext cx="1112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095" y="1825625"/>
            <a:ext cx="9400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</a:t>
            </a:r>
            <a:r>
              <a:rPr lang="zh-CN" altLang="zh-CN"/>
              <a:t>启动过程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7465" y="1825625"/>
            <a:ext cx="70364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875" y="1520825"/>
            <a:ext cx="6780530" cy="4961255"/>
          </a:xfrm>
        </p:spPr>
        <p:txBody>
          <a:bodyPr>
            <a:normAutofit fontScale="60000"/>
          </a:bodyPr>
          <a:p>
            <a:r>
              <a:rPr lang="zh-CN" altLang="en-US"/>
              <a:t>object StorageLevel {</a:t>
            </a:r>
            <a:endParaRPr lang="zh-CN" altLang="en-US"/>
          </a:p>
          <a:p>
            <a:r>
              <a:rPr lang="zh-CN" altLang="en-US"/>
              <a:t>  val NONE = new StorageLevel(false, false, false, false)</a:t>
            </a:r>
            <a:endParaRPr lang="zh-CN" altLang="en-US"/>
          </a:p>
          <a:p>
            <a:r>
              <a:rPr lang="zh-CN" altLang="en-US"/>
              <a:t>  val DISK_ONLY = new StorageLevel(true, false, false, false)</a:t>
            </a:r>
            <a:endParaRPr lang="zh-CN" altLang="en-US"/>
          </a:p>
          <a:p>
            <a:r>
              <a:rPr lang="zh-CN" altLang="en-US"/>
              <a:t>  val DISK_ONLY_2 = new StorageLevel(true, false, false, false, 2)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val MEMORY_ONLY = new StorageLevel(false, true, false, true)</a:t>
            </a:r>
            <a:endParaRPr lang="zh-CN" altLang="en-US"/>
          </a:p>
          <a:p>
            <a:r>
              <a:rPr lang="zh-CN" altLang="en-US"/>
              <a:t>  val MEMORY_ONLY_2 = new StorageLevel(false, true, false, true, 2)</a:t>
            </a:r>
            <a:endParaRPr lang="zh-CN" altLang="en-US"/>
          </a:p>
          <a:p>
            <a:r>
              <a:rPr lang="zh-CN" altLang="en-US"/>
              <a:t>  val MEMORY_ONLY_SER = new StorageLevel(false, true, false, false)</a:t>
            </a:r>
            <a:endParaRPr lang="zh-CN" altLang="en-US"/>
          </a:p>
          <a:p>
            <a:r>
              <a:rPr lang="zh-CN" altLang="en-US"/>
              <a:t>  val MEMORY_ONLY_SER_2 = new StorageLevel(false, true, false, false, 2)</a:t>
            </a:r>
            <a:endParaRPr lang="zh-CN" altLang="en-US"/>
          </a:p>
          <a:p>
            <a:r>
              <a:rPr lang="zh-CN" altLang="en-US"/>
              <a:t>  val MEMORY_AND_DISK = new StorageLevel(true, true, false, true)</a:t>
            </a:r>
            <a:endParaRPr lang="zh-CN" altLang="en-US"/>
          </a:p>
          <a:p>
            <a:r>
              <a:rPr lang="zh-CN" altLang="en-US"/>
              <a:t>  val MEMORY_AND_DISK_2 = new StorageLevel(true, true, false, true, 2)</a:t>
            </a:r>
            <a:endParaRPr lang="zh-CN" altLang="en-US"/>
          </a:p>
          <a:p>
            <a:r>
              <a:rPr lang="zh-CN" altLang="en-US"/>
              <a:t>  val MEMORY_AND_DISK_SER = new StorageLevel(true, true, false, false)</a:t>
            </a:r>
            <a:endParaRPr lang="zh-CN" altLang="en-US"/>
          </a:p>
          <a:p>
            <a:r>
              <a:rPr lang="zh-CN" altLang="en-US"/>
              <a:t>  val MEMORY_AND_DISK_SER_2 = new StorageLevel(true, true, false, false, 2)</a:t>
            </a:r>
            <a:endParaRPr lang="zh-CN" altLang="en-US"/>
          </a:p>
          <a:p>
            <a:r>
              <a:rPr lang="zh-CN" altLang="en-US"/>
              <a:t>  val OFF_HEAP = new StorageLevel(true, true, true, false, 1)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835" y="1825625"/>
            <a:ext cx="4692650" cy="4351655"/>
          </a:xfrm>
        </p:spPr>
        <p:txBody>
          <a:bodyPr>
            <a:normAutofit fontScale="80000"/>
          </a:bodyPr>
          <a:p>
            <a:r>
              <a:rPr lang="zh-CN" altLang="en-US"/>
              <a:t>class StorageLevel private(</a:t>
            </a:r>
            <a:endParaRPr lang="zh-CN" altLang="en-US"/>
          </a:p>
          <a:p>
            <a:r>
              <a:rPr lang="zh-CN" altLang="en-US"/>
              <a:t>    private var _useDisk: Boolean,</a:t>
            </a:r>
            <a:endParaRPr lang="zh-CN" altLang="en-US"/>
          </a:p>
          <a:p>
            <a:r>
              <a:rPr lang="zh-CN" altLang="en-US"/>
              <a:t>    private var _useMemory: Boolean,</a:t>
            </a:r>
            <a:endParaRPr lang="zh-CN" altLang="en-US"/>
          </a:p>
          <a:p>
            <a:r>
              <a:rPr lang="zh-CN" altLang="en-US"/>
              <a:t>    private var _useOffHeap: Boolean,</a:t>
            </a:r>
            <a:endParaRPr lang="zh-CN" altLang="en-US"/>
          </a:p>
          <a:p>
            <a:r>
              <a:rPr lang="zh-CN" altLang="en-US"/>
              <a:t>    private var _deserialized: Boolean,</a:t>
            </a:r>
            <a:endParaRPr lang="zh-CN" altLang="en-US"/>
          </a:p>
          <a:p>
            <a:r>
              <a:rPr lang="zh-CN" altLang="en-US"/>
              <a:t>    private var _replication: Int = 1)</a:t>
            </a:r>
            <a:endParaRPr lang="zh-CN" altLang="en-US"/>
          </a:p>
          <a:p>
            <a:r>
              <a:rPr lang="zh-CN" altLang="en-US"/>
              <a:t>  extends Externalizable {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MEMORY_ONLY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5340" y="1825625"/>
            <a:ext cx="5181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如果可用于持久化的 内存总共</a:t>
            </a:r>
            <a:r>
              <a:rPr lang="en-US" altLang="zh-CN"/>
              <a:t>512M</a:t>
            </a:r>
            <a:r>
              <a:rPr lang="zh-CN" altLang="en-US"/>
              <a:t>，但是要持久化</a:t>
            </a:r>
            <a:r>
              <a:rPr lang="en-US" altLang="zh-CN"/>
              <a:t>1G</a:t>
            </a:r>
            <a:r>
              <a:rPr lang="zh-CN" altLang="en-US"/>
              <a:t>的数据，那么只有</a:t>
            </a:r>
            <a:r>
              <a:rPr lang="en-US" altLang="zh-CN"/>
              <a:t>512M</a:t>
            </a:r>
            <a:r>
              <a:rPr lang="zh-CN" altLang="en-US"/>
              <a:t>的数据会被持久化的内存，其他的</a:t>
            </a:r>
            <a:r>
              <a:rPr lang="en-US" altLang="zh-CN"/>
              <a:t>512M</a:t>
            </a:r>
            <a:r>
              <a:rPr lang="zh-CN" altLang="en-US"/>
              <a:t>的数据会在使用的时候重新根据依赖的</a:t>
            </a:r>
            <a:r>
              <a:rPr lang="en-US" altLang="zh-CN"/>
              <a:t>RDD</a:t>
            </a:r>
            <a:r>
              <a:rPr lang="zh-CN" altLang="en-US"/>
              <a:t>重新计算，追溯到</a:t>
            </a:r>
            <a:r>
              <a:rPr lang="en-US" altLang="zh-CN"/>
              <a:t>HDFS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188720" y="299466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RDD1: 512M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2667000" y="299466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1188720" y="40208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RDD2: 512M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2667000" y="40208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1188720" y="1825625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HDFS: 512M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2667000" y="1825625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1188720" y="52146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RDD3: 512M</a:t>
            </a:r>
            <a:endParaRPr lang="en-US" altLang="zh-CN"/>
          </a:p>
        </p:txBody>
      </p:sp>
      <p:sp>
        <p:nvSpPr>
          <p:cNvPr id="12" name="流程图: 过程 11"/>
          <p:cNvSpPr/>
          <p:nvPr/>
        </p:nvSpPr>
        <p:spPr>
          <a:xfrm>
            <a:off x="2667000" y="52146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r>
              <a:rPr lang="zh-CN" altLang="en-US"/>
              <a:t>：</a:t>
            </a:r>
            <a:r>
              <a:rPr lang="en-US" altLang="zh-CN"/>
              <a:t>512M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682240" y="2435225"/>
            <a:ext cx="0" cy="47244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82240" y="3665220"/>
            <a:ext cx="0" cy="3352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82240" y="471678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5" idx="0"/>
          </p:cNvCxnSpPr>
          <p:nvPr/>
        </p:nvCxnSpPr>
        <p:spPr>
          <a:xfrm>
            <a:off x="1927860" y="2435225"/>
            <a:ext cx="0" cy="559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7" idx="0"/>
          </p:cNvCxnSpPr>
          <p:nvPr/>
        </p:nvCxnSpPr>
        <p:spPr>
          <a:xfrm>
            <a:off x="1927860" y="3604260"/>
            <a:ext cx="0" cy="416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1" idx="0"/>
          </p:cNvCxnSpPr>
          <p:nvPr/>
        </p:nvCxnSpPr>
        <p:spPr>
          <a:xfrm>
            <a:off x="1927860" y="4630420"/>
            <a:ext cx="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63240" y="4701540"/>
            <a:ext cx="178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持久化</a:t>
            </a:r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MEMORY_AND_DISK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ym typeface="+mn-ea"/>
              </a:rPr>
              <a:t>如果可用于持久化的 内存总共</a:t>
            </a:r>
            <a:r>
              <a:rPr lang="en-US" altLang="zh-CN">
                <a:sym typeface="+mn-ea"/>
              </a:rPr>
              <a:t>512M</a:t>
            </a:r>
            <a:r>
              <a:rPr lang="zh-CN" altLang="en-US">
                <a:sym typeface="+mn-ea"/>
              </a:rPr>
              <a:t>，但是要持久化</a:t>
            </a:r>
            <a:r>
              <a:rPr lang="en-US" altLang="zh-CN">
                <a:sym typeface="+mn-ea"/>
              </a:rPr>
              <a:t>1G</a:t>
            </a:r>
            <a:r>
              <a:rPr lang="zh-CN" altLang="en-US">
                <a:sym typeface="+mn-ea"/>
              </a:rPr>
              <a:t>的数据，那么只有</a:t>
            </a:r>
            <a:r>
              <a:rPr lang="en-US" altLang="zh-CN">
                <a:sym typeface="+mn-ea"/>
              </a:rPr>
              <a:t>512M</a:t>
            </a:r>
            <a:r>
              <a:rPr lang="zh-CN" altLang="en-US">
                <a:sym typeface="+mn-ea"/>
              </a:rPr>
              <a:t>的数据会被持久化的内存，其他的</a:t>
            </a:r>
            <a:r>
              <a:rPr lang="en-US" altLang="zh-CN">
                <a:sym typeface="+mn-ea"/>
              </a:rPr>
              <a:t>512M</a:t>
            </a:r>
            <a:r>
              <a:rPr lang="zh-CN" altLang="en-US">
                <a:sym typeface="+mn-ea"/>
              </a:rPr>
              <a:t>的数据会持久化到本地磁盘</a:t>
            </a:r>
            <a:endParaRPr lang="zh-CN"/>
          </a:p>
        </p:txBody>
      </p:sp>
      <p:sp>
        <p:nvSpPr>
          <p:cNvPr id="14" name="流程图: 过程 13"/>
          <p:cNvSpPr/>
          <p:nvPr/>
        </p:nvSpPr>
        <p:spPr>
          <a:xfrm>
            <a:off x="1188720" y="299466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RDD1: 512M</a:t>
            </a:r>
            <a:endParaRPr lang="en-US" altLang="zh-CN"/>
          </a:p>
        </p:txBody>
      </p:sp>
      <p:sp>
        <p:nvSpPr>
          <p:cNvPr id="15" name="流程图: 过程 14"/>
          <p:cNvSpPr/>
          <p:nvPr/>
        </p:nvSpPr>
        <p:spPr>
          <a:xfrm>
            <a:off x="2667000" y="299466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1188720" y="40208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RDD2: 512M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2667000" y="40208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18" name="流程图: 过程 17"/>
          <p:cNvSpPr/>
          <p:nvPr/>
        </p:nvSpPr>
        <p:spPr>
          <a:xfrm>
            <a:off x="1188720" y="1825625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HDFS: 512M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2667000" y="1825625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20" name="流程图: 过程 19"/>
          <p:cNvSpPr/>
          <p:nvPr/>
        </p:nvSpPr>
        <p:spPr>
          <a:xfrm>
            <a:off x="1188720" y="52146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RDD3: 512M</a:t>
            </a:r>
            <a:endParaRPr lang="en-US" altLang="zh-CN"/>
          </a:p>
        </p:txBody>
      </p:sp>
      <p:sp>
        <p:nvSpPr>
          <p:cNvPr id="21" name="流程图: 过程 20"/>
          <p:cNvSpPr/>
          <p:nvPr/>
        </p:nvSpPr>
        <p:spPr>
          <a:xfrm>
            <a:off x="2667000" y="52146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r>
              <a:rPr lang="zh-CN" altLang="en-US"/>
              <a:t>：</a:t>
            </a:r>
            <a:r>
              <a:rPr lang="en-US" altLang="zh-CN"/>
              <a:t>512M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682240" y="2435225"/>
            <a:ext cx="0" cy="47244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82240" y="3665220"/>
            <a:ext cx="0" cy="3352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82240" y="471678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63240" y="4701540"/>
            <a:ext cx="178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持久化</a:t>
            </a:r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MEMORY_ONLY </a:t>
            </a:r>
            <a:r>
              <a:rPr lang="en-US" altLang="zh-CN" b="1">
                <a:sym typeface="+mn-ea"/>
              </a:rPr>
              <a:t>VS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MEMORY_AND_DISK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对于计算不耗时的</a:t>
            </a:r>
            <a:r>
              <a:rPr lang="en-US" altLang="zh-CN"/>
              <a:t>RDD</a:t>
            </a:r>
            <a:r>
              <a:rPr lang="zh-CN" altLang="en-US"/>
              <a:t>来说，</a:t>
            </a:r>
            <a:r>
              <a:rPr lang="zh-CN" altLang="en-US">
                <a:sym typeface="+mn-ea"/>
              </a:rPr>
              <a:t>MEMORY_ONLY策略优势更大，即便是内存不够用，重新从</a:t>
            </a:r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开始计算也比持久化的磁盘的读写要快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对于计算耗时的</a:t>
            </a:r>
            <a:r>
              <a:rPr lang="en-US" altLang="zh-CN"/>
              <a:t>RDD</a:t>
            </a:r>
            <a:r>
              <a:rPr lang="zh-CN" altLang="en-US"/>
              <a:t>来说，持久化的磁盘的读写时间也比重新计算快，那么</a:t>
            </a:r>
            <a:r>
              <a:rPr lang="zh-CN" altLang="en-US">
                <a:sym typeface="+mn-ea"/>
              </a:rPr>
              <a:t>MEMORY_AND_DISK策略更具优势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测试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  def main(args: Array[String]): Unit = {</a:t>
            </a:r>
            <a:endParaRPr lang="zh-CN" altLang="en-US"/>
          </a:p>
          <a:p>
            <a:r>
              <a:rPr lang="zh-CN" altLang="en-US"/>
              <a:t>    val spark = SparkSession.builder().master("local").appName("test").getOrCreate()</a:t>
            </a:r>
            <a:endParaRPr lang="zh-CN" altLang="en-US"/>
          </a:p>
          <a:p>
            <a:r>
              <a:rPr lang="zh-CN" altLang="en-US"/>
              <a:t>    val text = spark.sparkContext.textFile("test-in/load/txt/EventDB-DDL.sql")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//text.persist()</a:t>
            </a:r>
            <a:endParaRPr lang="zh-CN" altLang="en-US"/>
          </a:p>
          <a:p>
            <a:r>
              <a:rPr lang="zh-CN" altLang="en-US"/>
              <a:t>    for(i &lt;- 1 to 3){</a:t>
            </a:r>
            <a:endParaRPr lang="zh-CN" altLang="en-US"/>
          </a:p>
          <a:p>
            <a:r>
              <a:rPr lang="zh-CN" altLang="en-US"/>
              <a:t>      val start = System.currentTimeMillis();</a:t>
            </a:r>
            <a:endParaRPr lang="zh-CN" altLang="en-US"/>
          </a:p>
          <a:p>
            <a:r>
              <a:rPr lang="zh-CN" altLang="en-US"/>
              <a:t>      println(text.count())</a:t>
            </a:r>
            <a:endParaRPr lang="zh-CN" altLang="en-US"/>
          </a:p>
          <a:p>
            <a:r>
              <a:rPr lang="zh-CN" altLang="en-US"/>
              <a:t>      println("Cost: " + (System.currentTimeMillis() - start))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spark.close()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没有</a:t>
            </a:r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cache</a:t>
            </a:r>
            <a:endParaRPr lang="en-US" altLang="zh-CN"/>
          </a:p>
        </p:txBody>
      </p:sp>
      <p:graphicFrame>
        <p:nvGraphicFramePr>
          <p:cNvPr id="7" name="内容占位符 6"/>
          <p:cNvGraphicFramePr/>
          <p:nvPr>
            <p:ph sz="half" idx="2"/>
          </p:nvPr>
        </p:nvGraphicFramePr>
        <p:xfrm>
          <a:off x="1186774" y="2665379"/>
          <a:ext cx="48729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0"/>
                <a:gridCol w="1624330"/>
                <a:gridCol w="16243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441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内容占位符 7"/>
          <p:cNvGraphicFramePr/>
          <p:nvPr>
            <p:ph sz="quarter" idx="4"/>
          </p:nvPr>
        </p:nvGraphicFramePr>
        <p:xfrm>
          <a:off x="6256938" y="2665379"/>
          <a:ext cx="48977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1632585"/>
                <a:gridCol w="1632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Spark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Apache Spark is an open source cluster computing system that aims to make data analytics fast</a:t>
            </a:r>
            <a:endParaRPr lang="en-US" altLang="zh-CN"/>
          </a:p>
          <a:p>
            <a:r>
              <a:rPr lang="en-US" altLang="zh-CN"/>
              <a:t>Both fast to run and fast to write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Berkeley Data Analytics Stack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8550" y="1825625"/>
            <a:ext cx="7454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r>
              <a:rPr lang="en-US" altLang="zh-CN"/>
              <a:t>Hadoop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相比</a:t>
            </a:r>
            <a:r>
              <a:rPr lang="en-US" altLang="zh-CN"/>
              <a:t>Hadoop</a:t>
            </a:r>
            <a:r>
              <a:rPr lang="zh-CN" altLang="en-US"/>
              <a:t>历史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发展尤为迅速</a:t>
            </a:r>
            <a:endParaRPr lang="zh-CN" altLang="en-US"/>
          </a:p>
          <a:p>
            <a:r>
              <a:rPr lang="en-US" altLang="zh-CN"/>
              <a:t>-Spark 7</a:t>
            </a:r>
            <a:r>
              <a:rPr lang="zh-CN" altLang="en-US"/>
              <a:t>年时间</a:t>
            </a:r>
            <a:endParaRPr lang="zh-CN" altLang="en-US"/>
          </a:p>
          <a:p>
            <a:r>
              <a:rPr lang="en-US" altLang="zh-CN"/>
              <a:t>-Hadoop 12</a:t>
            </a:r>
            <a:r>
              <a:rPr lang="zh-CN" altLang="en-US"/>
              <a:t>年时间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537335"/>
            <a:ext cx="997966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的共享数据慢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为什么慢？额外的复制，序列化，磁盘</a:t>
            </a:r>
            <a:r>
              <a:rPr lang="en-US" altLang="zh-CN"/>
              <a:t>IO</a:t>
            </a:r>
            <a:r>
              <a:rPr lang="zh-CN" altLang="en-US"/>
              <a:t>开销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2339340"/>
            <a:ext cx="639064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的共享数据块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块是因为内存计算？ 当然还有</a:t>
            </a:r>
            <a:r>
              <a:rPr lang="en-US" altLang="zh-CN"/>
              <a:t>DAG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205" y="2287270"/>
            <a:ext cx="699135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3076</Words>
  <Application>WPS 演示</Application>
  <PresentationFormat>宽屏</PresentationFormat>
  <Paragraphs>232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Spark</vt:lpstr>
      <vt:lpstr>PowerPoint 演示文稿</vt:lpstr>
      <vt:lpstr>What is Spark</vt:lpstr>
      <vt:lpstr>The Berkeley Data Analytics Stack</vt:lpstr>
      <vt:lpstr>PowerPoint 演示文稿</vt:lpstr>
      <vt:lpstr>回顾Hadoop</vt:lpstr>
      <vt:lpstr>PowerPoint 演示文稿</vt:lpstr>
      <vt:lpstr>Hadoop的共享数据慢</vt:lpstr>
      <vt:lpstr>Spark的共享数据块</vt:lpstr>
      <vt:lpstr>Spark API</vt:lpstr>
      <vt:lpstr>Spark有哪些运行模式</vt:lpstr>
      <vt:lpstr>Spark 内核</vt:lpstr>
      <vt:lpstr>RDD是基础</vt:lpstr>
      <vt:lpstr>Spark RDD&amp;Partition</vt:lpstr>
      <vt:lpstr>Spark 运行时</vt:lpstr>
      <vt:lpstr>流程</vt:lpstr>
      <vt:lpstr>PowerPoint 演示文稿</vt:lpstr>
      <vt:lpstr>代码示例</vt:lpstr>
      <vt:lpstr>PowerPoint 演示文稿</vt:lpstr>
      <vt:lpstr>Spark 启动过程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zhda6001</dc:creator>
  <cp:lastModifiedBy>zhda6001</cp:lastModifiedBy>
  <cp:revision>11</cp:revision>
  <dcterms:created xsi:type="dcterms:W3CDTF">2018-11-28T09:53:00Z</dcterms:created>
  <dcterms:modified xsi:type="dcterms:W3CDTF">2018-12-04T14:48:48Z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