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2" r:id="rId20"/>
    <p:sldId id="277" r:id="rId21"/>
    <p:sldId id="273" r:id="rId22"/>
    <p:sldId id="278" r:id="rId23"/>
    <p:sldId id="279" r:id="rId24"/>
    <p:sldId id="280" r:id="rId25"/>
    <p:sldId id="281" r:id="rId26"/>
    <p:sldId id="284" r:id="rId27"/>
    <p:sldId id="285" r:id="rId28"/>
    <p:sldId id="283" r:id="rId29"/>
    <p:sldId id="282" r:id="rId30"/>
    <p:sldId id="288" r:id="rId31"/>
    <p:sldId id="294" r:id="rId32"/>
    <p:sldId id="290" r:id="rId33"/>
    <p:sldId id="289" r:id="rId34"/>
    <p:sldId id="291" r:id="rId35"/>
    <p:sldId id="293" r:id="rId36"/>
    <p:sldId id="295" r:id="rId37"/>
    <p:sldId id="300" r:id="rId38"/>
    <p:sldId id="301" r:id="rId39"/>
    <p:sldId id="303" r:id="rId40"/>
    <p:sldId id="302" r:id="rId4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D36"/>
    <a:srgbClr val="F9680D"/>
    <a:srgbClr val="DF36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Spark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Spark API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支持</a:t>
            </a:r>
            <a:r>
              <a:rPr lang="en-US" altLang="zh-CN"/>
              <a:t>4</a:t>
            </a:r>
            <a:r>
              <a:rPr lang="zh-CN" altLang="en-US"/>
              <a:t>种语言的</a:t>
            </a:r>
            <a:r>
              <a:rPr lang="en-US" altLang="zh-CN"/>
              <a:t>API</a:t>
            </a:r>
            <a:endParaRPr lang="en-US" altLang="zh-CN"/>
          </a:p>
          <a:p>
            <a:r>
              <a:rPr lang="en-US" altLang="zh-CN"/>
              <a:t>-Scala</a:t>
            </a:r>
            <a:endParaRPr lang="en-US" altLang="zh-CN"/>
          </a:p>
          <a:p>
            <a:r>
              <a:rPr lang="en-US" altLang="zh-CN"/>
              <a:t>-Python</a:t>
            </a:r>
            <a:endParaRPr lang="en-US" altLang="zh-CN"/>
          </a:p>
          <a:p>
            <a:r>
              <a:rPr lang="en-US" altLang="zh-CN"/>
              <a:t>-Java</a:t>
            </a:r>
            <a:endParaRPr lang="en-US" altLang="zh-CN"/>
          </a:p>
          <a:p>
            <a:r>
              <a:rPr lang="en-US" altLang="zh-CN"/>
              <a:t>-R</a:t>
            </a:r>
            <a:r>
              <a:rPr lang="zh-CN" altLang="en-US"/>
              <a:t>（一般）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Spark</a:t>
            </a:r>
            <a:r>
              <a:rPr lang="zh-CN" altLang="en-US"/>
              <a:t>有哪些运行模式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Local </a:t>
            </a:r>
            <a:r>
              <a:rPr lang="zh-CN" altLang="en-US"/>
              <a:t>多用于测试</a:t>
            </a:r>
            <a:endParaRPr lang="zh-CN" altLang="en-US"/>
          </a:p>
          <a:p>
            <a:r>
              <a:rPr lang="en-US" altLang="zh-CN"/>
              <a:t>Standalone</a:t>
            </a:r>
            <a:endParaRPr lang="en-US" altLang="zh-CN"/>
          </a:p>
          <a:p>
            <a:r>
              <a:rPr lang="en-US" altLang="zh-CN"/>
              <a:t>Mesos</a:t>
            </a:r>
            <a:endParaRPr lang="en-US" altLang="zh-CN"/>
          </a:p>
          <a:p>
            <a:r>
              <a:rPr lang="en-US" altLang="zh-CN"/>
              <a:t>YARN </a:t>
            </a:r>
            <a:r>
              <a:rPr lang="zh-CN" altLang="en-US"/>
              <a:t>最具前景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Spark </a:t>
            </a:r>
            <a:r>
              <a:rPr lang="zh-CN" altLang="en-US"/>
              <a:t>内核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RDD</a:t>
            </a:r>
            <a:r>
              <a:rPr lang="zh-CN" altLang="en-US"/>
              <a:t>是基础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Resilient Distributed Dataset - </a:t>
            </a:r>
            <a:r>
              <a:rPr lang="zh-CN" altLang="en-US"/>
              <a:t>弹性分布式数据集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五大特性：</a:t>
            </a:r>
            <a:endParaRPr lang="zh-CN" altLang="en-US"/>
          </a:p>
          <a:p>
            <a:r>
              <a:rPr lang="en-US" altLang="zh-CN"/>
              <a:t>A list of partitions</a:t>
            </a:r>
            <a:endParaRPr lang="en-US" altLang="zh-CN"/>
          </a:p>
          <a:p>
            <a:r>
              <a:rPr lang="en-US" altLang="zh-CN"/>
              <a:t>A function for computing each split</a:t>
            </a:r>
            <a:endParaRPr lang="en-US" altLang="zh-CN"/>
          </a:p>
          <a:p>
            <a:r>
              <a:rPr lang="en-US" altLang="zh-CN"/>
              <a:t>A list of dependencies on other RDDs</a:t>
            </a:r>
            <a:endParaRPr lang="en-US" altLang="zh-CN"/>
          </a:p>
          <a:p>
            <a:r>
              <a:rPr lang="en-US" altLang="zh-CN"/>
              <a:t>Optionally, a Partitioner for key-value RDDs</a:t>
            </a:r>
            <a:endParaRPr lang="en-US" altLang="zh-CN"/>
          </a:p>
          <a:p>
            <a:r>
              <a:rPr lang="en-US" altLang="zh-CN"/>
              <a:t>Optionally, a list of preferred locations to compute each split on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Spark RDD&amp;Partition</a:t>
            </a:r>
            <a:endParaRPr lang="en-US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sz="half" idx="1"/>
          </p:nvPr>
        </p:nvGraphicFramePr>
        <p:xfrm>
          <a:off x="838200" y="1455420"/>
          <a:ext cx="7261860" cy="4579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743575" imgH="4267200" progId="Paint.Picture">
                  <p:embed/>
                </p:oleObj>
              </mc:Choice>
              <mc:Fallback>
                <p:oleObj name="" r:id="rId1" imgW="5743575" imgH="42672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1455420"/>
                        <a:ext cx="7261860" cy="4579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8225790" y="1825625"/>
            <a:ext cx="3128010" cy="4351655"/>
          </a:xfrm>
        </p:spPr>
        <p:txBody>
          <a:bodyPr/>
          <a:p>
            <a:r>
              <a:rPr lang="en-US" altLang="zh-CN"/>
              <a:t>RDD </a:t>
            </a:r>
            <a:r>
              <a:rPr lang="zh-CN" altLang="zh-CN"/>
              <a:t>抽象概念</a:t>
            </a:r>
            <a:endParaRPr lang="zh-CN" altLang="zh-CN"/>
          </a:p>
          <a:p>
            <a:endParaRPr lang="zh-CN" altLang="zh-CN"/>
          </a:p>
          <a:p>
            <a:r>
              <a:rPr lang="en-US" altLang="zh-CN"/>
              <a:t>Partition </a:t>
            </a:r>
            <a:r>
              <a:rPr lang="zh-CN" altLang="en-US"/>
              <a:t>具体概念</a:t>
            </a:r>
            <a:r>
              <a:rPr lang="en-US" altLang="zh-CN"/>
              <a:t>--</a:t>
            </a:r>
            <a:r>
              <a:rPr lang="zh-CN" altLang="en-US"/>
              <a:t>指某个节点内连续的一片数据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Spark </a:t>
            </a:r>
            <a:r>
              <a:rPr lang="zh-CN" altLang="zh-CN"/>
              <a:t>运行时</a:t>
            </a:r>
            <a:endParaRPr lang="zh-CN" altLang="zh-CN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3256915" y="2052955"/>
          <a:ext cx="5676900" cy="389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676900" imgH="3895725" progId="Paint.Picture">
                  <p:embed/>
                </p:oleObj>
              </mc:Choice>
              <mc:Fallback>
                <p:oleObj name="" r:id="rId1" imgW="5676900" imgH="38957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56915" y="2052955"/>
                        <a:ext cx="5676900" cy="389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分布式文件系统 </a:t>
            </a:r>
            <a:r>
              <a:rPr lang="en-US" altLang="zh-CN"/>
              <a:t>-- </a:t>
            </a:r>
            <a:r>
              <a:rPr lang="zh-CN" altLang="en-US"/>
              <a:t>加载数据集</a:t>
            </a:r>
            <a:endParaRPr lang="zh-CN" altLang="en-US"/>
          </a:p>
          <a:p>
            <a:r>
              <a:rPr lang="en-US" altLang="zh-CN"/>
              <a:t>Transformation </a:t>
            </a:r>
            <a:r>
              <a:rPr lang="zh-CN" altLang="en-US"/>
              <a:t>延迟执行 </a:t>
            </a:r>
            <a:r>
              <a:rPr lang="en-US" altLang="zh-CN"/>
              <a:t>-- </a:t>
            </a:r>
            <a:r>
              <a:rPr lang="zh-CN" altLang="en-US"/>
              <a:t>针对</a:t>
            </a:r>
            <a:r>
              <a:rPr lang="en-US" altLang="zh-CN"/>
              <a:t>RDD</a:t>
            </a:r>
            <a:r>
              <a:rPr lang="zh-CN" altLang="en-US"/>
              <a:t>的操作</a:t>
            </a:r>
            <a:endParaRPr lang="zh-CN" altLang="en-US"/>
          </a:p>
          <a:p>
            <a:r>
              <a:rPr lang="en-US" altLang="zh-CN"/>
              <a:t>Action</a:t>
            </a:r>
            <a:r>
              <a:rPr lang="zh-CN" altLang="en-US"/>
              <a:t>触发执行</a:t>
            </a:r>
            <a:endParaRPr lang="zh-CN" altLang="en-US"/>
          </a:p>
        </p:txBody>
      </p:sp>
      <p:sp>
        <p:nvSpPr>
          <p:cNvPr id="4" name="流程图: 可选过程 3"/>
          <p:cNvSpPr/>
          <p:nvPr/>
        </p:nvSpPr>
        <p:spPr>
          <a:xfrm>
            <a:off x="1137285" y="4106545"/>
            <a:ext cx="2092960" cy="8686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Load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4378960" y="4106545"/>
            <a:ext cx="2092960" cy="8686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Transformation</a:t>
            </a:r>
            <a:endParaRPr lang="en-US" altLang="zh-CN"/>
          </a:p>
        </p:txBody>
      </p:sp>
      <p:sp>
        <p:nvSpPr>
          <p:cNvPr id="6" name="流程图: 可选过程 5"/>
          <p:cNvSpPr/>
          <p:nvPr/>
        </p:nvSpPr>
        <p:spPr>
          <a:xfrm>
            <a:off x="7498715" y="4106545"/>
            <a:ext cx="2092960" cy="8686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Action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4" idx="3"/>
            <a:endCxn id="5" idx="1"/>
          </p:cNvCxnSpPr>
          <p:nvPr/>
        </p:nvCxnSpPr>
        <p:spPr>
          <a:xfrm>
            <a:off x="3230245" y="4540885"/>
            <a:ext cx="1148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  <a:endCxn id="6" idx="1"/>
          </p:cNvCxnSpPr>
          <p:nvPr/>
        </p:nvCxnSpPr>
        <p:spPr>
          <a:xfrm>
            <a:off x="6471920" y="4540885"/>
            <a:ext cx="10267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09215" y="1934210"/>
            <a:ext cx="6972300" cy="41338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代码示例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lines = sc.textFile(“hdfs://...”)</a:t>
            </a:r>
            <a:endParaRPr lang="en-US" altLang="zh-CN"/>
          </a:p>
          <a:p>
            <a:r>
              <a:rPr lang="zh-CN" altLang="zh-CN"/>
              <a:t>加载进来成为</a:t>
            </a:r>
            <a:r>
              <a:rPr lang="en-US" altLang="zh-CN"/>
              <a:t>RDD</a:t>
            </a:r>
            <a:endParaRPr lang="en-US" altLang="zh-CN"/>
          </a:p>
          <a:p>
            <a:r>
              <a:rPr lang="en-US" altLang="zh-CN"/>
              <a:t>errors = lines.filter(_.startWith(“ERROR”))</a:t>
            </a:r>
            <a:endParaRPr lang="en-US" altLang="zh-CN"/>
          </a:p>
          <a:p>
            <a:r>
              <a:rPr lang="en-US" altLang="zh-CN"/>
              <a:t>Transformation</a:t>
            </a:r>
            <a:r>
              <a:rPr lang="zh-CN" altLang="zh-CN"/>
              <a:t>转换</a:t>
            </a:r>
            <a:endParaRPr lang="zh-CN" altLang="zh-CN"/>
          </a:p>
          <a:p>
            <a:r>
              <a:rPr lang="en-US" altLang="zh-CN"/>
              <a:t>errors.persist()</a:t>
            </a:r>
            <a:endParaRPr lang="en-US" altLang="zh-CN"/>
          </a:p>
          <a:p>
            <a:r>
              <a:rPr lang="zh-CN" altLang="zh-CN"/>
              <a:t>缓存</a:t>
            </a:r>
            <a:r>
              <a:rPr lang="en-US" altLang="zh-CN"/>
              <a:t>RDD</a:t>
            </a:r>
            <a:endParaRPr lang="en-US" altLang="zh-CN"/>
          </a:p>
          <a:p>
            <a:r>
              <a:rPr lang="en-US" altLang="zh-CN"/>
              <a:t>mysqlError = errors.filter(_.contain(“MySQL”)).count</a:t>
            </a:r>
            <a:endParaRPr lang="en-US" altLang="zh-CN"/>
          </a:p>
          <a:p>
            <a:r>
              <a:rPr lang="en-US" altLang="zh-CN"/>
              <a:t>Action </a:t>
            </a:r>
            <a:r>
              <a:rPr lang="zh-CN" altLang="en-US"/>
              <a:t>执行</a:t>
            </a:r>
            <a:endParaRPr lang="en-US" altLang="zh-CN"/>
          </a:p>
          <a:p>
            <a:r>
              <a:rPr lang="en-US" altLang="zh-CN"/>
              <a:t>httpError = error.filter(_.contain(“HTTP”)).count</a:t>
            </a:r>
            <a:endParaRPr lang="en-US" altLang="zh-CN"/>
          </a:p>
          <a:p>
            <a:r>
              <a:rPr lang="en-US" altLang="zh-CN"/>
              <a:t>Action</a:t>
            </a:r>
            <a:r>
              <a:rPr lang="zh-CN" altLang="zh-CN"/>
              <a:t> 执行</a:t>
            </a:r>
            <a:endParaRPr lang="zh-CN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440680" y="3970020"/>
            <a:ext cx="5913120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  <a:sym typeface="+mn-ea"/>
              </a:rPr>
              <a:t>遇到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Action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算子会提交一个 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JOB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680960" y="4808220"/>
            <a:ext cx="1066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147560" y="5707380"/>
            <a:ext cx="1112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5095" y="1825625"/>
            <a:ext cx="94005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Spark </a:t>
            </a:r>
            <a:r>
              <a:rPr lang="zh-CN" altLang="zh-CN"/>
              <a:t>启动过程</a:t>
            </a:r>
            <a:endParaRPr lang="zh-CN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77465" y="1825625"/>
            <a:ext cx="70364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缓存策略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6875" y="1520825"/>
            <a:ext cx="6780530" cy="4961255"/>
          </a:xfrm>
        </p:spPr>
        <p:txBody>
          <a:bodyPr>
            <a:normAutofit fontScale="60000"/>
          </a:bodyPr>
          <a:p>
            <a:r>
              <a:rPr lang="zh-CN" altLang="en-US"/>
              <a:t>object StorageLevel {</a:t>
            </a:r>
            <a:endParaRPr lang="zh-CN" altLang="en-US"/>
          </a:p>
          <a:p>
            <a:r>
              <a:rPr lang="zh-CN" altLang="en-US"/>
              <a:t>  val NONE = new StorageLevel(false, false, false, false)</a:t>
            </a:r>
            <a:endParaRPr lang="zh-CN" altLang="en-US"/>
          </a:p>
          <a:p>
            <a:r>
              <a:rPr lang="zh-CN" altLang="en-US"/>
              <a:t>  val DISK_ONLY = new StorageLevel(true, false, false, false)</a:t>
            </a:r>
            <a:endParaRPr lang="zh-CN" altLang="en-US"/>
          </a:p>
          <a:p>
            <a:r>
              <a:rPr lang="zh-CN" altLang="en-US"/>
              <a:t>  val DISK_ONLY_2 = new StorageLevel(true, false, false, false, 2)</a:t>
            </a:r>
            <a:endParaRPr lang="zh-CN" altLang="en-US"/>
          </a:p>
          <a:p>
            <a:r>
              <a:rPr lang="zh-CN" altLang="en-US"/>
              <a:t>  </a:t>
            </a:r>
            <a:r>
              <a:rPr lang="zh-CN" altLang="en-US">
                <a:solidFill>
                  <a:srgbClr val="FF0000"/>
                </a:solidFill>
              </a:rPr>
              <a:t>val MEMORY_ONLY = new StorageLevel(false, true, false, true)</a:t>
            </a:r>
            <a:endParaRPr lang="zh-CN" altLang="en-US"/>
          </a:p>
          <a:p>
            <a:r>
              <a:rPr lang="zh-CN" altLang="en-US"/>
              <a:t>  val MEMORY_ONLY_2 = new StorageLevel(false, true, false, true, 2)</a:t>
            </a:r>
            <a:endParaRPr lang="zh-CN" altLang="en-US"/>
          </a:p>
          <a:p>
            <a:r>
              <a:rPr lang="zh-CN" altLang="en-US"/>
              <a:t>  val MEMORY_ONLY_SER = new StorageLevel(false, true, false, false)</a:t>
            </a:r>
            <a:endParaRPr lang="zh-CN" altLang="en-US"/>
          </a:p>
          <a:p>
            <a:r>
              <a:rPr lang="zh-CN" altLang="en-US"/>
              <a:t>  val MEMORY_ONLY_SER_2 = new StorageLevel(false, true, false, false, 2)</a:t>
            </a:r>
            <a:endParaRPr lang="zh-CN" altLang="en-US"/>
          </a:p>
          <a:p>
            <a:r>
              <a:rPr lang="zh-CN" altLang="en-US"/>
              <a:t>  val MEMORY_AND_DISK = new StorageLevel(true, true, false, true)</a:t>
            </a:r>
            <a:endParaRPr lang="zh-CN" altLang="en-US"/>
          </a:p>
          <a:p>
            <a:r>
              <a:rPr lang="zh-CN" altLang="en-US"/>
              <a:t>  val MEMORY_AND_DISK_2 = new StorageLevel(true, true, false, true, 2)</a:t>
            </a:r>
            <a:endParaRPr lang="zh-CN" altLang="en-US"/>
          </a:p>
          <a:p>
            <a:r>
              <a:rPr lang="zh-CN" altLang="en-US"/>
              <a:t>  val MEMORY_AND_DISK_SER = new StorageLevel(true, true, false, false)</a:t>
            </a:r>
            <a:endParaRPr lang="zh-CN" altLang="en-US"/>
          </a:p>
          <a:p>
            <a:r>
              <a:rPr lang="zh-CN" altLang="en-US"/>
              <a:t>  val MEMORY_AND_DISK_SER_2 = new StorageLevel(true, true, false, false, 2)</a:t>
            </a:r>
            <a:endParaRPr lang="zh-CN" altLang="en-US"/>
          </a:p>
          <a:p>
            <a:r>
              <a:rPr lang="zh-CN" altLang="en-US"/>
              <a:t>  val OFF_HEAP = new StorageLevel(true, true, true, false, 1)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5835" y="1825625"/>
            <a:ext cx="4692650" cy="4351655"/>
          </a:xfrm>
        </p:spPr>
        <p:txBody>
          <a:bodyPr>
            <a:normAutofit fontScale="80000"/>
          </a:bodyPr>
          <a:p>
            <a:r>
              <a:rPr lang="zh-CN" altLang="en-US"/>
              <a:t>class StorageLevel private(</a:t>
            </a:r>
            <a:endParaRPr lang="zh-CN" altLang="en-US"/>
          </a:p>
          <a:p>
            <a:r>
              <a:rPr lang="zh-CN" altLang="en-US"/>
              <a:t>    private var _useDisk: Boolean,</a:t>
            </a:r>
            <a:endParaRPr lang="zh-CN" altLang="en-US"/>
          </a:p>
          <a:p>
            <a:r>
              <a:rPr lang="zh-CN" altLang="en-US"/>
              <a:t>    private var _useMemory: Boolean,</a:t>
            </a:r>
            <a:endParaRPr lang="zh-CN" altLang="en-US"/>
          </a:p>
          <a:p>
            <a:r>
              <a:rPr lang="zh-CN" altLang="en-US"/>
              <a:t>    private var _useOffHeap: Boolean,</a:t>
            </a:r>
            <a:endParaRPr lang="zh-CN" altLang="en-US"/>
          </a:p>
          <a:p>
            <a:r>
              <a:rPr lang="zh-CN" altLang="en-US"/>
              <a:t>    private var _deserialized: Boolean,</a:t>
            </a:r>
            <a:endParaRPr lang="zh-CN" altLang="en-US"/>
          </a:p>
          <a:p>
            <a:r>
              <a:rPr lang="zh-CN" altLang="en-US"/>
              <a:t>    private var _replication: Int = 1)</a:t>
            </a:r>
            <a:endParaRPr lang="zh-CN" altLang="en-US"/>
          </a:p>
          <a:p>
            <a:r>
              <a:rPr lang="zh-CN" altLang="en-US"/>
              <a:t>  extends Externalizable {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sym typeface="+mn-ea"/>
              </a:rPr>
              <a:t>MEMORY_ONLY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5340" y="1825625"/>
            <a:ext cx="5181600" cy="4351338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如果可用于持久化的 内存总共</a:t>
            </a:r>
            <a:r>
              <a:rPr lang="en-US" altLang="zh-CN"/>
              <a:t>512M</a:t>
            </a:r>
            <a:r>
              <a:rPr lang="zh-CN" altLang="en-US"/>
              <a:t>，但是要持久化</a:t>
            </a:r>
            <a:r>
              <a:rPr lang="en-US" altLang="zh-CN"/>
              <a:t>1G</a:t>
            </a:r>
            <a:r>
              <a:rPr lang="zh-CN" altLang="en-US"/>
              <a:t>的数据，那么只有</a:t>
            </a:r>
            <a:r>
              <a:rPr lang="en-US" altLang="zh-CN"/>
              <a:t>512M</a:t>
            </a:r>
            <a:r>
              <a:rPr lang="zh-CN" altLang="en-US"/>
              <a:t>的数据会被持久化的内存，其他的</a:t>
            </a:r>
            <a:r>
              <a:rPr lang="en-US" altLang="zh-CN"/>
              <a:t>512M</a:t>
            </a:r>
            <a:r>
              <a:rPr lang="zh-CN" altLang="en-US"/>
              <a:t>的数据会在使用的时候重新根据依赖的</a:t>
            </a:r>
            <a:r>
              <a:rPr lang="en-US" altLang="zh-CN"/>
              <a:t>RDD</a:t>
            </a:r>
            <a:r>
              <a:rPr lang="zh-CN" altLang="en-US"/>
              <a:t>重新计算，追溯到</a:t>
            </a:r>
            <a:r>
              <a:rPr lang="en-US" altLang="zh-CN"/>
              <a:t>HDFS</a:t>
            </a:r>
            <a:r>
              <a:rPr lang="zh-CN" altLang="en-US"/>
              <a:t>开始</a:t>
            </a:r>
            <a:endParaRPr lang="zh-CN" altLang="en-US"/>
          </a:p>
        </p:txBody>
      </p:sp>
      <p:sp>
        <p:nvSpPr>
          <p:cNvPr id="5" name="流程图: 过程 4"/>
          <p:cNvSpPr/>
          <p:nvPr/>
        </p:nvSpPr>
        <p:spPr>
          <a:xfrm>
            <a:off x="1188720" y="2994660"/>
            <a:ext cx="147828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RDD1: 512M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2667000" y="2994660"/>
            <a:ext cx="147828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512M</a:t>
            </a:r>
            <a:endParaRPr lang="en-US" altLang="zh-CN"/>
          </a:p>
        </p:txBody>
      </p:sp>
      <p:sp>
        <p:nvSpPr>
          <p:cNvPr id="7" name="流程图: 过程 6"/>
          <p:cNvSpPr/>
          <p:nvPr/>
        </p:nvSpPr>
        <p:spPr>
          <a:xfrm>
            <a:off x="1188720" y="4020820"/>
            <a:ext cx="147828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RDD2: 512M</a:t>
            </a:r>
            <a:endParaRPr lang="en-US" altLang="zh-CN"/>
          </a:p>
        </p:txBody>
      </p:sp>
      <p:sp>
        <p:nvSpPr>
          <p:cNvPr id="8" name="流程图: 过程 7"/>
          <p:cNvSpPr/>
          <p:nvPr/>
        </p:nvSpPr>
        <p:spPr>
          <a:xfrm>
            <a:off x="2667000" y="4020820"/>
            <a:ext cx="147828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512M</a:t>
            </a:r>
            <a:endParaRPr lang="en-US" altLang="zh-CN"/>
          </a:p>
        </p:txBody>
      </p:sp>
      <p:sp>
        <p:nvSpPr>
          <p:cNvPr id="9" name="流程图: 过程 8"/>
          <p:cNvSpPr/>
          <p:nvPr/>
        </p:nvSpPr>
        <p:spPr>
          <a:xfrm>
            <a:off x="1188720" y="1825625"/>
            <a:ext cx="147828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HDFS: 512M</a:t>
            </a:r>
            <a:endParaRPr lang="en-US" altLang="zh-CN"/>
          </a:p>
        </p:txBody>
      </p:sp>
      <p:sp>
        <p:nvSpPr>
          <p:cNvPr id="10" name="流程图: 过程 9"/>
          <p:cNvSpPr/>
          <p:nvPr/>
        </p:nvSpPr>
        <p:spPr>
          <a:xfrm>
            <a:off x="2667000" y="1825625"/>
            <a:ext cx="147828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512M</a:t>
            </a:r>
            <a:endParaRPr lang="en-US" altLang="zh-CN"/>
          </a:p>
        </p:txBody>
      </p:sp>
      <p:sp>
        <p:nvSpPr>
          <p:cNvPr id="11" name="流程图: 过程 10"/>
          <p:cNvSpPr/>
          <p:nvPr/>
        </p:nvSpPr>
        <p:spPr>
          <a:xfrm>
            <a:off x="1188720" y="5214620"/>
            <a:ext cx="147828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RDD3: 512M</a:t>
            </a:r>
            <a:endParaRPr lang="en-US" altLang="zh-CN"/>
          </a:p>
        </p:txBody>
      </p:sp>
      <p:sp>
        <p:nvSpPr>
          <p:cNvPr id="12" name="流程图: 过程 11"/>
          <p:cNvSpPr/>
          <p:nvPr/>
        </p:nvSpPr>
        <p:spPr>
          <a:xfrm>
            <a:off x="2667000" y="5214620"/>
            <a:ext cx="147828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Memory</a:t>
            </a:r>
            <a:r>
              <a:rPr lang="zh-CN" altLang="en-US"/>
              <a:t>：</a:t>
            </a:r>
            <a:r>
              <a:rPr lang="en-US" altLang="zh-CN"/>
              <a:t>512M</a:t>
            </a:r>
            <a:endParaRPr lang="en-US" altLang="zh-CN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682240" y="2435225"/>
            <a:ext cx="0" cy="472440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682240" y="3665220"/>
            <a:ext cx="0" cy="3352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682240" y="4716780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5" idx="0"/>
          </p:cNvCxnSpPr>
          <p:nvPr/>
        </p:nvCxnSpPr>
        <p:spPr>
          <a:xfrm>
            <a:off x="1927860" y="2435225"/>
            <a:ext cx="0" cy="5594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2"/>
            <a:endCxn id="7" idx="0"/>
          </p:cNvCxnSpPr>
          <p:nvPr/>
        </p:nvCxnSpPr>
        <p:spPr>
          <a:xfrm>
            <a:off x="1927860" y="3604260"/>
            <a:ext cx="0" cy="4165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2"/>
            <a:endCxn id="11" idx="0"/>
          </p:cNvCxnSpPr>
          <p:nvPr/>
        </p:nvCxnSpPr>
        <p:spPr>
          <a:xfrm>
            <a:off x="1927860" y="4630420"/>
            <a:ext cx="0" cy="5842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063240" y="4701540"/>
            <a:ext cx="1783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持久化</a:t>
            </a:r>
            <a:endParaRPr lang="zh-CN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MEMORY_AND_DISK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>
                <a:sym typeface="+mn-ea"/>
              </a:rPr>
              <a:t>如果可用于持久化的 内存总共</a:t>
            </a:r>
            <a:r>
              <a:rPr lang="en-US" altLang="zh-CN">
                <a:sym typeface="+mn-ea"/>
              </a:rPr>
              <a:t>512M</a:t>
            </a:r>
            <a:r>
              <a:rPr lang="zh-CN" altLang="en-US">
                <a:sym typeface="+mn-ea"/>
              </a:rPr>
              <a:t>，但是要持久化</a:t>
            </a:r>
            <a:r>
              <a:rPr lang="en-US" altLang="zh-CN">
                <a:sym typeface="+mn-ea"/>
              </a:rPr>
              <a:t>1G</a:t>
            </a:r>
            <a:r>
              <a:rPr lang="zh-CN" altLang="en-US">
                <a:sym typeface="+mn-ea"/>
              </a:rPr>
              <a:t>的数据，那么只有</a:t>
            </a:r>
            <a:r>
              <a:rPr lang="en-US" altLang="zh-CN">
                <a:sym typeface="+mn-ea"/>
              </a:rPr>
              <a:t>512M</a:t>
            </a:r>
            <a:r>
              <a:rPr lang="zh-CN" altLang="en-US">
                <a:sym typeface="+mn-ea"/>
              </a:rPr>
              <a:t>的数据会被持久化的内存，其他的</a:t>
            </a:r>
            <a:r>
              <a:rPr lang="en-US" altLang="zh-CN">
                <a:sym typeface="+mn-ea"/>
              </a:rPr>
              <a:t>512M</a:t>
            </a:r>
            <a:r>
              <a:rPr lang="zh-CN" altLang="en-US">
                <a:sym typeface="+mn-ea"/>
              </a:rPr>
              <a:t>的数据会持久化到本地磁盘</a:t>
            </a:r>
            <a:endParaRPr lang="zh-CN"/>
          </a:p>
        </p:txBody>
      </p:sp>
      <p:sp>
        <p:nvSpPr>
          <p:cNvPr id="14" name="流程图: 过程 13"/>
          <p:cNvSpPr/>
          <p:nvPr/>
        </p:nvSpPr>
        <p:spPr>
          <a:xfrm>
            <a:off x="1188720" y="2994660"/>
            <a:ext cx="147828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RDD1: 512M</a:t>
            </a:r>
            <a:endParaRPr lang="en-US" altLang="zh-CN"/>
          </a:p>
        </p:txBody>
      </p:sp>
      <p:sp>
        <p:nvSpPr>
          <p:cNvPr id="15" name="流程图: 过程 14"/>
          <p:cNvSpPr/>
          <p:nvPr/>
        </p:nvSpPr>
        <p:spPr>
          <a:xfrm>
            <a:off x="2667000" y="2994660"/>
            <a:ext cx="147828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512M</a:t>
            </a:r>
            <a:endParaRPr lang="en-US" altLang="zh-CN"/>
          </a:p>
        </p:txBody>
      </p:sp>
      <p:sp>
        <p:nvSpPr>
          <p:cNvPr id="16" name="流程图: 过程 15"/>
          <p:cNvSpPr/>
          <p:nvPr/>
        </p:nvSpPr>
        <p:spPr>
          <a:xfrm>
            <a:off x="1188720" y="4020820"/>
            <a:ext cx="147828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RDD2: 512M</a:t>
            </a:r>
            <a:endParaRPr lang="en-US" altLang="zh-CN"/>
          </a:p>
        </p:txBody>
      </p:sp>
      <p:sp>
        <p:nvSpPr>
          <p:cNvPr id="17" name="流程图: 过程 16"/>
          <p:cNvSpPr/>
          <p:nvPr/>
        </p:nvSpPr>
        <p:spPr>
          <a:xfrm>
            <a:off x="2667000" y="4020820"/>
            <a:ext cx="147828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512M</a:t>
            </a:r>
            <a:endParaRPr lang="en-US" altLang="zh-CN"/>
          </a:p>
        </p:txBody>
      </p:sp>
      <p:sp>
        <p:nvSpPr>
          <p:cNvPr id="18" name="流程图: 过程 17"/>
          <p:cNvSpPr/>
          <p:nvPr/>
        </p:nvSpPr>
        <p:spPr>
          <a:xfrm>
            <a:off x="1188720" y="1825625"/>
            <a:ext cx="147828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HDFS: 512M</a:t>
            </a:r>
            <a:endParaRPr lang="en-US" altLang="zh-CN"/>
          </a:p>
        </p:txBody>
      </p:sp>
      <p:sp>
        <p:nvSpPr>
          <p:cNvPr id="19" name="流程图: 过程 18"/>
          <p:cNvSpPr/>
          <p:nvPr/>
        </p:nvSpPr>
        <p:spPr>
          <a:xfrm>
            <a:off x="2667000" y="1825625"/>
            <a:ext cx="147828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512M</a:t>
            </a:r>
            <a:endParaRPr lang="en-US" altLang="zh-CN"/>
          </a:p>
        </p:txBody>
      </p:sp>
      <p:sp>
        <p:nvSpPr>
          <p:cNvPr id="20" name="流程图: 过程 19"/>
          <p:cNvSpPr/>
          <p:nvPr/>
        </p:nvSpPr>
        <p:spPr>
          <a:xfrm>
            <a:off x="1188720" y="5214620"/>
            <a:ext cx="147828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RDD3: 512M</a:t>
            </a:r>
            <a:endParaRPr lang="en-US" altLang="zh-CN"/>
          </a:p>
        </p:txBody>
      </p:sp>
      <p:sp>
        <p:nvSpPr>
          <p:cNvPr id="21" name="流程图: 过程 20"/>
          <p:cNvSpPr/>
          <p:nvPr/>
        </p:nvSpPr>
        <p:spPr>
          <a:xfrm>
            <a:off x="2667000" y="5214620"/>
            <a:ext cx="147828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Memory</a:t>
            </a:r>
            <a:r>
              <a:rPr lang="zh-CN" altLang="en-US"/>
              <a:t>：</a:t>
            </a:r>
            <a:r>
              <a:rPr lang="en-US" altLang="zh-CN"/>
              <a:t>512M</a:t>
            </a:r>
            <a:endParaRPr lang="en-US" altLang="zh-CN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682240" y="2435225"/>
            <a:ext cx="0" cy="472440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682240" y="3665220"/>
            <a:ext cx="0" cy="3352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682240" y="4716780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063240" y="4701540"/>
            <a:ext cx="1783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持久化</a:t>
            </a:r>
            <a:endParaRPr lang="zh-CN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MEMORY_ONLY </a:t>
            </a:r>
            <a:r>
              <a:rPr lang="en-US" altLang="zh-CN" b="1">
                <a:sym typeface="+mn-ea"/>
              </a:rPr>
              <a:t>VS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MEMORY_AND_DISK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对于计算不耗时的</a:t>
            </a:r>
            <a:r>
              <a:rPr lang="en-US" altLang="zh-CN"/>
              <a:t>RDD</a:t>
            </a:r>
            <a:r>
              <a:rPr lang="zh-CN" altLang="en-US"/>
              <a:t>来说，</a:t>
            </a:r>
            <a:r>
              <a:rPr lang="zh-CN" altLang="en-US">
                <a:sym typeface="+mn-ea"/>
              </a:rPr>
              <a:t>MEMORY_ONLY策略优势更大，即便是内存不够用，重新从</a:t>
            </a:r>
            <a:r>
              <a:rPr lang="en-US" altLang="zh-CN">
                <a:sym typeface="+mn-ea"/>
              </a:rPr>
              <a:t>HDFS</a:t>
            </a:r>
            <a:r>
              <a:rPr lang="zh-CN" altLang="en-US">
                <a:sym typeface="+mn-ea"/>
              </a:rPr>
              <a:t>开始计算也比持久化的磁盘的读写要快</a:t>
            </a:r>
            <a:endParaRPr lang="zh-CN" altLang="en-US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对于计算耗时的</a:t>
            </a:r>
            <a:r>
              <a:rPr lang="en-US" altLang="zh-CN"/>
              <a:t>RDD</a:t>
            </a:r>
            <a:r>
              <a:rPr lang="zh-CN" altLang="en-US"/>
              <a:t>来说，持久化的磁盘的读写时间也比重新计算快，那么</a:t>
            </a:r>
            <a:r>
              <a:rPr lang="zh-CN" altLang="en-US">
                <a:sym typeface="+mn-ea"/>
              </a:rPr>
              <a:t>MEMORY_AND_DISK策略更具优势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测试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  def main(args: Array[String]): Unit = {</a:t>
            </a:r>
            <a:endParaRPr lang="zh-CN" altLang="en-US"/>
          </a:p>
          <a:p>
            <a:r>
              <a:rPr lang="zh-CN" altLang="en-US"/>
              <a:t>    val spark = SparkSession.builder().master("local").appName("test").getOrCreate()</a:t>
            </a:r>
            <a:endParaRPr lang="zh-CN" altLang="en-US"/>
          </a:p>
          <a:p>
            <a:r>
              <a:rPr lang="zh-CN" altLang="en-US"/>
              <a:t>    val text = spark.sparkContext.textFile("test-in/load/txt/EventDB-DDL.sql")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//text.persist()</a:t>
            </a:r>
            <a:endParaRPr lang="zh-CN" altLang="en-US"/>
          </a:p>
          <a:p>
            <a:r>
              <a:rPr lang="zh-CN" altLang="en-US"/>
              <a:t>    for(i &lt;- 1 to 3){</a:t>
            </a:r>
            <a:endParaRPr lang="zh-CN" altLang="en-US"/>
          </a:p>
          <a:p>
            <a:r>
              <a:rPr lang="zh-CN" altLang="en-US"/>
              <a:t>      val start = System.currentTimeMillis();</a:t>
            </a:r>
            <a:endParaRPr lang="zh-CN" altLang="en-US"/>
          </a:p>
          <a:p>
            <a:r>
              <a:rPr lang="zh-CN" altLang="en-US"/>
              <a:t>      println(text.count())</a:t>
            </a:r>
            <a:endParaRPr lang="zh-CN" altLang="en-US"/>
          </a:p>
          <a:p>
            <a:r>
              <a:rPr lang="zh-CN" altLang="en-US"/>
              <a:t>      println("Cost: " + (System.currentTimeMillis() - start))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spark.close()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没有</a:t>
            </a:r>
            <a:r>
              <a:rPr lang="en-US" altLang="zh-CN"/>
              <a:t>cache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zh-CN" altLang="en-US"/>
              <a:t>有</a:t>
            </a:r>
            <a:r>
              <a:rPr lang="en-US" altLang="zh-CN"/>
              <a:t>cache</a:t>
            </a:r>
            <a:endParaRPr lang="en-US" altLang="zh-CN"/>
          </a:p>
        </p:txBody>
      </p:sp>
      <p:graphicFrame>
        <p:nvGraphicFramePr>
          <p:cNvPr id="7" name="内容占位符 6"/>
          <p:cNvGraphicFramePr/>
          <p:nvPr>
            <p:ph sz="half" idx="2"/>
          </p:nvPr>
        </p:nvGraphicFramePr>
        <p:xfrm>
          <a:off x="1186774" y="2665379"/>
          <a:ext cx="487299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330"/>
                <a:gridCol w="1624330"/>
                <a:gridCol w="16243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次数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行数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时间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235740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441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235740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235740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内容占位符 7"/>
          <p:cNvGraphicFramePr/>
          <p:nvPr>
            <p:ph sz="quarter" idx="4"/>
          </p:nvPr>
        </p:nvGraphicFramePr>
        <p:xfrm>
          <a:off x="6256938" y="2665379"/>
          <a:ext cx="489775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585"/>
                <a:gridCol w="1632585"/>
                <a:gridCol w="163258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次数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行数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时间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235740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647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235740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235740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Spark </a:t>
            </a:r>
            <a:r>
              <a:rPr lang="zh-CN" altLang="zh-CN"/>
              <a:t>运行模式</a:t>
            </a:r>
            <a:endParaRPr lang="zh-CN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Local -- </a:t>
            </a:r>
            <a:r>
              <a:rPr lang="zh-CN" altLang="en-US"/>
              <a:t>单机模式</a:t>
            </a:r>
            <a:endParaRPr lang="en-US" altLang="zh-CN"/>
          </a:p>
          <a:p>
            <a:r>
              <a:rPr lang="en-US" altLang="zh-CN"/>
              <a:t>Standlone -- </a:t>
            </a:r>
            <a:r>
              <a:rPr lang="zh-CN" altLang="en-US"/>
              <a:t>集群模式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Local </a:t>
            </a:r>
            <a:r>
              <a:rPr lang="zh-CN" altLang="en-US"/>
              <a:t>单机模式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-- master local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./bin/spark-submit --class org.apache.spark.examples.SparkPi --master </a:t>
            </a:r>
            <a:r>
              <a:rPr lang="en-US" altLang="zh-CN"/>
              <a:t>local</a:t>
            </a:r>
            <a:r>
              <a:rPr lang="zh-CN" altLang="en-US"/>
              <a:t> ./examples/jars/spark-examples_2.11-2.2.0.jar 10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Standlone </a:t>
            </a:r>
            <a:r>
              <a:rPr lang="zh-CN" altLang="en-US"/>
              <a:t>集群模式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956560" cy="4351655"/>
          </a:xfrm>
        </p:spPr>
        <p:txBody>
          <a:bodyPr/>
          <a:p>
            <a:r>
              <a:rPr lang="zh-CN" altLang="en-US"/>
              <a:t>四台机器</a:t>
            </a:r>
            <a:endParaRPr lang="zh-CN" altLang="en-US"/>
          </a:p>
          <a:p>
            <a:r>
              <a:rPr lang="en-US" altLang="zh-CN"/>
              <a:t>Centos1 master</a:t>
            </a:r>
            <a:endParaRPr lang="en-US" altLang="zh-CN"/>
          </a:p>
          <a:p>
            <a:r>
              <a:rPr lang="en-US" altLang="zh-CN">
                <a:sym typeface="+mn-ea"/>
              </a:rPr>
              <a:t>Centos2 slave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Centos3 slave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Centos4 slave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3521075" y="1825625"/>
            <a:ext cx="7832725" cy="4351655"/>
          </a:xfrm>
        </p:spPr>
        <p:txBody>
          <a:bodyPr>
            <a:normAutofit fontScale="60000"/>
          </a:bodyPr>
          <a:p>
            <a:r>
              <a:rPr lang="zh-CN" altLang="en-US"/>
              <a:t>需要修改配置项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修改</a:t>
            </a:r>
            <a:r>
              <a:rPr lang="en-US" altLang="zh-CN"/>
              <a:t>slave</a:t>
            </a:r>
            <a:r>
              <a:rPr lang="zh-CN" altLang="en-US"/>
              <a:t>文件</a:t>
            </a:r>
            <a:endParaRPr lang="zh-CN" altLang="en-US"/>
          </a:p>
          <a:p>
            <a:r>
              <a:rPr lang="en-US" altLang="zh-CN"/>
              <a:t>Centos2</a:t>
            </a:r>
            <a:endParaRPr lang="en-US" altLang="zh-CN"/>
          </a:p>
          <a:p>
            <a:r>
              <a:rPr lang="en-US" altLang="zh-CN"/>
              <a:t>Centos3</a:t>
            </a:r>
            <a:endParaRPr lang="en-US" altLang="zh-CN"/>
          </a:p>
          <a:p>
            <a:r>
              <a:rPr lang="en-US" altLang="zh-CN"/>
              <a:t>Centos4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修改</a:t>
            </a:r>
            <a:r>
              <a:rPr lang="en-US" altLang="zh-CN"/>
              <a:t>spark-env.sh</a:t>
            </a:r>
            <a:endParaRPr lang="en-US" altLang="zh-CN"/>
          </a:p>
          <a:p>
            <a:r>
              <a:rPr lang="en-US" altLang="zh-CN"/>
              <a:t>export JAVA_HOME=/home/darren/program/java</a:t>
            </a:r>
            <a:endParaRPr lang="en-US" altLang="zh-CN"/>
          </a:p>
          <a:p>
            <a:r>
              <a:rPr lang="en-US" altLang="zh-CN"/>
              <a:t>export SPARK_MASTER_IP=centos1</a:t>
            </a:r>
            <a:endParaRPr lang="en-US" altLang="zh-CN"/>
          </a:p>
          <a:p>
            <a:r>
              <a:rPr lang="en-US" altLang="zh-CN"/>
              <a:t>export </a:t>
            </a:r>
            <a:r>
              <a:rPr lang="en-US" altLang="zh-CN">
                <a:sym typeface="+mn-ea"/>
              </a:rPr>
              <a:t>SPARK_MASTER_PORT=7077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export SPARK_WORKER_CORES=1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export SPARK_WORKER_INSTANCES=1</a:t>
            </a:r>
            <a:endParaRPr lang="en-US" altLang="zh-CN"/>
          </a:p>
          <a:p>
            <a:r>
              <a:rPr lang="en-US" altLang="zh-CN">
                <a:sym typeface="+mn-ea"/>
              </a:rPr>
              <a:t>export SPARK_WORKER_MEMORY=1g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What is Spark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Apache Spark is an open source cluster computing system that aims to make data analytics fast</a:t>
            </a:r>
            <a:endParaRPr lang="en-US" altLang="zh-CN"/>
          </a:p>
          <a:p>
            <a:r>
              <a:rPr lang="en-US" altLang="zh-CN"/>
              <a:t>Both fast to run and fast to write</a:t>
            </a: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SSH </a:t>
            </a:r>
            <a:r>
              <a:rPr lang="zh-CN" altLang="zh-CN"/>
              <a:t>无密码登录</a:t>
            </a:r>
            <a:endParaRPr lang="zh-CN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centos1</a:t>
            </a:r>
            <a:r>
              <a:rPr lang="zh-CN" altLang="en-US"/>
              <a:t>要到</a:t>
            </a:r>
            <a:r>
              <a:rPr lang="en-US" altLang="zh-CN"/>
              <a:t>centos2,3,4</a:t>
            </a:r>
            <a:r>
              <a:rPr lang="zh-CN" altLang="en-US"/>
              <a:t>无密码登录，需要进行如下配置 ：</a:t>
            </a:r>
            <a:endParaRPr lang="zh-CN" altLang="en-US"/>
          </a:p>
          <a:p>
            <a:r>
              <a:rPr lang="zh-CN" altLang="en-US"/>
              <a:t>ssh-keygen -t rsa</a:t>
            </a:r>
            <a:endParaRPr lang="zh-CN" altLang="en-US"/>
          </a:p>
          <a:p>
            <a:r>
              <a:rPr lang="en-US" altLang="zh-CN"/>
              <a:t>cat ~/.ssh/id_ras.pub &gt;&gt; ~/.ssh/authorized_keys</a:t>
            </a:r>
            <a:endParaRPr lang="en-US" altLang="zh-CN"/>
          </a:p>
          <a:p>
            <a:r>
              <a:rPr lang="en-US" altLang="zh-CN"/>
              <a:t>scp ~/.ssh/authorized_keys darren@centos2:~/.ssh/</a:t>
            </a:r>
            <a:endParaRPr lang="en-US" altLang="zh-CN"/>
          </a:p>
          <a:p>
            <a:endParaRPr lang="en-US" altLang="zh-CN"/>
          </a:p>
          <a:p>
            <a:r>
              <a:rPr lang="zh-CN" altLang="zh-CN"/>
              <a:t>如果出现无法无密码登录的情况，前检查</a:t>
            </a:r>
            <a:r>
              <a:rPr lang="en-US" altLang="zh-CN"/>
              <a:t>log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tail /var/log/secure -n 20</a:t>
            </a:r>
            <a:endParaRPr lang="zh-CN" altLang="en-US"/>
          </a:p>
          <a:p>
            <a:r>
              <a:rPr lang="zh-CN" altLang="en-US"/>
              <a:t>如果，日志显示Authentication refused: bad ownership or modes for file，那么请修改</a:t>
            </a:r>
            <a:r>
              <a:rPr lang="en-US" altLang="zh-CN">
                <a:sym typeface="+mn-ea"/>
              </a:rPr>
              <a:t>authorized_keys</a:t>
            </a:r>
            <a:r>
              <a:rPr lang="zh-CN" altLang="en-US">
                <a:sym typeface="+mn-ea"/>
              </a:rPr>
              <a:t>的权限为</a:t>
            </a:r>
            <a:r>
              <a:rPr lang="en-US" altLang="zh-CN">
                <a:sym typeface="+mn-ea"/>
              </a:rPr>
              <a:t>600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chmod 600 ~/.ssh/authorized_keys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833995" y="1825625"/>
            <a:ext cx="3519805" cy="4351655"/>
          </a:xfrm>
        </p:spPr>
        <p:txBody>
          <a:bodyPr>
            <a:normAutofit fontScale="90000" lnSpcReduction="10000"/>
          </a:bodyPr>
          <a:p>
            <a:r>
              <a:rPr lang="zh-CN" altLang="zh-CN"/>
              <a:t>在</a:t>
            </a:r>
            <a:r>
              <a:rPr lang="en-US" altLang="zh-CN"/>
              <a:t>masrer</a:t>
            </a:r>
            <a:r>
              <a:rPr lang="zh-CN" altLang="en-US"/>
              <a:t>节点</a:t>
            </a:r>
            <a:r>
              <a:rPr lang="en-US" altLang="zh-CN"/>
              <a:t>sbin/start-all.sh</a:t>
            </a:r>
            <a:endParaRPr lang="en-US" altLang="zh-CN"/>
          </a:p>
          <a:p>
            <a:r>
              <a:rPr lang="zh-CN" altLang="en-US"/>
              <a:t>如果</a:t>
            </a:r>
            <a:r>
              <a:rPr lang="en-US" altLang="zh-CN"/>
              <a:t>centos1:8080</a:t>
            </a:r>
            <a:r>
              <a:rPr lang="zh-CN" altLang="en-US"/>
              <a:t>无法访问，请关闭防火墙</a:t>
            </a:r>
            <a:endParaRPr lang="zh-CN" altLang="en-US"/>
          </a:p>
          <a:p>
            <a:r>
              <a:rPr lang="zh-CN" altLang="en-US"/>
              <a:t>如果</a:t>
            </a:r>
            <a:r>
              <a:rPr lang="en-US" altLang="zh-CN"/>
              <a:t>centos1:8080</a:t>
            </a:r>
            <a:r>
              <a:rPr lang="zh-CN" altLang="en-US"/>
              <a:t>能访问，但是如图所示，不能显示</a:t>
            </a:r>
            <a:r>
              <a:rPr lang="en-US" altLang="zh-CN"/>
              <a:t>slave</a:t>
            </a:r>
            <a:r>
              <a:rPr lang="zh-CN" altLang="en-US"/>
              <a:t>信息，也请关闭防火墙，</a:t>
            </a:r>
            <a:r>
              <a:rPr lang="en-US" altLang="zh-CN"/>
              <a:t>slave</a:t>
            </a:r>
            <a:r>
              <a:rPr lang="zh-CN" altLang="en-US"/>
              <a:t>节点上的防火墙也请关闭</a:t>
            </a:r>
            <a:endParaRPr lang="zh-CN" altLang="en-US"/>
          </a:p>
          <a:p>
            <a:r>
              <a:rPr lang="zh-CN" altLang="en-US">
                <a:solidFill>
                  <a:schemeClr val="accent1"/>
                </a:solidFill>
              </a:rPr>
              <a:t>chkconfig iptables off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en-US" altLang="zh-CN">
                <a:solidFill>
                  <a:schemeClr val="accent1"/>
                </a:solidFill>
              </a:rPr>
              <a:t>service iptables stop</a:t>
            </a:r>
            <a:endParaRPr lang="en-US" altLang="zh-CN">
              <a:solidFill>
                <a:schemeClr val="accent1"/>
              </a:solidFill>
            </a:endParaRPr>
          </a:p>
        </p:txBody>
      </p:sp>
      <p:pic>
        <p:nvPicPr>
          <p:cNvPr id="8" name="内容占位符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577340"/>
            <a:ext cx="7101840" cy="381571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Standlone </a:t>
            </a:r>
            <a:r>
              <a:rPr lang="zh-CN" altLang="en-US">
                <a:sym typeface="+mn-ea"/>
              </a:rPr>
              <a:t>集群模式 </a:t>
            </a:r>
            <a:r>
              <a:rPr lang="en-US" altLang="zh-CN">
                <a:sym typeface="+mn-ea"/>
              </a:rPr>
              <a:t>- Client</a:t>
            </a:r>
            <a:r>
              <a:rPr lang="zh-CN" altLang="en-US">
                <a:sym typeface="+mn-ea"/>
              </a:rPr>
              <a:t>模式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5975"/>
          </a:xfrm>
          <a:ln>
            <a:solidFill>
              <a:srgbClr val="FCAD36"/>
            </a:solidFill>
          </a:ln>
        </p:spPr>
        <p:txBody>
          <a:bodyPr>
            <a:normAutofit fontScale="70000"/>
          </a:bodyPr>
          <a:p>
            <a:r>
              <a:rPr lang="en-US" altLang="zh-CN">
                <a:sym typeface="+mn-ea"/>
              </a:rPr>
              <a:t>-- master </a:t>
            </a:r>
            <a:r>
              <a:rPr lang="zh-CN" altLang="en-US">
                <a:sym typeface="+mn-ea"/>
              </a:rPr>
              <a:t>spark://centos1:7077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--deploy-mode cluster </a:t>
            </a:r>
            <a:endParaRPr lang="zh-CN" altLang="en-US"/>
          </a:p>
          <a:p>
            <a:r>
              <a:rPr lang="zh-CN" altLang="en-US">
                <a:solidFill>
                  <a:srgbClr val="F9680D"/>
                </a:solidFill>
                <a:sym typeface="+mn-ea"/>
              </a:rPr>
              <a:t>--driver-memory 512m</a:t>
            </a:r>
            <a:endParaRPr lang="zh-CN" altLang="en-US">
              <a:solidFill>
                <a:srgbClr val="F9680D"/>
              </a:solidFill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./bin/spark-submit --class org.apache.spark.examples.SparkPi --master spark://centos1:7077</a:t>
            </a:r>
            <a:r>
              <a:rPr lang="zh-CN" altLang="en-US">
                <a:solidFill>
                  <a:srgbClr val="FCAD36"/>
                </a:solidFill>
              </a:rPr>
              <a:t> </a:t>
            </a:r>
            <a:r>
              <a:rPr lang="en-US" altLang="zh-CN">
                <a:solidFill>
                  <a:srgbClr val="FCAD36"/>
                </a:solidFill>
              </a:rPr>
              <a:t>--deploy-mode cluster</a:t>
            </a:r>
            <a:r>
              <a:rPr lang="en-US" altLang="zh-CN">
                <a:solidFill>
                  <a:srgbClr val="F9680D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--executor-memory 512m</a:t>
            </a:r>
            <a:r>
              <a:rPr lang="zh-CN" altLang="en-US"/>
              <a:t> </a:t>
            </a:r>
            <a:r>
              <a:rPr lang="zh-CN" altLang="en-US">
                <a:solidFill>
                  <a:srgbClr val="F9680D"/>
                </a:solidFill>
              </a:rPr>
              <a:t>--driver-memory 512m</a:t>
            </a:r>
            <a:r>
              <a:rPr lang="zh-CN" altLang="en-US">
                <a:solidFill>
                  <a:schemeClr val="accent1"/>
                </a:solidFill>
              </a:rPr>
              <a:t>--total-executor-cores 1</a:t>
            </a:r>
            <a:r>
              <a:rPr lang="zh-CN" altLang="en-US"/>
              <a:t> ./examples/jars/spark-examples_2.11-2.2.0.jar 10</a:t>
            </a:r>
            <a:endParaRPr lang="zh-CN" altLang="en-US"/>
          </a:p>
          <a:p>
            <a:endParaRPr lang="zh-CN" altLang="en-US"/>
          </a:p>
          <a:p>
            <a:r>
              <a:rPr lang="zh-CN" altLang="zh-CN"/>
              <a:t>注意：</a:t>
            </a:r>
            <a:endParaRPr lang="zh-CN" altLang="zh-CN"/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--executor-memory 默认是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1G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，超出可用内存导致无法分配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worker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r>
              <a:rPr lang="zh-CN" altLang="en-US">
                <a:solidFill>
                  <a:srgbClr val="F9680D"/>
                </a:solidFill>
                <a:sym typeface="+mn-ea"/>
              </a:rPr>
              <a:t>--driver-memory 默认是</a:t>
            </a:r>
            <a:r>
              <a:rPr lang="en-US" altLang="zh-CN">
                <a:solidFill>
                  <a:srgbClr val="F9680D"/>
                </a:solidFill>
                <a:sym typeface="+mn-ea"/>
              </a:rPr>
              <a:t>1G</a:t>
            </a:r>
            <a:r>
              <a:rPr lang="zh-CN" altLang="en-US">
                <a:solidFill>
                  <a:srgbClr val="F9680D"/>
                </a:solidFill>
                <a:sym typeface="+mn-ea"/>
              </a:rPr>
              <a:t>，超出无法分配</a:t>
            </a:r>
            <a:r>
              <a:rPr lang="en-US" altLang="zh-CN">
                <a:solidFill>
                  <a:srgbClr val="F9680D"/>
                </a:solidFill>
                <a:sym typeface="+mn-ea"/>
              </a:rPr>
              <a:t>Driver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r>
              <a:rPr lang="zh-CN" altLang="en-US">
                <a:solidFill>
                  <a:schemeClr val="accent1"/>
                </a:solidFill>
                <a:sym typeface="+mn-ea"/>
              </a:rPr>
              <a:t>--total-executor-cores 整个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Application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需要的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cpu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核数</a:t>
            </a:r>
            <a:endParaRPr lang="zh-CN" altLang="en-US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Standlone </a:t>
            </a:r>
            <a:r>
              <a:rPr lang="zh-CN" altLang="en-US">
                <a:sym typeface="+mn-ea"/>
              </a:rPr>
              <a:t>集群模式 </a:t>
            </a:r>
            <a:r>
              <a:rPr lang="en-US" altLang="zh-CN">
                <a:sym typeface="+mn-ea"/>
              </a:rPr>
              <a:t>- Cluster</a:t>
            </a:r>
            <a:r>
              <a:rPr lang="zh-CN" altLang="en-US">
                <a:sym typeface="+mn-ea"/>
              </a:rPr>
              <a:t>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-- master </a:t>
            </a:r>
            <a:r>
              <a:rPr lang="zh-CN" altLang="en-US">
                <a:sym typeface="+mn-ea"/>
              </a:rPr>
              <a:t>spark://centos1:7077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--deploy-mode cluster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--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默认是这个配置，可以不写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./bin/spark-submit --class org.apache.spark.examples.SparkPi --master spark://centos1:7077 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--deploy-mode cluster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--executor-memory 512m</a:t>
            </a:r>
            <a:r>
              <a:rPr lang="zh-CN" altLang="en-US">
                <a:sym typeface="+mn-ea"/>
              </a:rPr>
              <a:t>  ./examples/jars/spark-examples_2.11-2.2.0.jar 10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Standlone </a:t>
            </a:r>
            <a:r>
              <a:rPr lang="zh-CN" altLang="en-US">
                <a:sym typeface="+mn-ea"/>
              </a:rPr>
              <a:t>集群模式 </a:t>
            </a:r>
            <a:r>
              <a:rPr lang="en-US" altLang="zh-CN">
                <a:sym typeface="+mn-ea"/>
              </a:rPr>
              <a:t>- </a:t>
            </a:r>
            <a:r>
              <a:rPr lang="zh-CN" altLang="zh-CN">
                <a:sym typeface="+mn-ea"/>
              </a:rPr>
              <a:t>高可用</a:t>
            </a:r>
            <a:endParaRPr lang="zh-CN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conf/spark-env.sh</a:t>
            </a:r>
            <a:endParaRPr lang="zh-CN" altLang="en-US"/>
          </a:p>
          <a:p>
            <a:r>
              <a:rPr lang="en-US" altLang="zh-CN"/>
              <a:t>export SPARK_DAEMON_JAVA_OPTS="-Dspark.deploy.recoveryMode=ZOOKEEPER -Dspark.deploy.zookeeper.url=centos1:2181,centos2:2181,centos3:2181"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修改</a:t>
            </a:r>
            <a:r>
              <a:rPr lang="en-US" altLang="zh-CN"/>
              <a:t>centos2</a:t>
            </a:r>
            <a:r>
              <a:rPr lang="zh-CN" altLang="en-US"/>
              <a:t>上的</a:t>
            </a:r>
            <a:r>
              <a:rPr lang="en-US" altLang="zh-CN"/>
              <a:t>conf/spark-env.sh</a:t>
            </a:r>
            <a:endParaRPr lang="en-US" altLang="zh-CN"/>
          </a:p>
          <a:p>
            <a:r>
              <a:rPr lang="en-US" altLang="zh-CN"/>
              <a:t>#</a:t>
            </a:r>
            <a:r>
              <a:rPr lang="en-US" altLang="zh-CN">
                <a:sym typeface="+mn-ea"/>
              </a:rPr>
              <a:t>export SPARK_MASTER_IP=centos1</a:t>
            </a:r>
            <a:endParaRPr lang="zh-CN" altLang="zh-CN"/>
          </a:p>
          <a:p>
            <a:r>
              <a:rPr lang="en-US" altLang="zh-CN">
                <a:sym typeface="+mn-ea"/>
              </a:rPr>
              <a:t>export SPARK_MASTER_IP=centos2</a:t>
            </a:r>
            <a:endParaRPr lang="zh-CN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Standlone </a:t>
            </a:r>
            <a:r>
              <a:rPr lang="zh-CN" altLang="en-US">
                <a:sym typeface="+mn-ea"/>
              </a:rPr>
              <a:t>集群模式 </a:t>
            </a:r>
            <a:r>
              <a:rPr lang="en-US" altLang="zh-CN">
                <a:sym typeface="+mn-ea"/>
              </a:rPr>
              <a:t>- </a:t>
            </a:r>
            <a:r>
              <a:rPr lang="zh-CN" altLang="zh-CN">
                <a:sym typeface="+mn-ea"/>
              </a:rPr>
              <a:t>高可用测试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启动</a:t>
            </a:r>
            <a:r>
              <a:rPr lang="en-US" altLang="zh-CN"/>
              <a:t>centos2</a:t>
            </a:r>
            <a:r>
              <a:rPr lang="zh-CN" altLang="en-US"/>
              <a:t>的</a:t>
            </a:r>
            <a:r>
              <a:rPr lang="en-US" altLang="zh-CN"/>
              <a:t>master sbin/start-master.sh</a:t>
            </a:r>
            <a:endParaRPr lang="en-US" altLang="zh-CN"/>
          </a:p>
          <a:p>
            <a:r>
              <a:rPr lang="en-US" altLang="zh-CN"/>
              <a:t>kill</a:t>
            </a:r>
            <a:r>
              <a:rPr lang="zh-CN" altLang="en-US"/>
              <a:t>掉</a:t>
            </a:r>
            <a:r>
              <a:rPr lang="en-US" altLang="zh-CN"/>
              <a:t>centos1</a:t>
            </a:r>
            <a:r>
              <a:rPr lang="zh-CN" altLang="en-US"/>
              <a:t>的</a:t>
            </a:r>
            <a:r>
              <a:rPr lang="en-US" altLang="zh-CN"/>
              <a:t>master</a:t>
            </a:r>
            <a:r>
              <a:rPr lang="zh-CN" altLang="en-US"/>
              <a:t>进程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centos2</a:t>
            </a:r>
            <a:r>
              <a:rPr lang="zh-CN" altLang="en-US"/>
              <a:t>上提交</a:t>
            </a:r>
            <a:r>
              <a:rPr lang="en-US" altLang="zh-CN"/>
              <a:t>spark-shell </a:t>
            </a:r>
            <a:r>
              <a:rPr lang="zh-CN" altLang="zh-CN"/>
              <a:t>程序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	</a:t>
            </a:r>
            <a:r>
              <a:rPr lang="zh-CN" altLang="en-US"/>
              <a:t>bin/spark-shell --master spark://centos2:7077</a:t>
            </a:r>
            <a:endParaRPr lang="zh-CN" altLang="en-US"/>
          </a:p>
          <a:p>
            <a:r>
              <a:rPr lang="zh-CN" altLang="en-US"/>
              <a:t>启动</a:t>
            </a:r>
            <a:r>
              <a:rPr lang="en-US" altLang="zh-CN"/>
              <a:t>centos1</a:t>
            </a:r>
            <a:r>
              <a:rPr lang="zh-CN" altLang="en-US"/>
              <a:t>的</a:t>
            </a:r>
            <a:r>
              <a:rPr lang="en-US" altLang="zh-CN"/>
              <a:t>master </a:t>
            </a:r>
            <a:r>
              <a:rPr lang="en-US" altLang="zh-CN">
                <a:sym typeface="+mn-ea"/>
              </a:rPr>
              <a:t>sbin/start-master.sh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kill</a:t>
            </a:r>
            <a:r>
              <a:rPr lang="zh-CN" altLang="en-US">
                <a:sym typeface="+mn-ea"/>
              </a:rPr>
              <a:t>掉</a:t>
            </a:r>
            <a:r>
              <a:rPr lang="en-US" altLang="zh-CN">
                <a:sym typeface="+mn-ea"/>
              </a:rPr>
              <a:t>centos2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master</a:t>
            </a:r>
            <a:r>
              <a:rPr lang="zh-CN" altLang="en-US">
                <a:sym typeface="+mn-ea"/>
              </a:rPr>
              <a:t>进程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等待</a:t>
            </a:r>
            <a:r>
              <a:rPr lang="en-US" altLang="zh-CN">
                <a:sym typeface="+mn-ea"/>
              </a:rPr>
              <a:t>master</a:t>
            </a:r>
            <a:r>
              <a:rPr lang="zh-CN" altLang="en-US">
                <a:sym typeface="+mn-ea"/>
              </a:rPr>
              <a:t>重新回到</a:t>
            </a:r>
            <a:r>
              <a:rPr lang="en-US" altLang="zh-CN">
                <a:sym typeface="+mn-ea"/>
              </a:rPr>
              <a:t>centos1</a:t>
            </a:r>
            <a:r>
              <a:rPr lang="zh-CN" altLang="en-US">
                <a:sym typeface="+mn-ea"/>
              </a:rPr>
              <a:t>，可以验证</a:t>
            </a:r>
            <a:r>
              <a:rPr lang="en-US" altLang="zh-CN">
                <a:sym typeface="+mn-ea"/>
              </a:rPr>
              <a:t>spark-shell</a:t>
            </a:r>
            <a:r>
              <a:rPr lang="zh-CN" altLang="en-US">
                <a:sym typeface="+mn-ea"/>
              </a:rPr>
              <a:t>程序依然在运行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Yarn - </a:t>
            </a:r>
            <a:r>
              <a:rPr lang="zh-CN" altLang="en-US"/>
              <a:t>集群模式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修改</a:t>
            </a:r>
            <a:r>
              <a:rPr lang="en-US" altLang="zh-CN"/>
              <a:t>conf/spark-env.sh</a:t>
            </a:r>
            <a:endParaRPr lang="en-US" altLang="zh-CN"/>
          </a:p>
          <a:p>
            <a:r>
              <a:rPr lang="en-US" altLang="zh-CN"/>
              <a:t>export HADOOP_CONF_DIR=$HADOOP_HOME/etc/hadoop</a:t>
            </a:r>
            <a:endParaRPr lang="en-US" altLang="zh-CN"/>
          </a:p>
          <a:p>
            <a:r>
              <a:rPr lang="en-US" altLang="zh-CN"/>
              <a:t>export YARN_CONF_DIR=$</a:t>
            </a:r>
            <a:r>
              <a:rPr lang="en-US" altLang="zh-CN">
                <a:sym typeface="+mn-ea"/>
              </a:rPr>
              <a:t>HADOOP_HOME/etc/hadop</a:t>
            </a:r>
            <a:endParaRPr lang="en-US" altLang="zh-CN">
              <a:sym typeface="+mn-ea"/>
            </a:endParaRPr>
          </a:p>
          <a:p>
            <a:r>
              <a:rPr lang="en-US" altLang="zh-CN"/>
              <a:t>export SPARK_HOME=/home/darren/program/spark</a:t>
            </a:r>
            <a:endParaRPr lang="en-US" altLang="zh-CN">
              <a:sym typeface="+mn-ea"/>
            </a:endParaRPr>
          </a:p>
          <a:p>
            <a:r>
              <a:rPr lang="en-US" altLang="zh-CN"/>
              <a:t>export PATH=$PATH:$</a:t>
            </a:r>
            <a:r>
              <a:rPr lang="en-US" altLang="zh-CN">
                <a:sym typeface="+mn-ea"/>
              </a:rPr>
              <a:t>SPARK_HOME/bin</a:t>
            </a:r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Yarn - </a:t>
            </a:r>
            <a:r>
              <a:rPr lang="zh-CN" altLang="en-US">
                <a:sym typeface="+mn-ea"/>
              </a:rPr>
              <a:t>集群模式 </a:t>
            </a:r>
            <a:r>
              <a:rPr lang="en-US" altLang="zh-CN">
                <a:sym typeface="+mn-ea"/>
              </a:rPr>
              <a:t>Client </a:t>
            </a:r>
            <a:r>
              <a:rPr lang="zh-CN" altLang="zh-CN">
                <a:sym typeface="+mn-ea"/>
              </a:rPr>
              <a:t>模式</a:t>
            </a:r>
            <a:endParaRPr lang="zh-CN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sym typeface="+mn-ea"/>
              </a:rPr>
              <a:t>--master </a:t>
            </a:r>
            <a:r>
              <a:rPr lang="en-US" altLang="en-US">
                <a:solidFill>
                  <a:schemeClr val="accent1"/>
                </a:solidFill>
                <a:sym typeface="+mn-ea"/>
              </a:rPr>
              <a:t>yarn-client</a:t>
            </a:r>
            <a:endParaRPr lang="en-US" altLang="en-US">
              <a:solidFill>
                <a:srgbClr val="FF0000"/>
              </a:solidFill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./bin/spark-submit --class org.apache.spark.examples.SparkPi 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--master </a:t>
            </a:r>
            <a:r>
              <a:rPr lang="en-US" altLang="en-US">
                <a:solidFill>
                  <a:schemeClr val="accent1"/>
                </a:solidFill>
                <a:sym typeface="+mn-ea"/>
              </a:rPr>
              <a:t>yarn-client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--executor-memory 512m</a:t>
            </a:r>
            <a:r>
              <a:rPr lang="zh-CN" altLang="en-US">
                <a:sym typeface="+mn-ea"/>
              </a:rPr>
              <a:t>  ./examples/jars/spark-examples_2.11-2.2.0.jar 10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spark on yarn </a:t>
            </a:r>
            <a:r>
              <a:rPr lang="zh-CN" altLang="en-US"/>
              <a:t>异常解决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zh-CN"/>
              <a:t>如果</a:t>
            </a:r>
            <a:r>
              <a:rPr lang="en-US" altLang="zh-CN"/>
              <a:t>spark </a:t>
            </a:r>
            <a:r>
              <a:rPr lang="zh-CN" altLang="en-US"/>
              <a:t>在</a:t>
            </a:r>
            <a:r>
              <a:rPr lang="en-US" altLang="zh-CN"/>
              <a:t>yarn</a:t>
            </a:r>
            <a:r>
              <a:rPr lang="zh-CN" altLang="en-US"/>
              <a:t>上运行报如下错误：</a:t>
            </a:r>
            <a:endParaRPr lang="zh-CN" altLang="en-US"/>
          </a:p>
          <a:p>
            <a:r>
              <a:rPr lang="zh-CN" altLang="en-US"/>
              <a:t>java.io.IOException: Failed to send RPC 8305478367380188725 to /192.168.56.101:43246: java.nio.channels.ClosedChannelException</a:t>
            </a:r>
            <a:endParaRPr lang="zh-CN" altLang="en-US"/>
          </a:p>
          <a:p>
            <a:r>
              <a:rPr lang="zh-CN" altLang="en-US"/>
              <a:t>可以尝试修改yarn-site.xml，添加下列property</a:t>
            </a:r>
            <a:endParaRPr lang="zh-CN" altLang="en-US"/>
          </a:p>
          <a:p>
            <a:r>
              <a:rPr lang="zh-CN" altLang="en-US"/>
              <a:t>&lt;property&gt;</a:t>
            </a:r>
            <a:endParaRPr lang="zh-CN" altLang="en-US"/>
          </a:p>
          <a:p>
            <a:r>
              <a:rPr lang="zh-CN" altLang="en-US"/>
              <a:t>    &lt;name&gt;yarn.nodemanager.pmem-check-enabled&lt;/name&gt;</a:t>
            </a:r>
            <a:endParaRPr lang="zh-CN" altLang="en-US"/>
          </a:p>
          <a:p>
            <a:r>
              <a:rPr lang="zh-CN" altLang="en-US"/>
              <a:t>    &lt;value&gt;false&lt;/value&gt;</a:t>
            </a:r>
            <a:endParaRPr lang="zh-CN" altLang="en-US"/>
          </a:p>
          <a:p>
            <a:r>
              <a:rPr lang="zh-CN" altLang="en-US"/>
              <a:t>&lt;/property&gt;</a:t>
            </a:r>
            <a:endParaRPr lang="zh-CN" altLang="en-US"/>
          </a:p>
          <a:p>
            <a:r>
              <a:rPr lang="zh-CN" altLang="en-US"/>
              <a:t>&lt;property&gt;</a:t>
            </a:r>
            <a:endParaRPr lang="zh-CN" altLang="en-US"/>
          </a:p>
          <a:p>
            <a:r>
              <a:rPr lang="zh-CN" altLang="en-US"/>
              <a:t>    &lt;name&gt;yarn.nodemanager.vmem-check-enabled&lt;/name&gt;</a:t>
            </a:r>
            <a:endParaRPr lang="zh-CN" altLang="en-US"/>
          </a:p>
          <a:p>
            <a:r>
              <a:rPr lang="zh-CN" altLang="en-US"/>
              <a:t>    &lt;value&gt;false&lt;/value&gt;</a:t>
            </a:r>
            <a:endParaRPr lang="zh-CN" altLang="en-US"/>
          </a:p>
          <a:p>
            <a:r>
              <a:rPr lang="zh-CN" altLang="en-US"/>
              <a:t>&lt;/property&gt;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Yarn - </a:t>
            </a:r>
            <a:r>
              <a:rPr lang="zh-CN" altLang="en-US">
                <a:sym typeface="+mn-ea"/>
              </a:rPr>
              <a:t>集群模式 </a:t>
            </a:r>
            <a:r>
              <a:rPr lang="en-US" altLang="zh-CN">
                <a:sym typeface="+mn-ea"/>
              </a:rPr>
              <a:t>Cluster </a:t>
            </a:r>
            <a:r>
              <a:rPr lang="zh-CN" altLang="zh-CN">
                <a:sym typeface="+mn-ea"/>
              </a:rPr>
              <a:t>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sym typeface="+mn-ea"/>
              </a:rPr>
              <a:t>--master </a:t>
            </a:r>
            <a:r>
              <a:rPr lang="en-US" altLang="en-US">
                <a:solidFill>
                  <a:schemeClr val="accent1"/>
                </a:solidFill>
                <a:sym typeface="+mn-ea"/>
              </a:rPr>
              <a:t>yarn-cluster</a:t>
            </a:r>
            <a:endParaRPr lang="en-US" altLang="en-US">
              <a:solidFill>
                <a:srgbClr val="FF0000"/>
              </a:solidFill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./bin/spark-submit --class org.apache.spark.examples.SparkPi 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--master </a:t>
            </a:r>
            <a:r>
              <a:rPr lang="en-US" altLang="en-US">
                <a:solidFill>
                  <a:schemeClr val="accent1"/>
                </a:solidFill>
                <a:sym typeface="+mn-ea"/>
              </a:rPr>
              <a:t>yarn-cluster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--executor-memory 512m</a:t>
            </a:r>
            <a:r>
              <a:rPr lang="zh-CN" altLang="en-US">
                <a:sym typeface="+mn-ea"/>
              </a:rPr>
              <a:t>  ./examples/jars/spark-examples_2.11-2.2.0.jar 10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 Berkeley Data Analytics Stack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68550" y="1825625"/>
            <a:ext cx="74542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94685" y="1825625"/>
            <a:ext cx="58019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回顾</a:t>
            </a:r>
            <a:r>
              <a:rPr lang="en-US" altLang="zh-CN"/>
              <a:t>Hadoop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Spark</a:t>
            </a:r>
            <a:r>
              <a:rPr lang="zh-CN" altLang="en-US"/>
              <a:t>相比</a:t>
            </a:r>
            <a:r>
              <a:rPr lang="en-US" altLang="zh-CN"/>
              <a:t>Hadoop</a:t>
            </a:r>
            <a:r>
              <a:rPr lang="zh-CN" altLang="en-US"/>
              <a:t>历史</a:t>
            </a:r>
            <a:endParaRPr lang="zh-CN" altLang="en-US"/>
          </a:p>
          <a:p>
            <a:r>
              <a:rPr lang="en-US" altLang="zh-CN"/>
              <a:t>-</a:t>
            </a:r>
            <a:r>
              <a:rPr lang="zh-CN" altLang="en-US"/>
              <a:t>发展尤为迅速</a:t>
            </a:r>
            <a:endParaRPr lang="zh-CN" altLang="en-US"/>
          </a:p>
          <a:p>
            <a:r>
              <a:rPr lang="en-US" altLang="zh-CN"/>
              <a:t>-Spark 7</a:t>
            </a:r>
            <a:r>
              <a:rPr lang="zh-CN" altLang="en-US"/>
              <a:t>年时间</a:t>
            </a:r>
            <a:endParaRPr lang="zh-CN" altLang="en-US"/>
          </a:p>
          <a:p>
            <a:r>
              <a:rPr lang="en-US" altLang="zh-CN"/>
              <a:t>-Hadoop 12</a:t>
            </a:r>
            <a:r>
              <a:rPr lang="zh-CN" altLang="en-US"/>
              <a:t>年时间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" name="内容占位符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3145" y="1537335"/>
            <a:ext cx="9979660" cy="4810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Hadoop</a:t>
            </a:r>
            <a:r>
              <a:rPr lang="zh-CN" altLang="en-US"/>
              <a:t>的共享数据慢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为什么慢？额外的复制，序列化，磁盘</a:t>
            </a:r>
            <a:r>
              <a:rPr lang="en-US" altLang="zh-CN"/>
              <a:t>IO</a:t>
            </a:r>
            <a:r>
              <a:rPr lang="zh-CN" altLang="en-US"/>
              <a:t>开销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3195" y="2339340"/>
            <a:ext cx="6390640" cy="38379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Spark</a:t>
            </a:r>
            <a:r>
              <a:rPr lang="zh-CN" altLang="en-US"/>
              <a:t>的共享数据块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块是因为内存计算？ 当然还有</a:t>
            </a:r>
            <a:r>
              <a:rPr lang="en-US" altLang="zh-CN"/>
              <a:t>DAG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2205" y="2287270"/>
            <a:ext cx="6991350" cy="3429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6286</Words>
  <Application>WPS 演示</Application>
  <PresentationFormat>宽屏</PresentationFormat>
  <Paragraphs>362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Paint.Picture</vt:lpstr>
      <vt:lpstr>Paint.Picture</vt:lpstr>
      <vt:lpstr>Spark</vt:lpstr>
      <vt:lpstr>PowerPoint 演示文稿</vt:lpstr>
      <vt:lpstr>What is Spark</vt:lpstr>
      <vt:lpstr>The Berkeley Data Analytics Stack</vt:lpstr>
      <vt:lpstr>PowerPoint 演示文稿</vt:lpstr>
      <vt:lpstr>回顾Hadoop</vt:lpstr>
      <vt:lpstr>PowerPoint 演示文稿</vt:lpstr>
      <vt:lpstr>Hadoop的共享数据慢</vt:lpstr>
      <vt:lpstr>Spark的共享数据块</vt:lpstr>
      <vt:lpstr>Spark API</vt:lpstr>
      <vt:lpstr>Spark有哪些运行模式</vt:lpstr>
      <vt:lpstr>Spark 内核</vt:lpstr>
      <vt:lpstr>RDD是基础</vt:lpstr>
      <vt:lpstr>Spark RDD&amp;Partition</vt:lpstr>
      <vt:lpstr>Spark 运行时</vt:lpstr>
      <vt:lpstr>流程</vt:lpstr>
      <vt:lpstr>PowerPoint 演示文稿</vt:lpstr>
      <vt:lpstr>代码示例</vt:lpstr>
      <vt:lpstr>PowerPoint 演示文稿</vt:lpstr>
      <vt:lpstr>Spark 启动过程</vt:lpstr>
      <vt:lpstr>缓存策略</vt:lpstr>
      <vt:lpstr>MEMORY_ONLY</vt:lpstr>
      <vt:lpstr>MEMORY_AND_DISK</vt:lpstr>
      <vt:lpstr>MEMORY_ONLY VS MEMORY_AND_DISK</vt:lpstr>
      <vt:lpstr>测试</vt:lpstr>
      <vt:lpstr>PowerPoint 演示文稿</vt:lpstr>
      <vt:lpstr>Spark 运行模式</vt:lpstr>
      <vt:lpstr>Local 单机模式</vt:lpstr>
      <vt:lpstr>Standlone 集群模式</vt:lpstr>
      <vt:lpstr>SSH 无密码登录</vt:lpstr>
      <vt:lpstr>PowerPoint 演示文稿</vt:lpstr>
      <vt:lpstr>Standlone 集群模式 - Client模式</vt:lpstr>
      <vt:lpstr>Standlone 集群模式 - Cluster模式</vt:lpstr>
      <vt:lpstr>Standlone 集群模式 - 高可用</vt:lpstr>
      <vt:lpstr>Standlone 集群模式 - 高可用测试</vt:lpstr>
      <vt:lpstr>Yarn - 集群模式</vt:lpstr>
      <vt:lpstr>Yarn - 集群模式 Client 模式</vt:lpstr>
      <vt:lpstr>PowerPoint 演示文稿</vt:lpstr>
      <vt:lpstr>Yarn - 集群模式 Cluster 模式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zhda6001</dc:creator>
  <cp:lastModifiedBy>zhda6001</cp:lastModifiedBy>
  <cp:revision>21</cp:revision>
  <dcterms:created xsi:type="dcterms:W3CDTF">2018-11-28T09:53:00Z</dcterms:created>
  <dcterms:modified xsi:type="dcterms:W3CDTF">2018-12-16T10:17:27Z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2052-10.1.0.7671</vt:lpwstr>
  </property>
</Properties>
</file>