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8" r:id="rId1"/>
  </p:sldMasterIdLst>
  <p:sldIdLst>
    <p:sldId id="256" r:id="rId2"/>
    <p:sldId id="257" r:id="rId3"/>
    <p:sldId id="261" r:id="rId4"/>
    <p:sldId id="277" r:id="rId5"/>
    <p:sldId id="267" r:id="rId6"/>
    <p:sldId id="302" r:id="rId7"/>
    <p:sldId id="279" r:id="rId8"/>
    <p:sldId id="289" r:id="rId9"/>
    <p:sldId id="292" r:id="rId10"/>
    <p:sldId id="293" r:id="rId11"/>
    <p:sldId id="294" r:id="rId12"/>
    <p:sldId id="295" r:id="rId13"/>
    <p:sldId id="291" r:id="rId14"/>
    <p:sldId id="269" r:id="rId15"/>
    <p:sldId id="265" r:id="rId16"/>
    <p:sldId id="266" r:id="rId17"/>
    <p:sldId id="285" r:id="rId18"/>
    <p:sldId id="282" r:id="rId19"/>
    <p:sldId id="283" r:id="rId20"/>
    <p:sldId id="284" r:id="rId21"/>
    <p:sldId id="286" r:id="rId22"/>
    <p:sldId id="271" r:id="rId23"/>
    <p:sldId id="288" r:id="rId24"/>
    <p:sldId id="268" r:id="rId25"/>
    <p:sldId id="272" r:id="rId26"/>
    <p:sldId id="270" r:id="rId27"/>
    <p:sldId id="273" r:id="rId28"/>
    <p:sldId id="307" r:id="rId29"/>
    <p:sldId id="303" r:id="rId30"/>
    <p:sldId id="306" r:id="rId31"/>
    <p:sldId id="305" r:id="rId32"/>
    <p:sldId id="309" r:id="rId33"/>
    <p:sldId id="308" r:id="rId34"/>
    <p:sldId id="290" r:id="rId35"/>
    <p:sldId id="298" r:id="rId36"/>
    <p:sldId id="297" r:id="rId37"/>
    <p:sldId id="300" r:id="rId38"/>
    <p:sldId id="299" r:id="rId39"/>
    <p:sldId id="301" r:id="rId40"/>
  </p:sldIdLst>
  <p:sldSz cx="9144000" cy="6858000" type="screen4x3"/>
  <p:notesSz cx="6858000" cy="9144000"/>
  <p:embeddedFontLst>
    <p:embeddedFont>
      <p:font typeface="Corbel" panose="020B050302020402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0CF54-0B72-4AB1-8BB5-B130666F557A}" v="1" dt="2022-04-10T18:36:39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6414" autoAdjust="0"/>
  </p:normalViewPr>
  <p:slideViewPr>
    <p:cSldViewPr>
      <p:cViewPr varScale="1">
        <p:scale>
          <a:sx n="105" d="100"/>
          <a:sy n="105" d="100"/>
        </p:scale>
        <p:origin x="117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Horswill" userId="889923f3-d809-4179-bf0c-f5c33c2c01a4" providerId="ADAL" clId="{37F5D080-62A7-4C79-AC4B-36211C661DBF}"/>
    <pc:docChg chg="custSel addSld modSld">
      <pc:chgData name="Ian Horswill" userId="889923f3-d809-4179-bf0c-f5c33c2c01a4" providerId="ADAL" clId="{37F5D080-62A7-4C79-AC4B-36211C661DBF}" dt="2022-04-03T23:48:34.981" v="690"/>
      <pc:docMkLst>
        <pc:docMk/>
      </pc:docMkLst>
      <pc:sldChg chg="modSp new mod">
        <pc:chgData name="Ian Horswill" userId="889923f3-d809-4179-bf0c-f5c33c2c01a4" providerId="ADAL" clId="{37F5D080-62A7-4C79-AC4B-36211C661DBF}" dt="2022-04-03T23:48:34.981" v="690"/>
        <pc:sldMkLst>
          <pc:docMk/>
          <pc:sldMk cId="2701714150" sldId="309"/>
        </pc:sldMkLst>
        <pc:spChg chg="mod">
          <ac:chgData name="Ian Horswill" userId="889923f3-d809-4179-bf0c-f5c33c2c01a4" providerId="ADAL" clId="{37F5D080-62A7-4C79-AC4B-36211C661DBF}" dt="2022-04-03T23:37:56.591" v="29" actId="114"/>
          <ac:spMkLst>
            <pc:docMk/>
            <pc:sldMk cId="2701714150" sldId="309"/>
            <ac:spMk id="2" creationId="{9838BF60-4157-4582-BA53-D772CADA278C}"/>
          </ac:spMkLst>
        </pc:spChg>
        <pc:spChg chg="mod">
          <ac:chgData name="Ian Horswill" userId="889923f3-d809-4179-bf0c-f5c33c2c01a4" providerId="ADAL" clId="{37F5D080-62A7-4C79-AC4B-36211C661DBF}" dt="2022-04-03T23:48:34.981" v="690"/>
          <ac:spMkLst>
            <pc:docMk/>
            <pc:sldMk cId="2701714150" sldId="309"/>
            <ac:spMk id="3" creationId="{401B9725-2A0A-420A-8906-E6C98D4ED088}"/>
          </ac:spMkLst>
        </pc:spChg>
      </pc:sldChg>
    </pc:docChg>
  </pc:docChgLst>
  <pc:docChgLst>
    <pc:chgData name="Ian D Horswill" userId="889923f3-d809-4179-bf0c-f5c33c2c01a4" providerId="ADAL" clId="{F250CF54-0B72-4AB1-8BB5-B130666F557A}"/>
    <pc:docChg chg="undo custSel modSld">
      <pc:chgData name="Ian D Horswill" userId="889923f3-d809-4179-bf0c-f5c33c2c01a4" providerId="ADAL" clId="{F250CF54-0B72-4AB1-8BB5-B130666F557A}" dt="2022-04-10T18:37:30.231" v="363" actId="20577"/>
      <pc:docMkLst>
        <pc:docMk/>
      </pc:docMkLst>
      <pc:sldChg chg="modSp mod">
        <pc:chgData name="Ian D Horswill" userId="889923f3-d809-4179-bf0c-f5c33c2c01a4" providerId="ADAL" clId="{F250CF54-0B72-4AB1-8BB5-B130666F557A}" dt="2022-04-10T18:34:15.345" v="348" actId="20577"/>
        <pc:sldMkLst>
          <pc:docMk/>
          <pc:sldMk cId="2256012151" sldId="261"/>
        </pc:sldMkLst>
        <pc:spChg chg="mod">
          <ac:chgData name="Ian D Horswill" userId="889923f3-d809-4179-bf0c-f5c33c2c01a4" providerId="ADAL" clId="{F250CF54-0B72-4AB1-8BB5-B130666F557A}" dt="2022-04-10T18:34:15.345" v="348" actId="20577"/>
          <ac:spMkLst>
            <pc:docMk/>
            <pc:sldMk cId="2256012151" sldId="261"/>
            <ac:spMk id="3" creationId="{00000000-0000-0000-0000-000000000000}"/>
          </ac:spMkLst>
        </pc:spChg>
      </pc:sldChg>
      <pc:sldChg chg="modSp">
        <pc:chgData name="Ian D Horswill" userId="889923f3-d809-4179-bf0c-f5c33c2c01a4" providerId="ADAL" clId="{F250CF54-0B72-4AB1-8BB5-B130666F557A}" dt="2022-04-10T18:36:39.395" v="349"/>
        <pc:sldMkLst>
          <pc:docMk/>
          <pc:sldMk cId="737506420" sldId="265"/>
        </pc:sldMkLst>
        <pc:spChg chg="mod">
          <ac:chgData name="Ian D Horswill" userId="889923f3-d809-4179-bf0c-f5c33c2c01a4" providerId="ADAL" clId="{F250CF54-0B72-4AB1-8BB5-B130666F557A}" dt="2022-04-10T18:36:39.395" v="349"/>
          <ac:spMkLst>
            <pc:docMk/>
            <pc:sldMk cId="737506420" sldId="265"/>
            <ac:spMk id="3" creationId="{00000000-0000-0000-0000-000000000000}"/>
          </ac:spMkLst>
        </pc:spChg>
      </pc:sldChg>
      <pc:sldChg chg="modSp mod">
        <pc:chgData name="Ian D Horswill" userId="889923f3-d809-4179-bf0c-f5c33c2c01a4" providerId="ADAL" clId="{F250CF54-0B72-4AB1-8BB5-B130666F557A}" dt="2022-04-10T18:37:30.231" v="363" actId="20577"/>
        <pc:sldMkLst>
          <pc:docMk/>
          <pc:sldMk cId="3027064358" sldId="266"/>
        </pc:sldMkLst>
        <pc:spChg chg="mod">
          <ac:chgData name="Ian D Horswill" userId="889923f3-d809-4179-bf0c-f5c33c2c01a4" providerId="ADAL" clId="{F250CF54-0B72-4AB1-8BB5-B130666F557A}" dt="2022-04-10T18:37:30.231" v="363" actId="20577"/>
          <ac:spMkLst>
            <pc:docMk/>
            <pc:sldMk cId="3027064358" sldId="266"/>
            <ac:spMk id="3" creationId="{00000000-0000-0000-0000-000000000000}"/>
          </ac:spMkLst>
        </pc:spChg>
      </pc:sldChg>
      <pc:sldChg chg="modSp mod">
        <pc:chgData name="Ian D Horswill" userId="889923f3-d809-4179-bf0c-f5c33c2c01a4" providerId="ADAL" clId="{F250CF54-0B72-4AB1-8BB5-B130666F557A}" dt="2022-04-08T19:06:36.631" v="34" actId="20577"/>
        <pc:sldMkLst>
          <pc:docMk/>
          <pc:sldMk cId="1158452746" sldId="285"/>
        </pc:sldMkLst>
        <pc:spChg chg="mod">
          <ac:chgData name="Ian D Horswill" userId="889923f3-d809-4179-bf0c-f5c33c2c01a4" providerId="ADAL" clId="{F250CF54-0B72-4AB1-8BB5-B130666F557A}" dt="2022-04-08T19:06:36.631" v="34" actId="20577"/>
          <ac:spMkLst>
            <pc:docMk/>
            <pc:sldMk cId="1158452746" sldId="285"/>
            <ac:spMk id="2" creationId="{00000000-0000-0000-0000-000000000000}"/>
          </ac:spMkLst>
        </pc:spChg>
      </pc:sldChg>
    </pc:docChg>
  </pc:docChgLst>
  <pc:docChgLst>
    <pc:chgData name="Ian D Horswill" userId="889923f3-d809-4179-bf0c-f5c33c2c01a4" providerId="ADAL" clId="{666B187F-B896-4148-B2A3-E2B94CCAD993}"/>
    <pc:docChg chg="addSld modSld">
      <pc:chgData name="Ian D Horswill" userId="889923f3-d809-4179-bf0c-f5c33c2c01a4" providerId="ADAL" clId="{666B187F-B896-4148-B2A3-E2B94CCAD993}" dt="2021-05-03T05:56:47.805" v="28" actId="20577"/>
      <pc:docMkLst>
        <pc:docMk/>
      </pc:docMkLst>
      <pc:sldChg chg="modSp new mod">
        <pc:chgData name="Ian D Horswill" userId="889923f3-d809-4179-bf0c-f5c33c2c01a4" providerId="ADAL" clId="{666B187F-B896-4148-B2A3-E2B94CCAD993}" dt="2021-05-03T05:56:47.805" v="28" actId="20577"/>
        <pc:sldMkLst>
          <pc:docMk/>
          <pc:sldMk cId="2715884355" sldId="308"/>
        </pc:sldMkLst>
        <pc:spChg chg="mod">
          <ac:chgData name="Ian D Horswill" userId="889923f3-d809-4179-bf0c-f5c33c2c01a4" providerId="ADAL" clId="{666B187F-B896-4148-B2A3-E2B94CCAD993}" dt="2021-05-03T05:56:47.805" v="28" actId="20577"/>
          <ac:spMkLst>
            <pc:docMk/>
            <pc:sldMk cId="2715884355" sldId="308"/>
            <ac:spMk id="2" creationId="{0B702298-42DE-40D2-91C5-CC43C465FF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33799"/>
            <a:ext cx="7772400" cy="1913317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67" y="1773238"/>
            <a:ext cx="6858000" cy="1655762"/>
          </a:xfr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3172-A433-D540-BAE2-0BB515868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A09F-6168-F343-A7FF-C189960EB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383-30EE-AE43-93EF-1EF8689EA3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2pPr marL="685800" indent="-22860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EDC-6262-774A-B8DC-B257A319EC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93C4-8E5C-7547-BE8F-EF5C6C4B37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0745-D8AB-B242-B00F-8984A4F253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449-F2A3-984B-ABCE-9BB8BBBB56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DDF6-B357-784A-86BD-BC8817B43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9535-62F4-924A-8047-096FC0DFD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3DF0-BBE8-CD4A-91DD-C0D81FA61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17C1-37AD-F345-84A0-80A6E9DB98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827-DE8C-C440-95B4-950FA59BB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4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Simulation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06F5-90A3-440C-A9C8-B0684035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 are</a:t>
            </a:r>
            <a:br>
              <a:rPr lang="en-US" dirty="0"/>
            </a:br>
            <a:r>
              <a:rPr lang="en-US" dirty="0"/>
              <a:t>an abstracted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6F57-4A42-43AC-B5A3-21723BAE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</a:t>
            </a:r>
            <a:r>
              <a:rPr lang="en-US" b="1" dirty="0">
                <a:solidFill>
                  <a:schemeClr val="tx2"/>
                </a:solidFill>
              </a:rPr>
              <a:t>whatever the game is about</a:t>
            </a:r>
          </a:p>
          <a:p>
            <a:r>
              <a:rPr lang="en-US" b="1" dirty="0">
                <a:solidFill>
                  <a:schemeClr val="tx2"/>
                </a:solidFill>
              </a:rPr>
              <a:t>What</a:t>
            </a:r>
            <a:r>
              <a:rPr lang="en-US" dirty="0"/>
              <a:t> to simulate, and in </a:t>
            </a:r>
            <a:r>
              <a:rPr lang="en-US" b="1" dirty="0">
                <a:solidFill>
                  <a:schemeClr val="tx2"/>
                </a:solidFill>
              </a:rPr>
              <a:t>how much detail</a:t>
            </a:r>
            <a:r>
              <a:rPr lang="en-US" dirty="0"/>
              <a:t>, depends on</a:t>
            </a:r>
          </a:p>
          <a:p>
            <a:pPr lvl="1"/>
            <a:r>
              <a:rPr lang="en-US" dirty="0"/>
              <a:t>Is it an </a:t>
            </a:r>
            <a:r>
              <a:rPr lang="en-US" b="1" dirty="0">
                <a:solidFill>
                  <a:schemeClr val="accent2"/>
                </a:solidFill>
              </a:rPr>
              <a:t>analog, digital, or hybrid </a:t>
            </a:r>
            <a:r>
              <a:rPr lang="en-US" dirty="0"/>
              <a:t>game?</a:t>
            </a:r>
          </a:p>
          <a:p>
            <a:pPr lvl="2"/>
            <a:r>
              <a:rPr lang="en-US" dirty="0"/>
              <a:t>Who’s stuck handling the simulation?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accent2"/>
                </a:solidFill>
              </a:rPr>
              <a:t>intended aesthetics </a:t>
            </a:r>
            <a:r>
              <a:rPr lang="en-US" dirty="0"/>
              <a:t>of the game?</a:t>
            </a:r>
          </a:p>
          <a:p>
            <a:pPr lvl="2"/>
            <a:r>
              <a:rPr lang="en-US" dirty="0"/>
              <a:t>Fast or slow?</a:t>
            </a:r>
          </a:p>
          <a:p>
            <a:pPr lvl="2"/>
            <a:r>
              <a:rPr lang="en-US" dirty="0"/>
              <a:t>Strategic or casual?</a:t>
            </a:r>
          </a:p>
          <a:p>
            <a:pPr lvl="2"/>
            <a:r>
              <a:rPr lang="en-US" dirty="0"/>
              <a:t>Light or dark tone?</a:t>
            </a:r>
          </a:p>
        </p:txBody>
      </p:sp>
    </p:spTree>
    <p:extLst>
      <p:ext uri="{BB962C8B-B14F-4D97-AF65-F5344CB8AC3E}">
        <p14:creationId xmlns:p14="http://schemas.microsoft.com/office/powerpoint/2010/main" val="164420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2B4D-787F-444E-865C-A061BF84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damage in 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5A5F-AA50-43D6-A6FB-E9BD3D30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Checkers</a:t>
            </a:r>
            <a:r>
              <a:rPr lang="en-US" dirty="0"/>
              <a:t>: one hit kills</a:t>
            </a:r>
          </a:p>
          <a:p>
            <a:r>
              <a:rPr lang="en-US" b="1" dirty="0">
                <a:solidFill>
                  <a:schemeClr val="tx2"/>
                </a:solidFill>
              </a:rPr>
              <a:t>Hit points</a:t>
            </a:r>
          </a:p>
          <a:p>
            <a:pPr lvl="1"/>
            <a:r>
              <a:rPr lang="en-US" dirty="0"/>
              <a:t>Abstract, numerical measure of ability to absorb damage</a:t>
            </a:r>
          </a:p>
          <a:p>
            <a:pPr lvl="1"/>
            <a:r>
              <a:rPr lang="en-US" dirty="0"/>
              <a:t>Each successful attack reduces HP</a:t>
            </a:r>
          </a:p>
          <a:p>
            <a:pPr lvl="1"/>
            <a:r>
              <a:rPr lang="en-US" dirty="0"/>
              <a:t>Character dies when HP reduced to zero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HP+hit</a:t>
            </a:r>
            <a:r>
              <a:rPr lang="en-US" b="1" dirty="0">
                <a:solidFill>
                  <a:schemeClr val="tx2"/>
                </a:solidFill>
              </a:rPr>
              <a:t> location </a:t>
            </a:r>
            <a:r>
              <a:rPr lang="en-US" dirty="0"/>
              <a:t>(e.g. </a:t>
            </a:r>
            <a:r>
              <a:rPr lang="en-US" dirty="0" err="1"/>
              <a:t>RuneQuest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detailed model</a:t>
            </a:r>
          </a:p>
          <a:p>
            <a:pPr lvl="1"/>
            <a:r>
              <a:rPr lang="en-US" dirty="0"/>
              <a:t>Hits in specific locations cause specific problems for the character</a:t>
            </a:r>
          </a:p>
          <a:p>
            <a:pPr lvl="1"/>
            <a:r>
              <a:rPr lang="en-US" dirty="0"/>
              <a:t>Also more cumbersome</a:t>
            </a:r>
          </a:p>
          <a:p>
            <a:r>
              <a:rPr lang="en-US" b="1" dirty="0">
                <a:solidFill>
                  <a:schemeClr val="tx2"/>
                </a:solidFill>
              </a:rPr>
              <a:t>Status effects </a:t>
            </a:r>
            <a:r>
              <a:rPr lang="en-US" dirty="0"/>
              <a:t>(sleep, rage, poison, blindness, …)</a:t>
            </a:r>
          </a:p>
          <a:p>
            <a:pPr lvl="1"/>
            <a:r>
              <a:rPr lang="en-US" dirty="0"/>
              <a:t>Used in CRPGs</a:t>
            </a:r>
          </a:p>
          <a:p>
            <a:pPr lvl="1"/>
            <a:r>
              <a:rPr lang="en-US" dirty="0"/>
              <a:t>Fixed set of temporary afflictions that change the behavior of the simulation code (e.g. poison slowly depletes HP, rage decreases accuracy but increases damage)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2B4D-787F-444E-865C-A061BF84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damage in combat</a:t>
            </a:r>
            <a:br>
              <a:rPr lang="en-US" dirty="0"/>
            </a:br>
            <a:r>
              <a:rPr lang="en-US" sz="2800" dirty="0"/>
              <a:t>(narrative focused)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5A5F-AA50-43D6-A6FB-E9BD3D30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Problem cards </a:t>
            </a:r>
            <a:r>
              <a:rPr lang="en-US" dirty="0"/>
              <a:t>(e.g. </a:t>
            </a:r>
            <a:r>
              <a:rPr lang="en-US" i="1" dirty="0"/>
              <a:t>GUMSHOE One to 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Like story-specific status effects</a:t>
            </a:r>
          </a:p>
          <a:p>
            <a:pPr lvl="1"/>
            <a:r>
              <a:rPr lang="en-US" dirty="0"/>
              <a:t>Pre-authored descriptions of problems the player has as a result of the combat damage</a:t>
            </a:r>
          </a:p>
          <a:p>
            <a:pPr lvl="1"/>
            <a:r>
              <a:rPr lang="en-US" dirty="0"/>
              <a:t>Customized to the particular story world</a:t>
            </a:r>
          </a:p>
          <a:p>
            <a:pPr lvl="1"/>
            <a:r>
              <a:rPr lang="en-US" dirty="0"/>
              <a:t>Examples (if you get bitten by a vampire)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Bleeding</a:t>
            </a:r>
            <a:r>
              <a:rPr lang="en-US" dirty="0"/>
              <a:t>: they can smell your blood and track you until you can stop the bleeding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They’ve tasted you</a:t>
            </a:r>
            <a:r>
              <a:rPr lang="en-US" dirty="0"/>
              <a:t>: they will recognize your scent forever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Thrall</a:t>
            </a:r>
            <a:r>
              <a:rPr lang="en-US" dirty="0"/>
              <a:t>:  Wow.  That felt good.  Like, really good.  Now you have to roll a saving throw anytime you see them to not ask them to bite you again</a:t>
            </a:r>
          </a:p>
          <a:p>
            <a:r>
              <a:rPr lang="en-US" b="1" dirty="0">
                <a:solidFill>
                  <a:schemeClr val="tx2"/>
                </a:solidFill>
              </a:rPr>
              <a:t>Consequences</a:t>
            </a:r>
            <a:r>
              <a:rPr lang="en-US" dirty="0"/>
              <a:t> (</a:t>
            </a:r>
            <a:r>
              <a:rPr lang="en-US" i="1" dirty="0"/>
              <a:t>Fate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Like problem cards, except you make them up yourself, in consultation with the GM and other players</a:t>
            </a:r>
          </a:p>
          <a:p>
            <a:pPr lvl="1"/>
            <a:r>
              <a:rPr lang="en-US" dirty="0"/>
              <a:t>Can pick anything that makes sense and is narratively interesting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8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Plato (</a:t>
            </a:r>
            <a:r>
              <a:rPr lang="en-US" i="1" dirty="0"/>
              <a:t>The Sophist</a:t>
            </a:r>
            <a:r>
              <a:rPr lang="en-US" dirty="0"/>
              <a:t>) pointed out that there are </a:t>
            </a:r>
            <a:r>
              <a:rPr lang="en-US" b="1" dirty="0">
                <a:solidFill>
                  <a:schemeClr val="tx2"/>
                </a:solidFill>
              </a:rPr>
              <a:t>different kinds </a:t>
            </a:r>
            <a:r>
              <a:rPr lang="en-US" dirty="0"/>
              <a:t>of imitative art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Faithful reproduction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Intentionally distorted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order to appear correct</a:t>
            </a:r>
          </a:p>
          <a:p>
            <a:endParaRPr lang="en-US" dirty="0"/>
          </a:p>
          <a:p>
            <a:r>
              <a:rPr lang="en-US" dirty="0"/>
              <a:t>Of course, in practice, this is a </a:t>
            </a:r>
            <a:r>
              <a:rPr lang="en-US" b="1" dirty="0">
                <a:solidFill>
                  <a:schemeClr val="tx2"/>
                </a:solidFill>
              </a:rPr>
              <a:t>spectrum</a:t>
            </a:r>
            <a:r>
              <a:rPr lang="en-US" dirty="0"/>
              <a:t>; no art is a perfect reproduction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45495"/>
            <a:ext cx="2933700" cy="3911598"/>
          </a:xfrm>
        </p:spPr>
      </p:pic>
    </p:spTree>
    <p:extLst>
      <p:ext uri="{BB962C8B-B14F-4D97-AF65-F5344CB8AC3E}">
        <p14:creationId xmlns:p14="http://schemas.microsoft.com/office/powerpoint/2010/main" val="140373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Realism and distortion in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Games are usually highly distorted</a:t>
            </a:r>
          </a:p>
          <a:p>
            <a:r>
              <a:rPr lang="en-US" b="1" dirty="0">
                <a:solidFill>
                  <a:schemeClr val="tx2"/>
                </a:solidFill>
              </a:rPr>
              <a:t>Simplified</a:t>
            </a:r>
          </a:p>
          <a:p>
            <a:pPr lvl="1"/>
            <a:r>
              <a:rPr lang="en-US" dirty="0"/>
              <a:t>You don’t want SimCity to simulate the rusting of individual sewer valves</a:t>
            </a:r>
          </a:p>
          <a:p>
            <a:r>
              <a:rPr lang="en-US" dirty="0"/>
              <a:t>Made </a:t>
            </a:r>
            <a:r>
              <a:rPr lang="en-US" b="1" dirty="0">
                <a:solidFill>
                  <a:schemeClr val="tx2"/>
                </a:solidFill>
              </a:rPr>
              <a:t>easier</a:t>
            </a:r>
          </a:p>
          <a:p>
            <a:pPr lvl="1"/>
            <a:r>
              <a:rPr lang="en-US" dirty="0"/>
              <a:t>In real life, you have one hit point</a:t>
            </a:r>
          </a:p>
          <a:p>
            <a:r>
              <a:rPr lang="en-US" dirty="0"/>
              <a:t>Made more </a:t>
            </a:r>
            <a:r>
              <a:rPr lang="en-US" b="1" dirty="0">
                <a:solidFill>
                  <a:schemeClr val="tx2"/>
                </a:solidFill>
              </a:rPr>
              <a:t>real </a:t>
            </a:r>
            <a:r>
              <a:rPr lang="en-US" b="1" i="1" dirty="0">
                <a:solidFill>
                  <a:schemeClr val="tx2"/>
                </a:solidFill>
              </a:rPr>
              <a:t>seeming</a:t>
            </a:r>
          </a:p>
          <a:p>
            <a:pPr lvl="1"/>
            <a:r>
              <a:rPr lang="en-US" dirty="0"/>
              <a:t>Random number generators are often tweaked to feel more random than actual randomness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286000"/>
            <a:ext cx="3886200" cy="2730025"/>
          </a:xfrm>
        </p:spPr>
      </p:pic>
    </p:spTree>
    <p:extLst>
      <p:ext uri="{BB962C8B-B14F-4D97-AF65-F5344CB8AC3E}">
        <p14:creationId xmlns:p14="http://schemas.microsoft.com/office/powerpoint/2010/main" val="73750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 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Traveler</a:t>
            </a:r>
            <a:endParaRPr lang="en-US" dirty="0"/>
          </a:p>
          <a:p>
            <a:pPr lvl="1"/>
            <a:r>
              <a:rPr lang="en-US" dirty="0"/>
              <a:t>Science fiction game franchise</a:t>
            </a:r>
          </a:p>
          <a:p>
            <a:pPr lvl="1"/>
            <a:r>
              <a:rPr lang="en-US" dirty="0"/>
              <a:t>Tries to have </a:t>
            </a:r>
            <a:r>
              <a:rPr lang="en-US" b="1" dirty="0">
                <a:solidFill>
                  <a:schemeClr val="accent2"/>
                </a:solidFill>
              </a:rPr>
              <a:t>realistic combat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Weapon tech advances much faster than armor</a:t>
            </a:r>
          </a:p>
          <a:p>
            <a:pPr lvl="1"/>
            <a:r>
              <a:rPr lang="en-US" b="1" baseline="0" dirty="0">
                <a:solidFill>
                  <a:schemeClr val="accent2"/>
                </a:solidFill>
              </a:rPr>
              <a:t>Fighters have short life expectancies</a:t>
            </a:r>
            <a:r>
              <a:rPr lang="en-US" baseline="0" dirty="0"/>
              <a:t>, no </a:t>
            </a:r>
            <a:r>
              <a:rPr lang="en-US" dirty="0"/>
              <a:t>matter how skilled they are</a:t>
            </a:r>
            <a:endParaRPr lang="en-US" baseline="0" dirty="0"/>
          </a:p>
          <a:p>
            <a:r>
              <a:rPr lang="en-US" b="1" dirty="0">
                <a:solidFill>
                  <a:schemeClr val="tx2"/>
                </a:solidFill>
              </a:rPr>
              <a:t>Dungeons and Dragons™</a:t>
            </a:r>
            <a:endParaRPr lang="en-US" dirty="0"/>
          </a:p>
          <a:p>
            <a:pPr lvl="1"/>
            <a:r>
              <a:rPr lang="en-US" dirty="0"/>
              <a:t>You </a:t>
            </a:r>
            <a:r>
              <a:rPr lang="en-US" b="1" dirty="0">
                <a:solidFill>
                  <a:schemeClr val="accent2"/>
                </a:solidFill>
              </a:rPr>
              <a:t>can absorb abstract damage </a:t>
            </a:r>
            <a:r>
              <a:rPr lang="en-US" dirty="0"/>
              <a:t>(hit points)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Not particularly inconvenienced </a:t>
            </a:r>
            <a:r>
              <a:rPr lang="en-US" dirty="0"/>
              <a:t>by it until you’re dead</a:t>
            </a:r>
          </a:p>
          <a:p>
            <a:pPr lvl="1"/>
            <a:r>
              <a:rPr lang="en-US" dirty="0"/>
              <a:t>Makes </a:t>
            </a:r>
            <a:r>
              <a:rPr lang="en-US" b="1" dirty="0">
                <a:solidFill>
                  <a:schemeClr val="accent2"/>
                </a:solidFill>
              </a:rPr>
              <a:t>combat possible and rewarding</a:t>
            </a:r>
          </a:p>
          <a:p>
            <a:r>
              <a:rPr lang="en-US" b="1" dirty="0">
                <a:solidFill>
                  <a:schemeClr val="tx2"/>
                </a:solidFill>
              </a:rPr>
              <a:t>Star </a:t>
            </a:r>
            <a:r>
              <a:rPr lang="en-US" b="1">
                <a:solidFill>
                  <a:schemeClr val="tx2"/>
                </a:solidFill>
              </a:rPr>
              <a:t>Wars </a:t>
            </a:r>
            <a:r>
              <a:rPr lang="en-US"/>
              <a:t>films</a:t>
            </a:r>
            <a:endParaRPr lang="en-US" dirty="0"/>
          </a:p>
          <a:p>
            <a:pPr lvl="1"/>
            <a:r>
              <a:rPr lang="en-US" dirty="0"/>
              <a:t>Combat </a:t>
            </a:r>
            <a:r>
              <a:rPr lang="en-US" b="1" dirty="0">
                <a:solidFill>
                  <a:schemeClr val="accent2"/>
                </a:solidFill>
              </a:rPr>
              <a:t>highly skewed in favor of protagonists</a:t>
            </a:r>
          </a:p>
          <a:p>
            <a:pPr lvl="1"/>
            <a:r>
              <a:rPr lang="en-US" dirty="0"/>
              <a:t>A teenage farmer can shoot better than the emperor’s elite combat troops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2706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Realism isn’t</a:t>
            </a:r>
            <a:br>
              <a:rPr lang="en-US" dirty="0"/>
            </a:br>
            <a:r>
              <a:rPr lang="en-US" dirty="0"/>
              <a:t>a single dimension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realism?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5458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556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are often</a:t>
            </a:r>
            <a:br>
              <a:rPr lang="en-US" dirty="0"/>
            </a:br>
            <a:r>
              <a:rPr lang="en-US" dirty="0"/>
              <a:t>a kind of simulation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62446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this?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46256"/>
            <a:ext cx="6553200" cy="3910076"/>
          </a:xfrm>
        </p:spPr>
      </p:pic>
    </p:spTree>
    <p:extLst>
      <p:ext uri="{BB962C8B-B14F-4D97-AF65-F5344CB8AC3E}">
        <p14:creationId xmlns:p14="http://schemas.microsoft.com/office/powerpoint/2010/main" val="116047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Hyperreality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Jean </a:t>
            </a:r>
            <a:r>
              <a:rPr lang="en-US" dirty="0" err="1"/>
              <a:t>Baudrillard</a:t>
            </a:r>
            <a:r>
              <a:rPr lang="en-US" dirty="0"/>
              <a:t> and Umberto Eco:</a:t>
            </a:r>
          </a:p>
          <a:p>
            <a:r>
              <a:rPr lang="en-US" b="1" dirty="0">
                <a:solidFill>
                  <a:schemeClr val="tx2"/>
                </a:solidFill>
              </a:rPr>
              <a:t>Disneyland</a:t>
            </a:r>
            <a:r>
              <a:rPr lang="en-US" dirty="0"/>
              <a:t>’s Main St. is a fantastic, </a:t>
            </a:r>
            <a:r>
              <a:rPr lang="en-US" b="1" dirty="0">
                <a:solidFill>
                  <a:schemeClr val="accent2"/>
                </a:solidFill>
              </a:rPr>
              <a:t>hyper-realistic simulation of old-time America</a:t>
            </a:r>
          </a:p>
          <a:p>
            <a:r>
              <a:rPr lang="en-US" dirty="0"/>
              <a:t>But it’s a simulation of a </a:t>
            </a:r>
            <a:r>
              <a:rPr lang="en-US" b="1" dirty="0">
                <a:solidFill>
                  <a:schemeClr val="tx2"/>
                </a:solidFill>
              </a:rPr>
              <a:t>romantic ideal</a:t>
            </a:r>
            <a:r>
              <a:rPr lang="en-US" dirty="0"/>
              <a:t> that </a:t>
            </a:r>
            <a:r>
              <a:rPr lang="en-US" b="1" dirty="0">
                <a:solidFill>
                  <a:schemeClr val="tx2"/>
                </a:solidFill>
              </a:rPr>
              <a:t>never existed</a:t>
            </a:r>
          </a:p>
          <a:p>
            <a:r>
              <a:rPr lang="en-US" dirty="0"/>
              <a:t>No street in America ever actually looked </a:t>
            </a:r>
            <a:r>
              <a:rPr lang="en-US" dirty="0" err="1"/>
              <a:t>ike</a:t>
            </a:r>
            <a:r>
              <a:rPr lang="en-US" dirty="0"/>
              <a:t> that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14600"/>
            <a:ext cx="3886200" cy="2428875"/>
          </a:xfrm>
        </p:spPr>
      </p:pic>
    </p:spTree>
    <p:extLst>
      <p:ext uri="{BB962C8B-B14F-4D97-AF65-F5344CB8AC3E}">
        <p14:creationId xmlns:p14="http://schemas.microsoft.com/office/powerpoint/2010/main" val="376228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2" y="1828800"/>
            <a:ext cx="8509596" cy="3582988"/>
          </a:xfrm>
        </p:spPr>
      </p:pic>
    </p:spTree>
    <p:extLst>
      <p:ext uri="{BB962C8B-B14F-4D97-AF65-F5344CB8AC3E}">
        <p14:creationId xmlns:p14="http://schemas.microsoft.com/office/powerpoint/2010/main" val="154365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Lifeworlds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Lifeworlds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world you live in</a:t>
            </a:r>
            <a:r>
              <a:rPr lang="en-US" dirty="0"/>
              <a:t> as distinct from physics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business </a:t>
            </a:r>
            <a:r>
              <a:rPr lang="en-US" dirty="0"/>
              <a:t>world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academic</a:t>
            </a:r>
            <a:r>
              <a:rPr lang="en-US" dirty="0"/>
              <a:t> world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Poker </a:t>
            </a:r>
            <a:r>
              <a:rPr lang="en-US" dirty="0"/>
              <a:t>world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music </a:t>
            </a:r>
            <a:r>
              <a:rPr lang="en-US" dirty="0"/>
              <a:t>world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literary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409635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lifeworld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Care</a:t>
            </a:r>
            <a:br>
              <a:rPr lang="en-US" dirty="0"/>
            </a:br>
            <a:r>
              <a:rPr lang="en-US" dirty="0"/>
              <a:t>A lifeworld comes prepackaged with fears, goals, aspirations, and other values that it expects you to adopt</a:t>
            </a:r>
          </a:p>
          <a:p>
            <a:pPr lvl="1"/>
            <a:r>
              <a:rPr lang="en-US" dirty="0"/>
              <a:t>Staying alive</a:t>
            </a:r>
          </a:p>
          <a:p>
            <a:pPr lvl="1"/>
            <a:r>
              <a:rPr lang="en-US" dirty="0"/>
              <a:t>Getting promoted</a:t>
            </a:r>
          </a:p>
          <a:p>
            <a:r>
              <a:rPr lang="en-US" b="1" dirty="0">
                <a:solidFill>
                  <a:schemeClr val="tx2"/>
                </a:solidFill>
              </a:rPr>
              <a:t>Equipment</a:t>
            </a:r>
            <a:br>
              <a:rPr lang="en-US" dirty="0"/>
            </a:br>
            <a:r>
              <a:rPr lang="en-US" dirty="0"/>
              <a:t>A lifeworld is populated with objects, people, forces of nature, and so on, that all relate back to your concerns</a:t>
            </a:r>
          </a:p>
          <a:p>
            <a:r>
              <a:rPr lang="en-US" b="1" dirty="0">
                <a:solidFill>
                  <a:schemeClr val="tx2"/>
                </a:solidFill>
              </a:rPr>
              <a:t>Actions</a:t>
            </a:r>
            <a:br>
              <a:rPr lang="en-US" dirty="0"/>
            </a:br>
            <a:r>
              <a:rPr lang="en-US" dirty="0"/>
              <a:t>It provides you with the potential for meaningful action</a:t>
            </a:r>
          </a:p>
          <a:p>
            <a:r>
              <a:rPr lang="en-US" b="1" dirty="0">
                <a:solidFill>
                  <a:schemeClr val="tx2"/>
                </a:solidFill>
              </a:rPr>
              <a:t>Consequences</a:t>
            </a:r>
            <a:br>
              <a:rPr lang="en-US" dirty="0"/>
            </a:br>
            <a:r>
              <a:rPr lang="en-US" dirty="0"/>
              <a:t>It specifies the meaningful consequences of your possible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364353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are </a:t>
            </a:r>
            <a:r>
              <a:rPr lang="en-US" dirty="0" err="1"/>
              <a:t>lifeworlds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like </a:t>
            </a:r>
            <a:r>
              <a:rPr lang="en-US" b="1" dirty="0">
                <a:solidFill>
                  <a:schemeClr val="tx2"/>
                </a:solidFill>
              </a:rPr>
              <a:t>simulations of </a:t>
            </a:r>
            <a:r>
              <a:rPr lang="en-US" b="1" dirty="0" err="1">
                <a:solidFill>
                  <a:schemeClr val="tx2"/>
                </a:solidFill>
              </a:rPr>
              <a:t>lifeworlds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/>
              <a:t>They come </a:t>
            </a:r>
            <a:r>
              <a:rPr lang="en-US" b="1" dirty="0">
                <a:solidFill>
                  <a:schemeClr val="tx2"/>
                </a:solidFill>
              </a:rPr>
              <a:t>prepackaged with care</a:t>
            </a:r>
          </a:p>
          <a:p>
            <a:pPr lvl="1"/>
            <a:r>
              <a:rPr lang="en-US" dirty="0"/>
              <a:t>Players make </a:t>
            </a:r>
            <a:r>
              <a:rPr lang="en-US" b="1" dirty="0">
                <a:solidFill>
                  <a:schemeClr val="accent2"/>
                </a:solidFill>
              </a:rPr>
              <a:t>meaningful choices </a:t>
            </a:r>
            <a:r>
              <a:rPr lang="en-US" dirty="0"/>
              <a:t>within them</a:t>
            </a:r>
          </a:p>
          <a:p>
            <a:pPr>
              <a:spcBef>
                <a:spcPts val="1800"/>
              </a:spcBef>
            </a:pPr>
            <a:r>
              <a:rPr lang="en-US" dirty="0"/>
              <a:t>But there might not actually be a thing being simulated, so perhaps the simulation </a:t>
            </a:r>
            <a:r>
              <a:rPr lang="en-US" b="1" dirty="0">
                <a:solidFill>
                  <a:schemeClr val="tx2"/>
                </a:solidFill>
              </a:rPr>
              <a:t>just is </a:t>
            </a:r>
            <a:r>
              <a:rPr lang="en-US" dirty="0"/>
              <a:t>the lifeworld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2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MarioKart</a:t>
            </a:r>
            <a:r>
              <a:rPr lang="en-US" dirty="0"/>
              <a:t> 64 as a lifeworld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Care</a:t>
            </a:r>
            <a:br>
              <a:rPr lang="en-US" dirty="0"/>
            </a:br>
            <a:r>
              <a:rPr lang="en-US" dirty="0"/>
              <a:t>You want to get across the finish line before the other players</a:t>
            </a:r>
          </a:p>
          <a:p>
            <a:r>
              <a:rPr lang="en-US" b="1" dirty="0">
                <a:solidFill>
                  <a:schemeClr val="tx2"/>
                </a:solidFill>
              </a:rPr>
              <a:t>Equipment</a:t>
            </a:r>
            <a:br>
              <a:rPr lang="en-US" dirty="0"/>
            </a:br>
            <a:r>
              <a:rPr lang="en-US" dirty="0"/>
              <a:t>The track, your Kart, power ups, the finish line, other players</a:t>
            </a:r>
          </a:p>
          <a:p>
            <a:r>
              <a:rPr lang="en-US" b="1" dirty="0">
                <a:solidFill>
                  <a:schemeClr val="tx2"/>
                </a:solidFill>
              </a:rPr>
              <a:t>Actions</a:t>
            </a:r>
            <a:br>
              <a:rPr lang="en-US" dirty="0"/>
            </a:br>
            <a:r>
              <a:rPr lang="en-US" dirty="0"/>
              <a:t>Acceleration and braking, activating a </a:t>
            </a:r>
            <a:r>
              <a:rPr lang="en-US" dirty="0" err="1"/>
              <a:t>powerup</a:t>
            </a:r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Consequences</a:t>
            </a:r>
            <a:br>
              <a:rPr lang="en-US" dirty="0"/>
            </a:br>
            <a:r>
              <a:rPr lang="en-US" dirty="0"/>
              <a:t>The rules of the simulation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59736"/>
            <a:ext cx="3886200" cy="2883115"/>
          </a:xfrm>
        </p:spPr>
      </p:pic>
    </p:spTree>
    <p:extLst>
      <p:ext uri="{BB962C8B-B14F-4D97-AF65-F5344CB8AC3E}">
        <p14:creationId xmlns:p14="http://schemas.microsoft.com/office/powerpoint/2010/main" val="127792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  <a:br>
              <a:rPr lang="en-US" dirty="0"/>
            </a:br>
            <a:r>
              <a:rPr lang="en-US" dirty="0"/>
              <a:t>as formal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9FFB-8AD1-45D7-AEDE-1E445A7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as formal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17D-1964-4F28-87E2-9C2D9637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the </a:t>
            </a:r>
            <a:r>
              <a:rPr lang="en-US" b="1" dirty="0">
                <a:solidFill>
                  <a:schemeClr val="tx2"/>
                </a:solidFill>
              </a:rPr>
              <a:t>rules for Monopoly</a:t>
            </a:r>
          </a:p>
          <a:p>
            <a:r>
              <a:rPr lang="en-US" b="1" dirty="0">
                <a:solidFill>
                  <a:schemeClr val="tx2"/>
                </a:solidFill>
              </a:rPr>
              <a:t>Replace all the capitalism words </a:t>
            </a:r>
            <a:r>
              <a:rPr lang="en-US" dirty="0"/>
              <a:t>like “property”, “buy”, “pay”, “collect”, “rent” with their equivalent words in the </a:t>
            </a:r>
            <a:r>
              <a:rPr lang="en-US" b="1" dirty="0">
                <a:solidFill>
                  <a:schemeClr val="tx2"/>
                </a:solidFill>
              </a:rPr>
              <a:t>Akkadian language of ancient Babylon</a:t>
            </a:r>
          </a:p>
          <a:p>
            <a:r>
              <a:rPr lang="en-US" b="1" dirty="0">
                <a:solidFill>
                  <a:schemeClr val="tx2"/>
                </a:solidFill>
              </a:rPr>
              <a:t>Teach the game </a:t>
            </a:r>
            <a:r>
              <a:rPr lang="en-US" dirty="0"/>
              <a:t>to someone who</a:t>
            </a:r>
          </a:p>
          <a:p>
            <a:pPr lvl="1"/>
            <a:r>
              <a:rPr lang="en-US" dirty="0"/>
              <a:t>Speaks English</a:t>
            </a:r>
          </a:p>
          <a:p>
            <a:pPr lvl="1"/>
            <a:r>
              <a:rPr lang="en-US" dirty="0"/>
              <a:t>Hasn’t studied any Semitic languages</a:t>
            </a:r>
          </a:p>
          <a:p>
            <a:r>
              <a:rPr lang="en-US" b="1" dirty="0">
                <a:solidFill>
                  <a:schemeClr val="tx2"/>
                </a:solidFill>
              </a:rPr>
              <a:t>They are playing monopoly</a:t>
            </a:r>
          </a:p>
          <a:p>
            <a:pPr lvl="1"/>
            <a:r>
              <a:rPr lang="en-US" dirty="0"/>
              <a:t>But </a:t>
            </a:r>
            <a:r>
              <a:rPr lang="en-US" b="1" dirty="0">
                <a:solidFill>
                  <a:schemeClr val="accent2"/>
                </a:solidFill>
              </a:rPr>
              <a:t>have no idea it’s about capitalism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3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arts are imitative or </a:t>
            </a:r>
            <a:r>
              <a:rPr lang="en-US" b="1" dirty="0">
                <a:solidFill>
                  <a:schemeClr val="tx2"/>
                </a:solidFill>
              </a:rPr>
              <a:t>mimetic</a:t>
            </a:r>
            <a:r>
              <a:rPr lang="en-US" dirty="0"/>
              <a:t>: they are </a:t>
            </a:r>
            <a:r>
              <a:rPr lang="en-US" b="1" dirty="0">
                <a:solidFill>
                  <a:schemeClr val="tx2"/>
                </a:solidFill>
              </a:rPr>
              <a:t>imitations of nature</a:t>
            </a:r>
          </a:p>
          <a:p>
            <a:pPr lvl="1"/>
            <a:r>
              <a:rPr lang="en-US" dirty="0"/>
              <a:t>There are </a:t>
            </a:r>
            <a:r>
              <a:rPr lang="en-US" dirty="0" err="1"/>
              <a:t>alway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exceptions</a:t>
            </a:r>
            <a:endParaRPr lang="en-US" dirty="0"/>
          </a:p>
          <a:p>
            <a:pPr lvl="2"/>
            <a:r>
              <a:rPr lang="en-US" dirty="0"/>
              <a:t>Painting is a mimetic art</a:t>
            </a:r>
          </a:p>
          <a:p>
            <a:pPr lvl="2"/>
            <a:r>
              <a:rPr lang="en-US" dirty="0"/>
              <a:t>But there are still </a:t>
            </a:r>
            <a:r>
              <a:rPr lang="en-US" b="1" dirty="0">
                <a:solidFill>
                  <a:schemeClr val="accent2"/>
                </a:solidFill>
              </a:rPr>
              <a:t>non-figurative </a:t>
            </a:r>
            <a:r>
              <a:rPr lang="en-US" dirty="0"/>
              <a:t>paintings</a:t>
            </a:r>
          </a:p>
          <a:p>
            <a:r>
              <a:rPr lang="en-US" baseline="0" dirty="0"/>
              <a:t>The process of imitation is called </a:t>
            </a:r>
            <a:r>
              <a:rPr lang="en-US" b="1" baseline="0" dirty="0">
                <a:solidFill>
                  <a:schemeClr val="tx2"/>
                </a:solidFill>
              </a:rPr>
              <a:t>mimesis</a:t>
            </a:r>
          </a:p>
          <a:p>
            <a:r>
              <a:rPr lang="en-US" dirty="0"/>
              <a:t>Games are an imitative art</a:t>
            </a:r>
          </a:p>
          <a:p>
            <a:pPr lvl="1"/>
            <a:r>
              <a:rPr lang="en-US" baseline="0" dirty="0"/>
              <a:t>But they’re </a:t>
            </a:r>
            <a:r>
              <a:rPr lang="en-US" b="1" baseline="0" dirty="0">
                <a:solidFill>
                  <a:schemeClr val="accent2"/>
                </a:solidFill>
              </a:rPr>
              <a:t>more like</a:t>
            </a:r>
            <a:r>
              <a:rPr lang="en-US" b="1" dirty="0">
                <a:solidFill>
                  <a:schemeClr val="accent2"/>
                </a:solidFill>
              </a:rPr>
              <a:t> theater </a:t>
            </a:r>
            <a:r>
              <a:rPr lang="en-US" dirty="0"/>
              <a:t>than painting</a:t>
            </a:r>
          </a:p>
          <a:p>
            <a:pPr lvl="1"/>
            <a:r>
              <a:rPr lang="en-US" baseline="0" dirty="0"/>
              <a:t>They’re </a:t>
            </a:r>
            <a:r>
              <a:rPr lang="en-US" b="1" baseline="0" dirty="0">
                <a:solidFill>
                  <a:schemeClr val="accent2"/>
                </a:solidFill>
              </a:rPr>
              <a:t>processes</a:t>
            </a:r>
            <a:r>
              <a:rPr lang="en-US" baseline="0" dirty="0">
                <a:solidFill>
                  <a:schemeClr val="accent2"/>
                </a:solidFill>
              </a:rPr>
              <a:t> </a:t>
            </a:r>
            <a:r>
              <a:rPr lang="en-US" baseline="0" dirty="0"/>
              <a:t>that unfold in time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chemeClr val="accent2"/>
                </a:solidFill>
              </a:rPr>
              <a:t>simulation </a:t>
            </a:r>
            <a:r>
              <a:rPr lang="en-US" dirty="0"/>
              <a:t>is one of their modes of mimesis</a:t>
            </a:r>
          </a:p>
        </p:txBody>
      </p:sp>
    </p:spTree>
    <p:extLst>
      <p:ext uri="{BB962C8B-B14F-4D97-AF65-F5344CB8AC3E}">
        <p14:creationId xmlns:p14="http://schemas.microsoft.com/office/powerpoint/2010/main" val="225601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FC18-A011-4713-8051-48C0BD0B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Reskinning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4A4B-E49F-4418-BAEB-B5C903EF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Dungeons and Dragons™</a:t>
            </a:r>
          </a:p>
          <a:p>
            <a:r>
              <a:rPr lang="en-US" dirty="0"/>
              <a:t>Change all </a:t>
            </a:r>
            <a:r>
              <a:rPr lang="en-US" b="1" dirty="0">
                <a:solidFill>
                  <a:schemeClr val="tx2"/>
                </a:solidFill>
              </a:rPr>
              <a:t>fantasy terms ⇨ Star Wars™ </a:t>
            </a:r>
            <a:r>
              <a:rPr lang="en-US" dirty="0"/>
              <a:t>terms</a:t>
            </a:r>
          </a:p>
          <a:p>
            <a:pPr lvl="1"/>
            <a:r>
              <a:rPr lang="en-US" dirty="0"/>
              <a:t>Magic ⇨ force</a:t>
            </a:r>
          </a:p>
          <a:p>
            <a:pPr lvl="1"/>
            <a:r>
              <a:rPr lang="en-US" dirty="0"/>
              <a:t>Gold piece ⇨ credit</a:t>
            </a:r>
          </a:p>
          <a:p>
            <a:pPr lvl="1"/>
            <a:r>
              <a:rPr lang="en-US" dirty="0"/>
              <a:t>Horse ⇨ flying car</a:t>
            </a:r>
          </a:p>
          <a:p>
            <a:pPr lvl="1"/>
            <a:r>
              <a:rPr lang="en-US" dirty="0"/>
              <a:t>Orc ⇨ </a:t>
            </a:r>
            <a:r>
              <a:rPr lang="en-US" dirty="0" err="1"/>
              <a:t>Gamorrean</a:t>
            </a:r>
            <a:endParaRPr lang="en-US" dirty="0"/>
          </a:p>
          <a:p>
            <a:pPr lvl="1"/>
            <a:r>
              <a:rPr lang="en-US" dirty="0"/>
              <a:t>Bow ⇨ laser carbine</a:t>
            </a:r>
          </a:p>
          <a:p>
            <a:pPr lvl="1"/>
            <a:r>
              <a:rPr lang="en-US" dirty="0"/>
              <a:t>Healing potion ⇨ </a:t>
            </a:r>
            <a:r>
              <a:rPr lang="en-US" dirty="0" err="1"/>
              <a:t>bacta</a:t>
            </a:r>
            <a:endParaRPr lang="en-US" dirty="0"/>
          </a:p>
          <a:p>
            <a:pPr lvl="1"/>
            <a:r>
              <a:rPr lang="en-US" dirty="0"/>
              <a:t>Hit point ⇨ hit point</a:t>
            </a:r>
          </a:p>
          <a:p>
            <a:r>
              <a:rPr lang="en-US" dirty="0"/>
              <a:t>The mechanics (and so formal system) is </a:t>
            </a:r>
            <a:r>
              <a:rPr lang="en-US" b="1" dirty="0">
                <a:solidFill>
                  <a:schemeClr val="tx2"/>
                </a:solidFill>
              </a:rPr>
              <a:t>exactly the same</a:t>
            </a:r>
          </a:p>
          <a:p>
            <a:r>
              <a:rPr lang="en-US" dirty="0"/>
              <a:t>And yet it will </a:t>
            </a:r>
            <a:r>
              <a:rPr lang="en-US" b="1" dirty="0">
                <a:solidFill>
                  <a:schemeClr val="tx2"/>
                </a:solidFill>
              </a:rPr>
              <a:t>seem different </a:t>
            </a:r>
            <a:r>
              <a:rPr lang="en-US" dirty="0"/>
              <a:t>to the players</a:t>
            </a:r>
          </a:p>
        </p:txBody>
      </p:sp>
    </p:spTree>
    <p:extLst>
      <p:ext uri="{BB962C8B-B14F-4D97-AF65-F5344CB8AC3E}">
        <p14:creationId xmlns:p14="http://schemas.microsoft.com/office/powerpoint/2010/main" val="423916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FA78-2C22-425A-A386-3A0C5B42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FF1A-03F8-4DBA-9671-08719435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Flavor text is </a:t>
            </a:r>
            <a:r>
              <a:rPr lang="en-US" b="1" dirty="0">
                <a:solidFill>
                  <a:schemeClr val="tx2"/>
                </a:solidFill>
              </a:rPr>
              <a:t>evocative terminology</a:t>
            </a:r>
          </a:p>
          <a:p>
            <a:pPr lvl="1"/>
            <a:r>
              <a:rPr lang="en-US" dirty="0"/>
              <a:t>Backstory/lore</a:t>
            </a:r>
          </a:p>
          <a:p>
            <a:pPr lvl="1"/>
            <a:r>
              <a:rPr lang="en-US" dirty="0"/>
              <a:t>Setting-appropriate terminology for mechanical </a:t>
            </a:r>
          </a:p>
          <a:p>
            <a:r>
              <a:rPr lang="en-US" dirty="0"/>
              <a:t>But has </a:t>
            </a:r>
            <a:r>
              <a:rPr lang="en-US" b="1" dirty="0">
                <a:solidFill>
                  <a:schemeClr val="tx2"/>
                </a:solidFill>
              </a:rPr>
              <a:t>no mechanical effects </a:t>
            </a:r>
            <a:r>
              <a:rPr lang="en-US" dirty="0"/>
              <a:t>on the game</a:t>
            </a:r>
          </a:p>
          <a:p>
            <a:r>
              <a:rPr lang="en-US" dirty="0"/>
              <a:t>Games are roughly </a:t>
            </a:r>
            <a:r>
              <a:rPr lang="en-US" b="1" dirty="0">
                <a:solidFill>
                  <a:schemeClr val="tx2"/>
                </a:solidFill>
              </a:rPr>
              <a:t>mechanics + flavor text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005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BF60-4157-4582-BA53-D772CADA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as </a:t>
            </a:r>
            <a:r>
              <a:rPr lang="en-US" i="1" dirty="0"/>
              <a:t>semi-</a:t>
            </a:r>
            <a:r>
              <a:rPr lang="en-US" dirty="0"/>
              <a:t>formal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9725-2A0A-420A-8906-E6C98D4E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tabletop games have rules that </a:t>
            </a:r>
            <a:r>
              <a:rPr lang="en-US" b="1" dirty="0">
                <a:solidFill>
                  <a:schemeClr val="tx2"/>
                </a:solidFill>
              </a:rPr>
              <a:t>require interpretation</a:t>
            </a:r>
          </a:p>
          <a:p>
            <a:r>
              <a:rPr lang="en-US" dirty="0"/>
              <a:t>“Don’t bother to roll for something unless </a:t>
            </a:r>
            <a:r>
              <a:rPr lang="en-US" b="1" dirty="0">
                <a:solidFill>
                  <a:schemeClr val="tx2"/>
                </a:solidFill>
              </a:rPr>
              <a:t>success and failure are both interesting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That’s a rule</a:t>
            </a:r>
          </a:p>
          <a:p>
            <a:pPr lvl="1"/>
            <a:r>
              <a:rPr lang="en-US" dirty="0"/>
              <a:t>Fits into a formal system of other rules</a:t>
            </a:r>
          </a:p>
          <a:p>
            <a:pPr lvl="1"/>
            <a:r>
              <a:rPr lang="en-US" dirty="0"/>
              <a:t>But </a:t>
            </a:r>
            <a:r>
              <a:rPr lang="en-US" b="1" dirty="0">
                <a:solidFill>
                  <a:schemeClr val="accent3"/>
                </a:solidFill>
              </a:rPr>
              <a:t>requires human-level understanding </a:t>
            </a:r>
            <a:r>
              <a:rPr lang="en-US" dirty="0"/>
              <a:t>to apply it</a:t>
            </a:r>
          </a:p>
          <a:p>
            <a:r>
              <a:rPr lang="en-US" dirty="0"/>
              <a:t>Very </a:t>
            </a:r>
            <a:r>
              <a:rPr lang="en-US" b="1" dirty="0">
                <a:solidFill>
                  <a:schemeClr val="tx2"/>
                </a:solidFill>
              </a:rPr>
              <a:t>hard for digital games</a:t>
            </a:r>
          </a:p>
          <a:p>
            <a:r>
              <a:rPr lang="en-US" dirty="0"/>
              <a:t>One reason tabletop games often have </a:t>
            </a:r>
            <a:r>
              <a:rPr lang="en-US" b="1" dirty="0">
                <a:solidFill>
                  <a:schemeClr val="tx2"/>
                </a:solidFill>
              </a:rPr>
              <a:t>GMs</a:t>
            </a:r>
          </a:p>
          <a:p>
            <a:pPr lvl="1"/>
            <a:r>
              <a:rPr lang="en-US" dirty="0"/>
              <a:t>Need someone to interpret the rules</a:t>
            </a:r>
          </a:p>
        </p:txBody>
      </p:sp>
    </p:spTree>
    <p:extLst>
      <p:ext uri="{BB962C8B-B14F-4D97-AF65-F5344CB8AC3E}">
        <p14:creationId xmlns:p14="http://schemas.microsoft.com/office/powerpoint/2010/main" val="2701714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298-42DE-40D2-91C5-CC43C4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 games</a:t>
            </a:r>
            <a:br>
              <a:rPr lang="en-US"/>
            </a:br>
            <a:r>
              <a:rPr lang="en-US"/>
              <a:t>as </a:t>
            </a:r>
            <a:r>
              <a:rPr lang="en-US" dirty="0"/>
              <a:t>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3141-8247-4807-923D-62CEA180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4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DE7-135F-4F7C-9862-DF042F8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games</a:t>
            </a:r>
            <a:br>
              <a:rPr lang="en-US" dirty="0"/>
            </a:br>
            <a:r>
              <a:rPr lang="en-US" dirty="0"/>
              <a:t>are simulations of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C14B-4169-40A9-B273-F691F40129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They model</a:t>
            </a:r>
          </a:p>
          <a:p>
            <a:r>
              <a:rPr lang="en-US" b="1" dirty="0">
                <a:solidFill>
                  <a:schemeClr val="tx2"/>
                </a:solidFill>
              </a:rPr>
              <a:t>Genre</a:t>
            </a:r>
          </a:p>
          <a:p>
            <a:r>
              <a:rPr lang="en-US" b="1" dirty="0">
                <a:solidFill>
                  <a:schemeClr val="tx2"/>
                </a:solidFill>
              </a:rPr>
              <a:t>Characters</a:t>
            </a:r>
          </a:p>
          <a:p>
            <a:pPr lvl="1"/>
            <a:r>
              <a:rPr lang="en-US" dirty="0"/>
              <a:t>As distinct from people</a:t>
            </a:r>
          </a:p>
          <a:p>
            <a:r>
              <a:rPr lang="en-US" b="1" dirty="0">
                <a:solidFill>
                  <a:schemeClr val="tx2"/>
                </a:solidFill>
              </a:rPr>
              <a:t>Narrative focus</a:t>
            </a:r>
          </a:p>
          <a:p>
            <a:pPr lvl="1"/>
            <a:r>
              <a:rPr lang="en-US" dirty="0"/>
              <a:t>Keep the protagonists on camera!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chemeClr val="tx2"/>
                </a:solidFill>
              </a:rPr>
              <a:t>writing</a:t>
            </a:r>
            <a:r>
              <a:rPr lang="en-US" dirty="0"/>
              <a:t> process</a:t>
            </a:r>
          </a:p>
          <a:p>
            <a:r>
              <a:rPr lang="en-US" dirty="0"/>
              <a:t>Strong biases in favor of </a:t>
            </a:r>
            <a:r>
              <a:rPr lang="en-US" b="1" dirty="0">
                <a:solidFill>
                  <a:schemeClr val="tx2"/>
                </a:solidFill>
              </a:rPr>
              <a:t>narratively interesting outcomes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1EF78D4-7E5D-4387-964F-65898A2FB0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62944"/>
            <a:ext cx="30861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59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42A21-5D41-41F2-8298-3A0AD47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Story-centric game mechanics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Dread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C8F9-7508-4B29-B4E6-B0A0DF70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questionnaire</a:t>
            </a:r>
          </a:p>
          <a:p>
            <a:pPr lvl="1"/>
            <a:r>
              <a:rPr lang="en-US" dirty="0"/>
              <a:t>The character creation process focuses on </a:t>
            </a:r>
            <a:r>
              <a:rPr lang="en-US" b="1" dirty="0">
                <a:solidFill>
                  <a:schemeClr val="accent2"/>
                </a:solidFill>
              </a:rPr>
              <a:t>adding backstory </a:t>
            </a:r>
            <a:r>
              <a:rPr lang="en-US" dirty="0"/>
              <a:t>to the character that can be used within the game to dramatic effect</a:t>
            </a:r>
          </a:p>
          <a:p>
            <a:pPr lvl="1"/>
            <a:r>
              <a:rPr lang="en-US" dirty="0"/>
              <a:t>It’s providing resources for the characters, but they’re </a:t>
            </a:r>
            <a:r>
              <a:rPr lang="en-US" b="1" dirty="0">
                <a:solidFill>
                  <a:schemeClr val="accent2"/>
                </a:solidFill>
              </a:rPr>
              <a:t>dramatic resources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tower</a:t>
            </a:r>
          </a:p>
          <a:p>
            <a:pPr lvl="1"/>
            <a:r>
              <a:rPr lang="en-US" dirty="0"/>
              <a:t>Action resolution is performed by </a:t>
            </a:r>
            <a:r>
              <a:rPr lang="en-US" b="1" dirty="0">
                <a:solidFill>
                  <a:schemeClr val="accent2"/>
                </a:solidFill>
              </a:rPr>
              <a:t>pulling blocks </a:t>
            </a:r>
            <a:r>
              <a:rPr lang="en-US" dirty="0"/>
              <a:t>from a Jenga tower</a:t>
            </a:r>
          </a:p>
          <a:p>
            <a:pPr lvl="1"/>
            <a:r>
              <a:rPr lang="en-US" dirty="0"/>
              <a:t>Physicalizes the notion of </a:t>
            </a:r>
            <a:r>
              <a:rPr lang="en-US" b="1" dirty="0">
                <a:solidFill>
                  <a:schemeClr val="accent2"/>
                </a:solidFill>
              </a:rPr>
              <a:t>rising stakes</a:t>
            </a:r>
            <a:r>
              <a:rPr lang="en-US" dirty="0"/>
              <a:t> in the narrative</a:t>
            </a:r>
          </a:p>
          <a:p>
            <a:r>
              <a:rPr lang="en-US" b="1" dirty="0">
                <a:solidFill>
                  <a:schemeClr val="tx2"/>
                </a:solidFill>
              </a:rPr>
              <a:t>Death isn’t always death</a:t>
            </a:r>
          </a:p>
          <a:p>
            <a:pPr lvl="1"/>
            <a:r>
              <a:rPr lang="en-US" dirty="0"/>
              <a:t>When a player collapses the tower, their character is </a:t>
            </a:r>
            <a:r>
              <a:rPr lang="en-US" b="1" dirty="0">
                <a:solidFill>
                  <a:schemeClr val="accent2"/>
                </a:solidFill>
              </a:rPr>
              <a:t>written out in a narratively appropriate way</a:t>
            </a:r>
          </a:p>
          <a:p>
            <a:pPr lvl="1"/>
            <a:r>
              <a:rPr lang="en-US" dirty="0"/>
              <a:t>That doesn’t have to mean they die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chemeClr val="accent2"/>
                </a:solidFill>
              </a:rPr>
              <a:t>may be arrested, go insane, be hospitalized, etc.</a:t>
            </a:r>
          </a:p>
        </p:txBody>
      </p:sp>
    </p:spTree>
    <p:extLst>
      <p:ext uri="{BB962C8B-B14F-4D97-AF65-F5344CB8AC3E}">
        <p14:creationId xmlns:p14="http://schemas.microsoft.com/office/powerpoint/2010/main" val="57119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42A21-5D41-41F2-8298-3A0AD47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Story-centric game mechanics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Fiasco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C8F9-7508-4B29-B4E6-B0A0DF70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Setup</a:t>
            </a:r>
          </a:p>
          <a:p>
            <a:pPr lvl="1"/>
            <a:r>
              <a:rPr lang="en-US" dirty="0"/>
              <a:t>Again, provides </a:t>
            </a:r>
            <a:r>
              <a:rPr lang="en-US" b="1" dirty="0">
                <a:solidFill>
                  <a:schemeClr val="accent2"/>
                </a:solidFill>
              </a:rPr>
              <a:t>narrative resources</a:t>
            </a:r>
          </a:p>
          <a:p>
            <a:pPr lvl="1"/>
            <a:r>
              <a:rPr lang="en-US" dirty="0"/>
              <a:t>Designed to create an </a:t>
            </a:r>
            <a:r>
              <a:rPr lang="en-US" b="1" dirty="0">
                <a:solidFill>
                  <a:schemeClr val="accent2"/>
                </a:solidFill>
              </a:rPr>
              <a:t>unstable situation among the characters</a:t>
            </a:r>
          </a:p>
          <a:p>
            <a:r>
              <a:rPr lang="en-US" b="1" dirty="0">
                <a:solidFill>
                  <a:schemeClr val="tx2"/>
                </a:solidFill>
              </a:rPr>
              <a:t>Scenes are resolved </a:t>
            </a:r>
            <a:r>
              <a:rPr lang="en-US" dirty="0"/>
              <a:t>rather than actions</a:t>
            </a:r>
          </a:p>
          <a:p>
            <a:pPr lvl="1"/>
            <a:r>
              <a:rPr lang="en-US" dirty="0"/>
              <a:t>Resolution process determines whether the scene works out well or poorly for the protagonist</a:t>
            </a:r>
          </a:p>
          <a:p>
            <a:pPr lvl="2"/>
            <a:r>
              <a:rPr lang="en-US" dirty="0"/>
              <a:t>Then you improvise that outcome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Positive and negative outcomes are limited resources</a:t>
            </a:r>
          </a:p>
          <a:p>
            <a:pPr lvl="2"/>
            <a:r>
              <a:rPr lang="en-US" dirty="0"/>
              <a:t>You can’t have every scene be positive</a:t>
            </a:r>
          </a:p>
          <a:p>
            <a:pPr lvl="1"/>
            <a:r>
              <a:rPr lang="en-US" dirty="0"/>
              <a:t>Neutral isn’t a possible outcome: </a:t>
            </a:r>
            <a:r>
              <a:rPr lang="en-US" b="1" dirty="0">
                <a:solidFill>
                  <a:schemeClr val="accent2"/>
                </a:solidFill>
              </a:rPr>
              <a:t>neutral is boring</a:t>
            </a:r>
          </a:p>
          <a:p>
            <a:r>
              <a:rPr lang="en-US" b="1" dirty="0">
                <a:solidFill>
                  <a:schemeClr val="tx2"/>
                </a:solidFill>
              </a:rPr>
              <a:t>Tilt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accent2"/>
                </a:solidFill>
              </a:rPr>
              <a:t>introduce further instability</a:t>
            </a:r>
          </a:p>
          <a:p>
            <a:r>
              <a:rPr lang="en-US" b="1" dirty="0">
                <a:solidFill>
                  <a:schemeClr val="tx2"/>
                </a:solidFill>
              </a:rPr>
              <a:t>Aftermath</a:t>
            </a:r>
          </a:p>
          <a:p>
            <a:pPr lvl="1"/>
            <a:r>
              <a:rPr lang="en-US" dirty="0"/>
              <a:t>Specified general outcome for story for that character</a:t>
            </a:r>
          </a:p>
          <a:p>
            <a:pPr lvl="1"/>
            <a:r>
              <a:rPr lang="en-US" dirty="0"/>
              <a:t>Most </a:t>
            </a:r>
            <a:r>
              <a:rPr lang="en-US" b="1" dirty="0">
                <a:solidFill>
                  <a:schemeClr val="accent2"/>
                </a:solidFill>
              </a:rPr>
              <a:t>outcomes are either good or bad</a:t>
            </a:r>
          </a:p>
          <a:p>
            <a:pPr lvl="1"/>
            <a:r>
              <a:rPr lang="en-US" dirty="0"/>
              <a:t>The more </a:t>
            </a:r>
            <a:r>
              <a:rPr lang="en-US" b="1" dirty="0">
                <a:solidFill>
                  <a:schemeClr val="accent2"/>
                </a:solidFill>
              </a:rPr>
              <a:t>neutral ones are ambivalent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9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42A21-5D41-41F2-8298-3A0AD47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Story-centric game mechanics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FATE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C8F9-7508-4B29-B4E6-B0A0DF70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Very abstract </a:t>
            </a:r>
            <a:r>
              <a:rPr lang="en-US" dirty="0"/>
              <a:t>actions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Create advantage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Overcome obstacle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“Attack”</a:t>
            </a:r>
          </a:p>
          <a:p>
            <a:pPr lvl="2"/>
            <a:r>
              <a:rPr lang="en-US" dirty="0"/>
              <a:t>Not necessarily combat</a:t>
            </a:r>
          </a:p>
          <a:p>
            <a:pPr lvl="2"/>
            <a:r>
              <a:rPr lang="en-US" dirty="0"/>
              <a:t>You use this any time you try to overcome a sentient obstacle that can resist you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“Defend”</a:t>
            </a:r>
          </a:p>
          <a:p>
            <a:pPr lvl="2"/>
            <a:r>
              <a:rPr lang="en-US" dirty="0"/>
              <a:t>Resist someone trying to put you at a disadvantage</a:t>
            </a:r>
          </a:p>
          <a:p>
            <a:r>
              <a:rPr lang="en-US" b="1" dirty="0">
                <a:solidFill>
                  <a:schemeClr val="tx2"/>
                </a:solidFill>
              </a:rPr>
              <a:t>Aspects</a:t>
            </a:r>
          </a:p>
          <a:p>
            <a:pPr lvl="1"/>
            <a:r>
              <a:rPr lang="en-US" dirty="0"/>
              <a:t>General </a:t>
            </a:r>
            <a:r>
              <a:rPr lang="en-US" b="1" dirty="0">
                <a:solidFill>
                  <a:schemeClr val="accent2"/>
                </a:solidFill>
              </a:rPr>
              <a:t>narrative resources </a:t>
            </a:r>
            <a:r>
              <a:rPr lang="en-US" dirty="0"/>
              <a:t>you can call on during gameplay</a:t>
            </a:r>
          </a:p>
          <a:p>
            <a:r>
              <a:rPr lang="en-US" b="1" dirty="0">
                <a:solidFill>
                  <a:schemeClr val="tx2"/>
                </a:solidFill>
              </a:rPr>
              <a:t>FATE points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Resource</a:t>
            </a:r>
            <a:r>
              <a:rPr lang="en-US" dirty="0"/>
              <a:t> you can use to </a:t>
            </a:r>
            <a:r>
              <a:rPr lang="en-US" b="1" dirty="0">
                <a:solidFill>
                  <a:schemeClr val="accent2"/>
                </a:solidFill>
              </a:rPr>
              <a:t>be awesome</a:t>
            </a:r>
          </a:p>
          <a:p>
            <a:pPr lvl="1"/>
            <a:r>
              <a:rPr lang="en-US" dirty="0"/>
              <a:t>But depletable so everybody </a:t>
            </a:r>
            <a:r>
              <a:rPr lang="en-US" b="1" dirty="0">
                <a:solidFill>
                  <a:schemeClr val="accent2"/>
                </a:solidFill>
              </a:rPr>
              <a:t>can’t be awesome all the time</a:t>
            </a:r>
          </a:p>
        </p:txBody>
      </p:sp>
    </p:spTree>
    <p:extLst>
      <p:ext uri="{BB962C8B-B14F-4D97-AF65-F5344CB8AC3E}">
        <p14:creationId xmlns:p14="http://schemas.microsoft.com/office/powerpoint/2010/main" val="4203214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42A21-5D41-41F2-8298-3A0AD47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Story-centric game mechanics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/>
              <a:t>GUMSHOE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C8F9-7508-4B29-B4E6-B0A0DF70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Mystery</a:t>
            </a:r>
            <a:r>
              <a:rPr lang="en-US" dirty="0"/>
              <a:t>-oriented game system</a:t>
            </a:r>
          </a:p>
          <a:p>
            <a:r>
              <a:rPr lang="en-US" dirty="0"/>
              <a:t>Action resolution </a:t>
            </a:r>
            <a:r>
              <a:rPr lang="en-US" b="1" dirty="0">
                <a:solidFill>
                  <a:schemeClr val="tx2"/>
                </a:solidFill>
              </a:rPr>
              <a:t>only when it’s interesting</a:t>
            </a:r>
          </a:p>
          <a:p>
            <a:pPr lvl="1"/>
            <a:r>
              <a:rPr lang="en-US" dirty="0"/>
              <a:t>Only performed </a:t>
            </a:r>
            <a:r>
              <a:rPr lang="en-US" b="1" dirty="0">
                <a:solidFill>
                  <a:schemeClr val="accent2"/>
                </a:solidFill>
              </a:rPr>
              <a:t>when both success and failure </a:t>
            </a:r>
            <a:r>
              <a:rPr lang="en-US" dirty="0"/>
              <a:t>are narratively interesting</a:t>
            </a:r>
          </a:p>
          <a:p>
            <a:pPr lvl="1"/>
            <a:r>
              <a:rPr lang="en-US" dirty="0"/>
              <a:t>Die rolls are </a:t>
            </a:r>
            <a:r>
              <a:rPr lang="en-US" b="1" dirty="0">
                <a:solidFill>
                  <a:schemeClr val="accent2"/>
                </a:solidFill>
              </a:rPr>
              <a:t>not allowed to derail the story</a:t>
            </a:r>
          </a:p>
          <a:p>
            <a:r>
              <a:rPr lang="en-US" b="1" dirty="0">
                <a:solidFill>
                  <a:schemeClr val="tx2"/>
                </a:solidFill>
              </a:rPr>
              <a:t>Pool points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Character skills </a:t>
            </a:r>
            <a:r>
              <a:rPr lang="en-US" dirty="0"/>
              <a:t>are a depletable resource</a:t>
            </a:r>
          </a:p>
          <a:p>
            <a:pPr lvl="2"/>
            <a:r>
              <a:rPr lang="en-US" dirty="0"/>
              <a:t>Using the same skill over and over makes for a boring story</a:t>
            </a:r>
          </a:p>
          <a:p>
            <a:pPr lvl="2"/>
            <a:r>
              <a:rPr lang="en-US" dirty="0"/>
              <a:t>Also, same character acting over and over makes for a boring story</a:t>
            </a:r>
          </a:p>
          <a:p>
            <a:pPr lvl="1"/>
            <a:r>
              <a:rPr lang="en-US" dirty="0"/>
              <a:t>So resource </a:t>
            </a:r>
            <a:r>
              <a:rPr lang="en-US" b="1" dirty="0">
                <a:solidFill>
                  <a:schemeClr val="accent2"/>
                </a:solidFill>
              </a:rPr>
              <a:t>depletion forces the narrative spotlight to move </a:t>
            </a:r>
            <a:r>
              <a:rPr lang="en-US" dirty="0"/>
              <a:t>around</a:t>
            </a:r>
          </a:p>
          <a:p>
            <a:r>
              <a:rPr lang="en-US" b="1" dirty="0">
                <a:solidFill>
                  <a:schemeClr val="tx2"/>
                </a:solidFill>
              </a:rPr>
              <a:t>Investigative actions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Always succeed</a:t>
            </a:r>
            <a:r>
              <a:rPr lang="en-US" dirty="0"/>
              <a:t>, without a point spend</a:t>
            </a:r>
          </a:p>
          <a:p>
            <a:pPr lvl="1"/>
            <a:r>
              <a:rPr lang="en-US" dirty="0"/>
              <a:t>Because </a:t>
            </a:r>
            <a:r>
              <a:rPr lang="en-US" b="1" dirty="0">
                <a:solidFill>
                  <a:schemeClr val="accent2"/>
                </a:solidFill>
              </a:rPr>
              <a:t>missing a clue would kill the story</a:t>
            </a:r>
          </a:p>
        </p:txBody>
      </p:sp>
    </p:spTree>
    <p:extLst>
      <p:ext uri="{BB962C8B-B14F-4D97-AF65-F5344CB8AC3E}">
        <p14:creationId xmlns:p14="http://schemas.microsoft.com/office/powerpoint/2010/main" val="2396122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42A21-5D41-41F2-8298-3A0AD47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Story-centric game mechanics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 err="1"/>
              <a:t>DramaSystem</a:t>
            </a:r>
            <a:endParaRPr lang="en-U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C8F9-7508-4B29-B4E6-B0A0DF70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are </a:t>
            </a:r>
            <a:r>
              <a:rPr lang="en-US" b="1" dirty="0">
                <a:solidFill>
                  <a:schemeClr val="tx2"/>
                </a:solidFill>
              </a:rPr>
              <a:t>emotional exchanges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petitioner</a:t>
            </a:r>
            <a:r>
              <a:rPr lang="en-US" dirty="0"/>
              <a:t> character seeks some emotional concession from a </a:t>
            </a:r>
            <a:r>
              <a:rPr lang="en-US" b="1" dirty="0">
                <a:solidFill>
                  <a:schemeClr val="accent2"/>
                </a:solidFill>
              </a:rPr>
              <a:t>granter</a:t>
            </a:r>
            <a:r>
              <a:rPr lang="en-US" dirty="0"/>
              <a:t> character</a:t>
            </a:r>
          </a:p>
          <a:p>
            <a:pPr lvl="1"/>
            <a:r>
              <a:rPr lang="en-US" dirty="0"/>
              <a:t>Granter player decides whether </a:t>
            </a:r>
            <a:r>
              <a:rPr lang="en-US" b="1" dirty="0">
                <a:solidFill>
                  <a:schemeClr val="accent2"/>
                </a:solidFill>
              </a:rPr>
              <a:t>grant or refuse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You play out the interaction accordingly</a:t>
            </a:r>
          </a:p>
          <a:p>
            <a:r>
              <a:rPr lang="en-US" dirty="0"/>
              <a:t>Exchanges are </a:t>
            </a:r>
            <a:r>
              <a:rPr lang="en-US" b="1" dirty="0">
                <a:solidFill>
                  <a:schemeClr val="tx2"/>
                </a:solidFill>
              </a:rPr>
              <a:t>regulated by a point system</a:t>
            </a:r>
          </a:p>
          <a:p>
            <a:pPr lvl="1"/>
            <a:r>
              <a:rPr lang="en-US" dirty="0"/>
              <a:t>Must have a point to petition a character</a:t>
            </a:r>
          </a:p>
          <a:p>
            <a:pPr lvl="1"/>
            <a:r>
              <a:rPr lang="en-US" dirty="0"/>
              <a:t>If they </a:t>
            </a:r>
            <a:r>
              <a:rPr lang="en-US" b="1" dirty="0">
                <a:solidFill>
                  <a:schemeClr val="accent2"/>
                </a:solidFill>
              </a:rPr>
              <a:t>grant it, you pay them </a:t>
            </a:r>
            <a:r>
              <a:rPr lang="en-US" dirty="0"/>
              <a:t>a point</a:t>
            </a:r>
          </a:p>
          <a:p>
            <a:pPr lvl="1"/>
            <a:r>
              <a:rPr lang="en-US" dirty="0"/>
              <a:t>If they </a:t>
            </a:r>
            <a:r>
              <a:rPr lang="en-US" b="1" dirty="0">
                <a:solidFill>
                  <a:schemeClr val="accent2"/>
                </a:solidFill>
              </a:rPr>
              <a:t>refuse it, they pay you </a:t>
            </a:r>
            <a:r>
              <a:rPr lang="en-US" dirty="0"/>
              <a:t>a point</a:t>
            </a:r>
          </a:p>
          <a:p>
            <a:pPr lvl="1"/>
            <a:r>
              <a:rPr lang="en-US" dirty="0"/>
              <a:t>Enforces </a:t>
            </a:r>
            <a:r>
              <a:rPr lang="en-US" b="1" dirty="0">
                <a:solidFill>
                  <a:schemeClr val="accent2"/>
                </a:solidFill>
              </a:rPr>
              <a:t>balance of grants and refusals </a:t>
            </a:r>
            <a:r>
              <a:rPr lang="en-US" dirty="0"/>
              <a:t>on average</a:t>
            </a:r>
          </a:p>
        </p:txBody>
      </p:sp>
    </p:spTree>
    <p:extLst>
      <p:ext uri="{BB962C8B-B14F-4D97-AF65-F5344CB8AC3E}">
        <p14:creationId xmlns:p14="http://schemas.microsoft.com/office/powerpoint/2010/main" val="121858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simulation is ever perfect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>
                <a:solidFill>
                  <a:schemeClr val="tx2"/>
                </a:solidFill>
              </a:rPr>
              <a:t>don’t actually know </a:t>
            </a:r>
            <a:r>
              <a:rPr lang="en-US" dirty="0"/>
              <a:t>what reality is</a:t>
            </a:r>
          </a:p>
          <a:p>
            <a:pPr lvl="1"/>
            <a:r>
              <a:rPr lang="en-US" dirty="0"/>
              <a:t>People writing “accurate” physics sims in 1400, 1800, and today would write sims with very different behavior</a:t>
            </a:r>
          </a:p>
          <a:p>
            <a:pPr lvl="1"/>
            <a:endParaRPr lang="en-US" dirty="0"/>
          </a:p>
          <a:p>
            <a:r>
              <a:rPr lang="en-US" dirty="0"/>
              <a:t>Our simulations couldn’t include abstractions like </a:t>
            </a:r>
            <a:r>
              <a:rPr lang="en-US" b="1" dirty="0">
                <a:solidFill>
                  <a:schemeClr val="tx2"/>
                </a:solidFill>
              </a:rPr>
              <a:t>tables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chairs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/>
                </a:solidFill>
              </a:rPr>
              <a:t>humans</a:t>
            </a:r>
          </a:p>
          <a:p>
            <a:pPr lvl="1"/>
            <a:r>
              <a:rPr lang="en-US" dirty="0"/>
              <a:t>They’d just have </a:t>
            </a:r>
            <a:r>
              <a:rPr lang="en-US" b="1" dirty="0">
                <a:solidFill>
                  <a:schemeClr val="accent2"/>
                </a:solidFill>
              </a:rPr>
              <a:t>quarks</a:t>
            </a:r>
            <a:r>
              <a:rPr lang="en-US" dirty="0"/>
              <a:t> and other subatomic particles</a:t>
            </a:r>
          </a:p>
        </p:txBody>
      </p:sp>
    </p:spTree>
    <p:extLst>
      <p:ext uri="{BB962C8B-B14F-4D97-AF65-F5344CB8AC3E}">
        <p14:creationId xmlns:p14="http://schemas.microsoft.com/office/powerpoint/2010/main" val="138813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and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wait, if tables don’t technically exist, are we </a:t>
            </a:r>
            <a:r>
              <a:rPr lang="en-US" b="1" dirty="0">
                <a:solidFill>
                  <a:schemeClr val="tx2"/>
                </a:solidFill>
              </a:rPr>
              <a:t>living in a fantasy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No, we’re thinking in terms of representations that are </a:t>
            </a:r>
            <a:r>
              <a:rPr lang="en-US" b="1" dirty="0">
                <a:solidFill>
                  <a:schemeClr val="tx2"/>
                </a:solidFill>
              </a:rPr>
              <a:t>useful approximations</a:t>
            </a:r>
          </a:p>
          <a:p>
            <a:r>
              <a:rPr lang="en-US" dirty="0"/>
              <a:t>But it does mean that a lot of our thinking is (necessarily) </a:t>
            </a:r>
            <a:r>
              <a:rPr lang="en-US" b="1" dirty="0">
                <a:solidFill>
                  <a:schemeClr val="tx2"/>
                </a:solidFill>
              </a:rPr>
              <a:t>disconnected from the details of reality</a:t>
            </a:r>
          </a:p>
        </p:txBody>
      </p:sp>
    </p:spTree>
    <p:extLst>
      <p:ext uri="{BB962C8B-B14F-4D97-AF65-F5344CB8AC3E}">
        <p14:creationId xmlns:p14="http://schemas.microsoft.com/office/powerpoint/2010/main" val="195440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and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b="1" dirty="0">
                <a:solidFill>
                  <a:schemeClr val="tx2"/>
                </a:solidFill>
              </a:rPr>
              <a:t>simulation necessarily abstracts</a:t>
            </a:r>
            <a:r>
              <a:rPr lang="en-US" dirty="0"/>
              <a:t> the processes it models</a:t>
            </a:r>
          </a:p>
          <a:p>
            <a:pPr lvl="1"/>
            <a:r>
              <a:rPr lang="en-US" dirty="0"/>
              <a:t>They simplify away details that aren’t relevant to the problem at hand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Games are especially abstracted</a:t>
            </a:r>
            <a:r>
              <a:rPr lang="en-US" dirty="0"/>
              <a:t> to keep things simple and predictable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chemeClr val="tx2"/>
                </a:solidFill>
              </a:rPr>
              <a:t>tabletop games even more so </a:t>
            </a:r>
          </a:p>
          <a:p>
            <a:pPr lvl="1"/>
            <a:r>
              <a:rPr lang="en-US" dirty="0"/>
              <a:t>Since </a:t>
            </a:r>
            <a:r>
              <a:rPr lang="en-US" b="1" dirty="0">
                <a:solidFill>
                  <a:schemeClr val="tx2"/>
                </a:solidFill>
              </a:rPr>
              <a:t>people </a:t>
            </a:r>
            <a:r>
              <a:rPr lang="en-US" dirty="0"/>
              <a:t>have to do the simulation rather than computers</a:t>
            </a:r>
          </a:p>
        </p:txBody>
      </p:sp>
    </p:spTree>
    <p:extLst>
      <p:ext uri="{BB962C8B-B14F-4D97-AF65-F5344CB8AC3E}">
        <p14:creationId xmlns:p14="http://schemas.microsoft.com/office/powerpoint/2010/main" val="133805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highly abstract capitalism simulator</a:t>
            </a:r>
          </a:p>
        </p:txBody>
      </p:sp>
      <p:pic>
        <p:nvPicPr>
          <p:cNvPr id="1026" name="Picture 2" descr="Image result for monopol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74" y="1825625"/>
            <a:ext cx="57680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ECE-C079-470E-9464-D32D30BA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br>
              <a:rPr lang="en-US" dirty="0"/>
            </a:br>
            <a:r>
              <a:rPr lang="en-US" dirty="0"/>
              <a:t>is a kind of </a:t>
            </a:r>
            <a:r>
              <a:rPr lang="en-US" dirty="0" err="1"/>
              <a:t>simplication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7F5-5A48-4243-86F2-1393971D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Removes irrelevant detail</a:t>
            </a:r>
          </a:p>
          <a:p>
            <a:pPr lvl="1"/>
            <a:r>
              <a:rPr lang="en-US" dirty="0"/>
              <a:t>If you’re playing a scene in a football stadium, you don’t need to decide the names, histories, and favorite ice cream flavors of all the people in the stadium</a:t>
            </a:r>
          </a:p>
          <a:p>
            <a:pPr lvl="1"/>
            <a:r>
              <a:rPr lang="en-US" dirty="0"/>
              <a:t>They’re just “fans”</a:t>
            </a:r>
          </a:p>
          <a:p>
            <a:r>
              <a:rPr lang="en-US" dirty="0"/>
              <a:t>Very </a:t>
            </a:r>
            <a:r>
              <a:rPr lang="en-US" b="1" dirty="0">
                <a:solidFill>
                  <a:schemeClr val="tx2"/>
                </a:solidFill>
              </a:rPr>
              <a:t>important in analog games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Reduces cognitive </a:t>
            </a:r>
            <a:r>
              <a:rPr lang="en-US" dirty="0"/>
              <a:t>load on players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Keeps the game from stopping </a:t>
            </a:r>
            <a:r>
              <a:rPr lang="en-US" dirty="0"/>
              <a:t>dead every time you need to do something</a:t>
            </a:r>
          </a:p>
          <a:p>
            <a:pPr lvl="2"/>
            <a:r>
              <a:rPr lang="en-US" dirty="0"/>
              <a:t>Imagine if buying a property in </a:t>
            </a:r>
            <a:r>
              <a:rPr lang="en-US" i="1" dirty="0"/>
              <a:t>Monopoly</a:t>
            </a:r>
            <a:r>
              <a:rPr lang="en-US" dirty="0"/>
              <a:t> required you to fill out mortgage applications, get the building inspected and assessed, go through zoning, construction permits, bribing aldermen, deal with anti-money-laundering laws, …</a:t>
            </a:r>
          </a:p>
          <a:p>
            <a:pPr lvl="2"/>
            <a:r>
              <a:rPr lang="en-US" dirty="0"/>
              <a:t>Or if players literally had to keep account legers</a:t>
            </a:r>
          </a:p>
        </p:txBody>
      </p:sp>
    </p:spTree>
    <p:extLst>
      <p:ext uri="{BB962C8B-B14F-4D97-AF65-F5344CB8AC3E}">
        <p14:creationId xmlns:p14="http://schemas.microsoft.com/office/powerpoint/2010/main" val="179098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What is computation" id="{4A2EBF6C-7ED6-834F-8104-05DE65FD7E24}" vid="{92DF1A50-7234-8041-89FA-822389845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5865</TotalTime>
  <Words>1808</Words>
  <Application>Microsoft Office PowerPoint</Application>
  <PresentationFormat>On-screen Show (4:3)</PresentationFormat>
  <Paragraphs>247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Wingdings</vt:lpstr>
      <vt:lpstr>Corbel</vt:lpstr>
      <vt:lpstr>Times New Roman</vt:lpstr>
      <vt:lpstr>Office Theme</vt:lpstr>
      <vt:lpstr>Simulation</vt:lpstr>
      <vt:lpstr>Games are often a kind of simulation</vt:lpstr>
      <vt:lpstr>Mimesis</vt:lpstr>
      <vt:lpstr>No simulation is ever perfect</vt:lpstr>
      <vt:lpstr>Representation and abstraction</vt:lpstr>
      <vt:lpstr>Representation and abstraction</vt:lpstr>
      <vt:lpstr>This is a highly abstract capitalism simulator</vt:lpstr>
      <vt:lpstr>Abstraction</vt:lpstr>
      <vt:lpstr>Abstraction is a kind of simplication</vt:lpstr>
      <vt:lpstr>Game mechanics are an abstracted simulation</vt:lpstr>
      <vt:lpstr>Example: damage in combat</vt:lpstr>
      <vt:lpstr>Example: damage in combat (narrative focused)</vt:lpstr>
      <vt:lpstr>Distortion</vt:lpstr>
      <vt:lpstr>Distortion</vt:lpstr>
      <vt:lpstr>Realism and distortion in games</vt:lpstr>
      <vt:lpstr>Damage distortion</vt:lpstr>
      <vt:lpstr>Realism isn’t a single dimension</vt:lpstr>
      <vt:lpstr>Is this realism?</vt:lpstr>
      <vt:lpstr>How about this?</vt:lpstr>
      <vt:lpstr>Or this?</vt:lpstr>
      <vt:lpstr>Hyperreality</vt:lpstr>
      <vt:lpstr>The Matrix</vt:lpstr>
      <vt:lpstr>Lifeworlds</vt:lpstr>
      <vt:lpstr>Lifeworlds</vt:lpstr>
      <vt:lpstr>Elements of a lifeworld</vt:lpstr>
      <vt:lpstr>Games are lifeworlds</vt:lpstr>
      <vt:lpstr>MarioKart 64 as a lifeworld</vt:lpstr>
      <vt:lpstr>Games as formal systems</vt:lpstr>
      <vt:lpstr>Games as formal systems</vt:lpstr>
      <vt:lpstr>Reskinning a game</vt:lpstr>
      <vt:lpstr>Flavor text</vt:lpstr>
      <vt:lpstr>Games as semi-formal systems</vt:lpstr>
      <vt:lpstr>Story games as simulations</vt:lpstr>
      <vt:lpstr>Story games are simulations of storytelling</vt:lpstr>
      <vt:lpstr>Story-centric game mechanics in Dread</vt:lpstr>
      <vt:lpstr>Story-centric game mechanics in Fiasco</vt:lpstr>
      <vt:lpstr>Story-centric game mechanics in FATE</vt:lpstr>
      <vt:lpstr>Story-centric game mechanics in GUMSHOE</vt:lpstr>
      <vt:lpstr>Story-centric game mechanics in DramaSystem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Simulacra and simulation</dc:title>
  <dc:creator>Ian Horswill</dc:creator>
  <cp:lastModifiedBy>Ian D Horswill</cp:lastModifiedBy>
  <cp:revision>59</cp:revision>
  <dcterms:created xsi:type="dcterms:W3CDTF">2016-09-20T19:41:08Z</dcterms:created>
  <dcterms:modified xsi:type="dcterms:W3CDTF">2022-04-10T18:37:32Z</dcterms:modified>
</cp:coreProperties>
</file>