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8" r:id="rId1"/>
  </p:sldMasterIdLst>
  <p:sldIdLst>
    <p:sldId id="256" r:id="rId2"/>
    <p:sldId id="264" r:id="rId3"/>
    <p:sldId id="265" r:id="rId4"/>
    <p:sldId id="283" r:id="rId5"/>
    <p:sldId id="284" r:id="rId6"/>
    <p:sldId id="285" r:id="rId7"/>
    <p:sldId id="313" r:id="rId8"/>
    <p:sldId id="310" r:id="rId9"/>
    <p:sldId id="296" r:id="rId10"/>
    <p:sldId id="273" r:id="rId11"/>
    <p:sldId id="276" r:id="rId12"/>
    <p:sldId id="295" r:id="rId13"/>
    <p:sldId id="297" r:id="rId14"/>
    <p:sldId id="298" r:id="rId15"/>
    <p:sldId id="311" r:id="rId16"/>
    <p:sldId id="299" r:id="rId17"/>
    <p:sldId id="300" r:id="rId18"/>
    <p:sldId id="301" r:id="rId19"/>
    <p:sldId id="304" r:id="rId20"/>
    <p:sldId id="312" r:id="rId21"/>
    <p:sldId id="302" r:id="rId22"/>
    <p:sldId id="303" r:id="rId23"/>
    <p:sldId id="305" r:id="rId24"/>
    <p:sldId id="306" r:id="rId25"/>
    <p:sldId id="289" r:id="rId26"/>
    <p:sldId id="307" r:id="rId27"/>
    <p:sldId id="308" r:id="rId28"/>
    <p:sldId id="309" r:id="rId29"/>
  </p:sldIdLst>
  <p:sldSz cx="9144000" cy="6858000" type="screen4x3"/>
  <p:notesSz cx="7315200" cy="9601200"/>
  <p:embeddedFontLst>
    <p:embeddedFont>
      <p:font typeface="Cambria Math" panose="02040503050406030204" pitchFamily="18" charset="0"/>
      <p:regular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FE584-4BED-45C3-B3AA-9D86EF0A75CC}" v="137" dt="2022-05-01T18:53:2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117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D Horswill" userId="889923f3-d809-4179-bf0c-f5c33c2c01a4" providerId="ADAL" clId="{197FE584-4BED-45C3-B3AA-9D86EF0A75CC}"/>
    <pc:docChg chg="undo custSel addSld delSld modSld">
      <pc:chgData name="Ian D Horswill" userId="889923f3-d809-4179-bf0c-f5c33c2c01a4" providerId="ADAL" clId="{197FE584-4BED-45C3-B3AA-9D86EF0A75CC}" dt="2022-05-01T19:18:57.145" v="795" actId="15"/>
      <pc:docMkLst>
        <pc:docMk/>
      </pc:docMkLst>
      <pc:sldChg chg="modSp mod">
        <pc:chgData name="Ian D Horswill" userId="889923f3-d809-4179-bf0c-f5c33c2c01a4" providerId="ADAL" clId="{197FE584-4BED-45C3-B3AA-9D86EF0A75CC}" dt="2022-05-01T19:11:34.608" v="755" actId="207"/>
        <pc:sldMkLst>
          <pc:docMk/>
          <pc:sldMk cId="132078168" sldId="276"/>
        </pc:sldMkLst>
        <pc:spChg chg="mod">
          <ac:chgData name="Ian D Horswill" userId="889923f3-d809-4179-bf0c-f5c33c2c01a4" providerId="ADAL" clId="{197FE584-4BED-45C3-B3AA-9D86EF0A75CC}" dt="2022-05-01T19:11:34.608" v="755" actId="207"/>
          <ac:spMkLst>
            <pc:docMk/>
            <pc:sldMk cId="132078168" sldId="276"/>
            <ac:spMk id="3" creationId="{4FE394C7-909E-49D6-BB35-9F09917C509B}"/>
          </ac:spMkLst>
        </pc:spChg>
      </pc:sldChg>
      <pc:sldChg chg="modSp mod">
        <pc:chgData name="Ian D Horswill" userId="889923f3-d809-4179-bf0c-f5c33c2c01a4" providerId="ADAL" clId="{197FE584-4BED-45C3-B3AA-9D86EF0A75CC}" dt="2022-05-01T19:16:05.785" v="765" actId="27636"/>
        <pc:sldMkLst>
          <pc:docMk/>
          <pc:sldMk cId="3788140039" sldId="298"/>
        </pc:sldMkLst>
        <pc:spChg chg="mod">
          <ac:chgData name="Ian D Horswill" userId="889923f3-d809-4179-bf0c-f5c33c2c01a4" providerId="ADAL" clId="{197FE584-4BED-45C3-B3AA-9D86EF0A75CC}" dt="2022-05-01T19:16:05.785" v="765" actId="27636"/>
          <ac:spMkLst>
            <pc:docMk/>
            <pc:sldMk cId="3788140039" sldId="298"/>
            <ac:spMk id="3" creationId="{00000000-0000-0000-0000-000000000000}"/>
          </ac:spMkLst>
        </pc:spChg>
      </pc:sldChg>
      <pc:sldChg chg="modSp mod">
        <pc:chgData name="Ian D Horswill" userId="889923f3-d809-4179-bf0c-f5c33c2c01a4" providerId="ADAL" clId="{197FE584-4BED-45C3-B3AA-9D86EF0A75CC}" dt="2022-05-01T19:17:14.458" v="790" actId="20577"/>
        <pc:sldMkLst>
          <pc:docMk/>
          <pc:sldMk cId="2009217229" sldId="299"/>
        </pc:sldMkLst>
        <pc:spChg chg="mod">
          <ac:chgData name="Ian D Horswill" userId="889923f3-d809-4179-bf0c-f5c33c2c01a4" providerId="ADAL" clId="{197FE584-4BED-45C3-B3AA-9D86EF0A75CC}" dt="2022-05-01T19:17:14.458" v="790" actId="20577"/>
          <ac:spMkLst>
            <pc:docMk/>
            <pc:sldMk cId="2009217229" sldId="299"/>
            <ac:spMk id="3" creationId="{00000000-0000-0000-0000-000000000000}"/>
          </ac:spMkLst>
        </pc:spChg>
      </pc:sldChg>
      <pc:sldChg chg="modSp mod">
        <pc:chgData name="Ian D Horswill" userId="889923f3-d809-4179-bf0c-f5c33c2c01a4" providerId="ADAL" clId="{197FE584-4BED-45C3-B3AA-9D86EF0A75CC}" dt="2022-05-01T19:18:01.854" v="794" actId="6549"/>
        <pc:sldMkLst>
          <pc:docMk/>
          <pc:sldMk cId="2591904827" sldId="301"/>
        </pc:sldMkLst>
        <pc:spChg chg="mod">
          <ac:chgData name="Ian D Horswill" userId="889923f3-d809-4179-bf0c-f5c33c2c01a4" providerId="ADAL" clId="{197FE584-4BED-45C3-B3AA-9D86EF0A75CC}" dt="2022-05-01T19:18:01.854" v="794" actId="6549"/>
          <ac:spMkLst>
            <pc:docMk/>
            <pc:sldMk cId="2591904827" sldId="301"/>
            <ac:spMk id="3" creationId="{00000000-0000-0000-0000-000000000000}"/>
          </ac:spMkLst>
        </pc:spChg>
      </pc:sldChg>
      <pc:sldChg chg="modSp mod">
        <pc:chgData name="Ian D Horswill" userId="889923f3-d809-4179-bf0c-f5c33c2c01a4" providerId="ADAL" clId="{197FE584-4BED-45C3-B3AA-9D86EF0A75CC}" dt="2022-05-01T19:18:57.145" v="795" actId="15"/>
        <pc:sldMkLst>
          <pc:docMk/>
          <pc:sldMk cId="2618574790" sldId="303"/>
        </pc:sldMkLst>
        <pc:spChg chg="mod">
          <ac:chgData name="Ian D Horswill" userId="889923f3-d809-4179-bf0c-f5c33c2c01a4" providerId="ADAL" clId="{197FE584-4BED-45C3-B3AA-9D86EF0A75CC}" dt="2022-05-01T19:18:57.145" v="795" actId="15"/>
          <ac:spMkLst>
            <pc:docMk/>
            <pc:sldMk cId="2618574790" sldId="303"/>
            <ac:spMk id="3" creationId="{00000000-0000-0000-0000-000000000000}"/>
          </ac:spMkLst>
        </pc:spChg>
      </pc:sldChg>
      <pc:sldChg chg="modSp new mod">
        <pc:chgData name="Ian D Horswill" userId="889923f3-d809-4179-bf0c-f5c33c2c01a4" providerId="ADAL" clId="{197FE584-4BED-45C3-B3AA-9D86EF0A75CC}" dt="2022-05-01T18:54:46.990" v="579" actId="207"/>
        <pc:sldMkLst>
          <pc:docMk/>
          <pc:sldMk cId="326666061" sldId="313"/>
        </pc:sldMkLst>
        <pc:spChg chg="mod">
          <ac:chgData name="Ian D Horswill" userId="889923f3-d809-4179-bf0c-f5c33c2c01a4" providerId="ADAL" clId="{197FE584-4BED-45C3-B3AA-9D86EF0A75CC}" dt="2022-05-01T18:47:48.081" v="14" actId="20577"/>
          <ac:spMkLst>
            <pc:docMk/>
            <pc:sldMk cId="326666061" sldId="313"/>
            <ac:spMk id="2" creationId="{1403B547-F1EF-6882-6A40-E4B85772D9E8}"/>
          </ac:spMkLst>
        </pc:spChg>
        <pc:spChg chg="mod">
          <ac:chgData name="Ian D Horswill" userId="889923f3-d809-4179-bf0c-f5c33c2c01a4" providerId="ADAL" clId="{197FE584-4BED-45C3-B3AA-9D86EF0A75CC}" dt="2022-05-01T18:54:46.990" v="579" actId="207"/>
          <ac:spMkLst>
            <pc:docMk/>
            <pc:sldMk cId="326666061" sldId="313"/>
            <ac:spMk id="3" creationId="{4DBAA9AE-0108-D131-1E37-8BEFC38E91F3}"/>
          </ac:spMkLst>
        </pc:spChg>
      </pc:sldChg>
      <pc:sldChg chg="new del">
        <pc:chgData name="Ian D Horswill" userId="889923f3-d809-4179-bf0c-f5c33c2c01a4" providerId="ADAL" clId="{197FE584-4BED-45C3-B3AA-9D86EF0A75CC}" dt="2022-05-01T18:49:20.822" v="63" actId="680"/>
        <pc:sldMkLst>
          <pc:docMk/>
          <pc:sldMk cId="2082012596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33799"/>
            <a:ext cx="7772400" cy="1913317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67" y="1773238"/>
            <a:ext cx="6858000" cy="1655762"/>
          </a:xfr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3172-A433-D540-BAE2-0BB515868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A09F-6168-F343-A7FF-C189960EB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383-30EE-AE43-93EF-1EF8689EA3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2pPr marL="685800" indent="-22860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EDC-6262-774A-B8DC-B257A319EC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93C4-8E5C-7547-BE8F-EF5C6C4B37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0745-D8AB-B242-B00F-8984A4F253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449-F2A3-984B-ABCE-9BB8BBBB56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DDF6-B357-784A-86BD-BC8817B43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9535-62F4-924A-8047-096FC0DFD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3DF0-BBE8-CD4A-91DD-C0D81FA61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17C1-37AD-F345-84A0-80A6E9DB98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827-DE8C-C440-95B4-950FA59BB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4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Classical</a:t>
            </a:r>
            <a:b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   propositional logic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8BCE-E460-45A2-A3ED-4E133C88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B4B7-8B7B-45FF-9D2F-9F2B7C86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world is how it is, </a:t>
            </a:r>
            <a:r>
              <a:rPr lang="en-US" b="1" dirty="0">
                <a:solidFill>
                  <a:schemeClr val="tx2"/>
                </a:solidFill>
              </a:rPr>
              <a:t>independent of us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Our knowledge </a:t>
            </a:r>
            <a:r>
              <a:rPr lang="en-US" dirty="0"/>
              <a:t>and beliefs about it</a:t>
            </a:r>
          </a:p>
          <a:p>
            <a:pPr lvl="1"/>
            <a:r>
              <a:rPr lang="en-US" dirty="0"/>
              <a:t>Or even of </a:t>
            </a:r>
            <a:r>
              <a:rPr lang="en-US" b="1" dirty="0">
                <a:solidFill>
                  <a:schemeClr val="accent2"/>
                </a:solidFill>
              </a:rPr>
              <a:t>whether we exist </a:t>
            </a:r>
            <a:r>
              <a:rPr lang="en-US" dirty="0"/>
              <a:t>or not</a:t>
            </a:r>
          </a:p>
          <a:p>
            <a:r>
              <a:rPr lang="en-US" dirty="0"/>
              <a:t>This means there’s a definite </a:t>
            </a:r>
            <a:r>
              <a:rPr lang="en-US" b="1" dirty="0">
                <a:solidFill>
                  <a:schemeClr val="tx2"/>
                </a:solidFill>
              </a:rPr>
              <a:t>fact of the matter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as to whether a given statement is true or false</a:t>
            </a:r>
          </a:p>
          <a:p>
            <a:pPr lvl="1"/>
            <a:r>
              <a:rPr lang="en-US" dirty="0"/>
              <a:t>We’re in Tech LR2 or we aren’t</a:t>
            </a:r>
          </a:p>
          <a:p>
            <a:pPr lvl="1"/>
            <a:r>
              <a:rPr lang="en-US" dirty="0"/>
              <a:t>I’m alive or I’m not</a:t>
            </a:r>
          </a:p>
          <a:p>
            <a:pPr>
              <a:spcBef>
                <a:spcPts val="1800"/>
              </a:spcBef>
            </a:pPr>
            <a:r>
              <a:rPr lang="en-US" dirty="0"/>
              <a:t>This seems obvious, and yet…</a:t>
            </a:r>
          </a:p>
        </p:txBody>
      </p:sp>
    </p:spTree>
    <p:extLst>
      <p:ext uri="{BB962C8B-B14F-4D97-AF65-F5344CB8AC3E}">
        <p14:creationId xmlns:p14="http://schemas.microsoft.com/office/powerpoint/2010/main" val="10772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1B8E-866A-46B1-8A23-7245D853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94C7-909E-49D6-BB35-9F09917C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Anti-realists argue that </a:t>
            </a:r>
            <a:r>
              <a:rPr lang="en-US" b="1" dirty="0">
                <a:solidFill>
                  <a:schemeClr val="tx2"/>
                </a:solidFill>
              </a:rPr>
              <a:t>realism doesn’t hold</a:t>
            </a:r>
            <a:r>
              <a:rPr lang="en-US" dirty="0"/>
              <a:t>, at least in </a:t>
            </a:r>
            <a:r>
              <a:rPr lang="en-US" b="1" dirty="0">
                <a:solidFill>
                  <a:schemeClr val="tx2"/>
                </a:solidFill>
              </a:rPr>
              <a:t>certain domains</a:t>
            </a:r>
          </a:p>
          <a:p>
            <a:r>
              <a:rPr lang="en-US" b="1" dirty="0">
                <a:solidFill>
                  <a:schemeClr val="tx2"/>
                </a:solidFill>
              </a:rPr>
              <a:t>Is there a definite fact of the matter </a:t>
            </a:r>
            <a:r>
              <a:rPr lang="en-US" dirty="0"/>
              <a:t>as to whether </a:t>
            </a:r>
            <a:r>
              <a:rPr lang="en-US" b="1" dirty="0">
                <a:solidFill>
                  <a:schemeClr val="tx2"/>
                </a:solidFill>
              </a:rPr>
              <a:t>King Lear prefers Coke to Pepsi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He’s a </a:t>
            </a:r>
            <a:r>
              <a:rPr lang="en-US" b="1" dirty="0">
                <a:solidFill>
                  <a:schemeClr val="accent3"/>
                </a:solidFill>
              </a:rPr>
              <a:t>fictional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He </a:t>
            </a:r>
            <a:r>
              <a:rPr lang="en-US" b="1" dirty="0">
                <a:solidFill>
                  <a:schemeClr val="accent3"/>
                </a:solidFill>
              </a:rPr>
              <a:t>predates </a:t>
            </a:r>
            <a:r>
              <a:rPr lang="en-US" dirty="0"/>
              <a:t>both beverages</a:t>
            </a:r>
          </a:p>
          <a:p>
            <a:pPr lvl="2"/>
            <a:r>
              <a:rPr lang="en-US" dirty="0"/>
              <a:t>So Shakespeare could have had an opinion on Lear’s opinion</a:t>
            </a:r>
          </a:p>
          <a:p>
            <a:pPr lvl="1"/>
            <a:r>
              <a:rPr lang="en-US" dirty="0"/>
              <a:t>Is there some </a:t>
            </a:r>
            <a:r>
              <a:rPr lang="en-US" b="1" dirty="0">
                <a:solidFill>
                  <a:schemeClr val="accent3"/>
                </a:solidFill>
              </a:rPr>
              <a:t>independent truth or falsity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to his preferring Coke?</a:t>
            </a:r>
          </a:p>
          <a:p>
            <a:r>
              <a:rPr lang="en-US" dirty="0"/>
              <a:t>Similar questions come up in math where people don’t agree on </a:t>
            </a:r>
            <a:r>
              <a:rPr lang="en-US" b="1" dirty="0">
                <a:solidFill>
                  <a:schemeClr val="tx2"/>
                </a:solidFill>
              </a:rPr>
              <a:t>whether realism holds for math</a:t>
            </a:r>
          </a:p>
        </p:txBody>
      </p:sp>
    </p:spTree>
    <p:extLst>
      <p:ext uri="{BB962C8B-B14F-4D97-AF65-F5344CB8AC3E}">
        <p14:creationId xmlns:p14="http://schemas.microsoft.com/office/powerpoint/2010/main" val="13207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Classical logic assumes</a:t>
            </a:r>
          </a:p>
          <a:p>
            <a:r>
              <a:rPr lang="en-US" b="1" dirty="0">
                <a:solidFill>
                  <a:schemeClr val="tx2"/>
                </a:solidFill>
              </a:rPr>
              <a:t>Realism</a:t>
            </a:r>
          </a:p>
          <a:p>
            <a:pPr lvl="1"/>
            <a:r>
              <a:rPr lang="en-US" dirty="0"/>
              <a:t>Things are either true or false</a:t>
            </a:r>
          </a:p>
          <a:p>
            <a:pPr lvl="1"/>
            <a:r>
              <a:rPr lang="en-US" dirty="0"/>
              <a:t>And they’re true or false independent of whether we’re thinking about them</a:t>
            </a:r>
          </a:p>
          <a:p>
            <a:r>
              <a:rPr lang="en-US" b="1" dirty="0">
                <a:solidFill>
                  <a:schemeClr val="tx2"/>
                </a:solidFill>
              </a:rPr>
              <a:t>Compositionality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meaning of a sentence</a:t>
            </a:r>
          </a:p>
          <a:p>
            <a:pPr lvl="1"/>
            <a:r>
              <a:rPr lang="en-US" dirty="0"/>
              <a:t>Is determined from the </a:t>
            </a:r>
            <a:r>
              <a:rPr lang="en-US" b="1" dirty="0">
                <a:solidFill>
                  <a:schemeClr val="accent2"/>
                </a:solidFill>
              </a:rPr>
              <a:t>meanings of the phrases </a:t>
            </a:r>
            <a:r>
              <a:rPr lang="en-US" dirty="0"/>
              <a:t>that make it up</a:t>
            </a:r>
          </a:p>
        </p:txBody>
      </p:sp>
    </p:spTree>
    <p:extLst>
      <p:ext uri="{BB962C8B-B14F-4D97-AF65-F5344CB8AC3E}">
        <p14:creationId xmlns:p14="http://schemas.microsoft.com/office/powerpoint/2010/main" val="30496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believe realism, then it’s reasonable to say</a:t>
            </a:r>
          </a:p>
          <a:p>
            <a:r>
              <a:rPr lang="en-US" dirty="0"/>
              <a:t>A sentence has a </a:t>
            </a:r>
            <a:r>
              <a:rPr lang="en-US" b="1" dirty="0">
                <a:solidFill>
                  <a:schemeClr val="tx2"/>
                </a:solidFill>
              </a:rPr>
              <a:t>truth value</a:t>
            </a:r>
            <a:r>
              <a:rPr lang="en-US" dirty="0"/>
              <a:t> indicating its truth or falsity</a:t>
            </a:r>
          </a:p>
          <a:p>
            <a:pPr lvl="1"/>
            <a:r>
              <a:rPr lang="en-US" dirty="0"/>
              <a:t>Either it has the value </a:t>
            </a:r>
            <a:r>
              <a:rPr lang="en-US" b="1" dirty="0">
                <a:solidFill>
                  <a:schemeClr val="accent2"/>
                </a:solidFill>
              </a:rPr>
              <a:t>true</a:t>
            </a:r>
            <a:endParaRPr lang="en-US" dirty="0"/>
          </a:p>
          <a:p>
            <a:pPr lvl="1"/>
            <a:r>
              <a:rPr lang="en-US" dirty="0"/>
              <a:t>Or it has the value </a:t>
            </a:r>
            <a:r>
              <a:rPr lang="en-US" b="1" dirty="0">
                <a:solidFill>
                  <a:schemeClr val="accent2"/>
                </a:solidFill>
              </a:rPr>
              <a:t>false</a:t>
            </a:r>
            <a:endParaRPr lang="en-US" dirty="0"/>
          </a:p>
          <a:p>
            <a:r>
              <a:rPr lang="en-US" dirty="0"/>
              <a:t>For example, in English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chemeClr val="tx2"/>
                </a:solidFill>
              </a:rPr>
              <a:t>France is in Europe</a:t>
            </a:r>
            <a:r>
              <a:rPr lang="en-US" dirty="0"/>
              <a:t>” has the truth value </a:t>
            </a:r>
            <a:r>
              <a:rPr lang="en-US" b="1" dirty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chemeClr val="tx2"/>
                </a:solidFill>
              </a:rPr>
              <a:t>Everyone loves mayonnaise pizza</a:t>
            </a:r>
            <a:r>
              <a:rPr lang="en-US" dirty="0"/>
              <a:t>” has the value </a:t>
            </a:r>
            <a:r>
              <a:rPr lang="en-US" b="1" dirty="0">
                <a:solidFill>
                  <a:schemeClr val="tx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3854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It’s also reasonable to say that </a:t>
            </a:r>
          </a:p>
          <a:p>
            <a:r>
              <a:rPr lang="en-US" dirty="0"/>
              <a:t>When we </a:t>
            </a:r>
            <a:r>
              <a:rPr lang="en-US" b="1" dirty="0">
                <a:solidFill>
                  <a:schemeClr val="tx2"/>
                </a:solidFill>
              </a:rPr>
              <a:t>combine sentences </a:t>
            </a:r>
            <a:r>
              <a:rPr lang="en-US" dirty="0"/>
              <a:t>using terms like “</a:t>
            </a:r>
            <a:r>
              <a:rPr lang="en-US" b="1" dirty="0">
                <a:solidFill>
                  <a:schemeClr val="tx2"/>
                </a:solidFill>
              </a:rPr>
              <a:t>and</a:t>
            </a:r>
            <a:r>
              <a:rPr lang="en-US" dirty="0"/>
              <a:t>”, “</a:t>
            </a:r>
            <a:r>
              <a:rPr lang="en-US" b="1" dirty="0">
                <a:solidFill>
                  <a:schemeClr val="tx2"/>
                </a:solidFill>
              </a:rPr>
              <a:t>or</a:t>
            </a:r>
            <a:r>
              <a:rPr lang="en-US" dirty="0"/>
              <a:t>”, and “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truth value of the combination</a:t>
            </a:r>
            <a:r>
              <a:rPr lang="en-US" dirty="0"/>
              <a:t> is 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Determined by the truth values of the sentences </a:t>
            </a:r>
            <a:r>
              <a:rPr lang="en-US" dirty="0"/>
              <a:t>forming it</a:t>
            </a:r>
          </a:p>
          <a:p>
            <a:pPr>
              <a:spcBef>
                <a:spcPts val="2000"/>
              </a:spcBef>
            </a:pPr>
            <a:r>
              <a:rPr lang="en-US" dirty="0"/>
              <a:t>For example, in our simple language: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“A and B”</a:t>
            </a:r>
          </a:p>
          <a:p>
            <a:pPr lvl="2"/>
            <a:r>
              <a:rPr lang="en-US" dirty="0"/>
              <a:t>Is </a:t>
            </a:r>
            <a:r>
              <a:rPr lang="en-US" b="1" dirty="0">
                <a:solidFill>
                  <a:schemeClr val="accent2"/>
                </a:solidFill>
              </a:rPr>
              <a:t>true when A and B are both true</a:t>
            </a:r>
          </a:p>
          <a:p>
            <a:pPr lvl="2"/>
            <a:r>
              <a:rPr lang="en-US" dirty="0"/>
              <a:t>Otherwise, it’s false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“A or B”</a:t>
            </a:r>
          </a:p>
          <a:p>
            <a:pPr lvl="2"/>
            <a:r>
              <a:rPr lang="en-US" dirty="0"/>
              <a:t>Is </a:t>
            </a:r>
            <a:r>
              <a:rPr lang="en-US" b="1" dirty="0">
                <a:solidFill>
                  <a:schemeClr val="accent2"/>
                </a:solidFill>
              </a:rPr>
              <a:t>true when either A or B are true</a:t>
            </a:r>
          </a:p>
          <a:p>
            <a:pPr lvl="2"/>
            <a:r>
              <a:rPr lang="en-US" dirty="0"/>
              <a:t>Otherwise, it’s false</a:t>
            </a:r>
          </a:p>
        </p:txBody>
      </p:sp>
    </p:spTree>
    <p:extLst>
      <p:ext uri="{BB962C8B-B14F-4D97-AF65-F5344CB8AC3E}">
        <p14:creationId xmlns:p14="http://schemas.microsoft.com/office/powerpoint/2010/main" val="378814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0C72-1E6E-4B79-8626-29A40DB7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A54B-EE69-4D3A-8AF9-AD19CDEEE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Compositionality means that words like and, or, and not </a:t>
            </a:r>
            <a:r>
              <a:rPr lang="en-US" b="1" dirty="0">
                <a:solidFill>
                  <a:schemeClr val="tx2"/>
                </a:solidFill>
              </a:rPr>
              <a:t>behave like mathematical functions</a:t>
            </a:r>
          </a:p>
          <a:p>
            <a:pPr lvl="1"/>
            <a:r>
              <a:rPr lang="en-US" dirty="0"/>
              <a:t>That </a:t>
            </a:r>
            <a:r>
              <a:rPr lang="en-US" b="1" dirty="0">
                <a:solidFill>
                  <a:schemeClr val="accent2"/>
                </a:solidFill>
              </a:rPr>
              <a:t>take “inputs” </a:t>
            </a:r>
          </a:p>
          <a:p>
            <a:pPr lvl="2"/>
            <a:r>
              <a:rPr lang="en-US" dirty="0"/>
              <a:t>The truth values of the sentences on either side</a:t>
            </a:r>
          </a:p>
          <a:p>
            <a:pPr lvl="1"/>
            <a:r>
              <a:rPr lang="en-US" dirty="0"/>
              <a:t>And produce a </a:t>
            </a:r>
            <a:r>
              <a:rPr lang="en-US" b="1" dirty="0">
                <a:solidFill>
                  <a:schemeClr val="accent2"/>
                </a:solidFill>
              </a:rPr>
              <a:t>new truth value as output</a:t>
            </a:r>
          </a:p>
          <a:p>
            <a:pPr lvl="1"/>
            <a:r>
              <a:rPr lang="en-US" dirty="0"/>
              <a:t>Using a </a:t>
            </a:r>
            <a:r>
              <a:rPr lang="en-US" b="1" dirty="0">
                <a:solidFill>
                  <a:schemeClr val="accent2"/>
                </a:solidFill>
              </a:rPr>
              <a:t>fixed rule</a:t>
            </a:r>
          </a:p>
          <a:p>
            <a:r>
              <a:rPr lang="en-US" dirty="0"/>
              <a:t>We can specify what that rule is by </a:t>
            </a:r>
            <a:r>
              <a:rPr lang="en-US" b="1" dirty="0">
                <a:solidFill>
                  <a:schemeClr val="tx2"/>
                </a:solidFill>
              </a:rPr>
              <a:t>making a table </a:t>
            </a:r>
            <a:r>
              <a:rPr lang="en-US" dirty="0"/>
              <a:t>of answers</a:t>
            </a:r>
          </a:p>
        </p:txBody>
      </p:sp>
    </p:spTree>
    <p:extLst>
      <p:ext uri="{BB962C8B-B14F-4D97-AF65-F5344CB8AC3E}">
        <p14:creationId xmlns:p14="http://schemas.microsoft.com/office/powerpoint/2010/main" val="200921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098766"/>
              </p:ext>
            </p:extLst>
          </p:nvPr>
        </p:nvGraphicFramePr>
        <p:xfrm>
          <a:off x="626244" y="1851344"/>
          <a:ext cx="2876550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489559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474732054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56010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07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47013"/>
              </p:ext>
            </p:extLst>
          </p:nvPr>
        </p:nvGraphicFramePr>
        <p:xfrm>
          <a:off x="5562600" y="1851344"/>
          <a:ext cx="2952750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489559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47473205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56010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075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293796"/>
              </p:ext>
            </p:extLst>
          </p:nvPr>
        </p:nvGraphicFramePr>
        <p:xfrm>
          <a:off x="4876800" y="4446883"/>
          <a:ext cx="1917700" cy="11125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489559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56010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383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6244" y="3759875"/>
            <a:ext cx="2955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+mn-lt"/>
              </a:rPr>
              <a:t>*</a:t>
            </a:r>
            <a:r>
              <a:rPr lang="en-US" sz="1400" dirty="0">
                <a:latin typeface="+mn-lt"/>
              </a:rPr>
              <a:t> There are really two versions of “or”: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Inclusive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“either, or both”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 or T =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Exclusive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“either, but not both”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 or T = F</a:t>
            </a:r>
          </a:p>
          <a:p>
            <a:r>
              <a:rPr lang="en-US" sz="1400" dirty="0">
                <a:latin typeface="+mn-lt"/>
              </a:rPr>
              <a:t>Both get used, but inclusive or is much more common and it’s what well use in class.</a:t>
            </a:r>
          </a:p>
        </p:txBody>
      </p:sp>
    </p:spTree>
    <p:extLst>
      <p:ext uri="{BB962C8B-B14F-4D97-AF65-F5344CB8AC3E}">
        <p14:creationId xmlns:p14="http://schemas.microsoft.com/office/powerpoint/2010/main" val="180350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values</a:t>
            </a:r>
            <a:br>
              <a:rPr lang="en-US" dirty="0"/>
            </a:br>
            <a:r>
              <a:rPr lang="en-US" dirty="0"/>
              <a:t>  of complex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we can </a:t>
            </a:r>
            <a:r>
              <a:rPr lang="en-US" b="1" dirty="0">
                <a:solidFill>
                  <a:schemeClr val="tx2"/>
                </a:solidFill>
              </a:rPr>
              <a:t>read off the truth value </a:t>
            </a:r>
            <a:r>
              <a:rPr lang="en-US" dirty="0"/>
              <a:t>of any combination of and/or/not, provided we know the truth values of the other “words”</a:t>
            </a:r>
          </a:p>
          <a:p>
            <a:pPr>
              <a:spcBef>
                <a:spcPts val="2000"/>
              </a:spcBef>
            </a:pPr>
            <a:r>
              <a:rPr lang="en-US" dirty="0"/>
              <a:t>If we </a:t>
            </a:r>
            <a:r>
              <a:rPr lang="en-US" b="1" dirty="0">
                <a:solidFill>
                  <a:schemeClr val="tx2"/>
                </a:solidFill>
              </a:rPr>
              <a:t>assume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 is true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B is false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 is true</a:t>
            </a:r>
          </a:p>
          <a:p>
            <a:r>
              <a:rPr lang="en-US" dirty="0"/>
              <a:t>Then the truth of </a:t>
            </a:r>
            <a:r>
              <a:rPr lang="en-US" b="1" dirty="0">
                <a:solidFill>
                  <a:schemeClr val="tx2"/>
                </a:solidFill>
              </a:rPr>
              <a:t>(A or B) and C </a:t>
            </a:r>
            <a:r>
              <a:rPr lang="en-US" dirty="0"/>
              <a:t>is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(T or F) and T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= T and 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=T</a:t>
            </a:r>
          </a:p>
        </p:txBody>
      </p:sp>
    </p:spTree>
    <p:extLst>
      <p:ext uri="{BB962C8B-B14F-4D97-AF65-F5344CB8AC3E}">
        <p14:creationId xmlns:p14="http://schemas.microsoft.com/office/powerpoint/2010/main" val="259190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update our terminology a little</a:t>
            </a:r>
          </a:p>
          <a:p>
            <a:pPr lvl="1"/>
            <a:r>
              <a:rPr lang="en-US" dirty="0"/>
              <a:t>The words </a:t>
            </a:r>
            <a:r>
              <a:rPr lang="en-US" b="1" dirty="0">
                <a:solidFill>
                  <a:schemeClr val="tx2"/>
                </a:solidFill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or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/>
              <a:t> are called logical </a:t>
            </a:r>
            <a:r>
              <a:rPr lang="en-US" b="1" dirty="0">
                <a:solidFill>
                  <a:schemeClr val="tx2"/>
                </a:solidFill>
              </a:rPr>
              <a:t>connectives</a:t>
            </a:r>
          </a:p>
          <a:p>
            <a:pPr lvl="2"/>
            <a:r>
              <a:rPr lang="en-US" dirty="0"/>
              <a:t>Their meanings are </a:t>
            </a:r>
            <a:r>
              <a:rPr lang="en-US" b="1" dirty="0">
                <a:solidFill>
                  <a:schemeClr val="accent2"/>
                </a:solidFill>
              </a:rPr>
              <a:t>fixed truth functions</a:t>
            </a:r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tx2"/>
                </a:solidFill>
              </a:rPr>
              <a:t>other “words” </a:t>
            </a:r>
            <a:r>
              <a:rPr lang="en-US" dirty="0"/>
              <a:t>are referred to as </a:t>
            </a:r>
            <a:r>
              <a:rPr lang="en-US" b="1" dirty="0">
                <a:solidFill>
                  <a:schemeClr val="tx2"/>
                </a:solidFill>
              </a:rPr>
              <a:t>propositions</a:t>
            </a:r>
          </a:p>
          <a:p>
            <a:pPr lvl="2"/>
            <a:r>
              <a:rPr lang="en-US" dirty="0"/>
              <a:t>A, B, C, cat, dog, etc.</a:t>
            </a:r>
          </a:p>
          <a:p>
            <a:pPr lvl="2"/>
            <a:r>
              <a:rPr lang="en-US" dirty="0"/>
              <a:t>They get assigned </a:t>
            </a:r>
            <a:r>
              <a:rPr lang="en-US" b="1" dirty="0">
                <a:solidFill>
                  <a:schemeClr val="accent2"/>
                </a:solidFill>
              </a:rPr>
              <a:t>truth values </a:t>
            </a:r>
            <a:r>
              <a:rPr lang="en-US" dirty="0"/>
              <a:t>(true or false)</a:t>
            </a:r>
          </a:p>
          <a:p>
            <a:r>
              <a:rPr lang="en-US" dirty="0"/>
              <a:t>This simple logic we have defined is known as </a:t>
            </a:r>
            <a:r>
              <a:rPr lang="en-US" b="1" dirty="0">
                <a:solidFill>
                  <a:schemeClr val="tx2"/>
                </a:solidFill>
              </a:rPr>
              <a:t>classical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48994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tx2"/>
                </a:solidFill>
              </a:rPr>
              <a:t>assertions</a:t>
            </a:r>
            <a:r>
              <a:rPr lang="en-US" dirty="0"/>
              <a:t> that describe some phenomenon</a:t>
            </a:r>
          </a:p>
          <a:p>
            <a:r>
              <a:rPr lang="en-US" dirty="0"/>
              <a:t>Usually intended to let you </a:t>
            </a:r>
            <a:r>
              <a:rPr lang="en-US" b="1" dirty="0">
                <a:solidFill>
                  <a:schemeClr val="tx2"/>
                </a:solidFill>
              </a:rPr>
              <a:t>reason</a:t>
            </a:r>
            <a:r>
              <a:rPr lang="en-US" dirty="0"/>
              <a:t> about the phenomenon</a:t>
            </a:r>
          </a:p>
          <a:p>
            <a:r>
              <a:rPr lang="en-US" dirty="0"/>
              <a:t>For example, a </a:t>
            </a:r>
            <a:r>
              <a:rPr lang="en-US" b="1" dirty="0">
                <a:solidFill>
                  <a:schemeClr val="tx2"/>
                </a:solidFill>
              </a:rPr>
              <a:t>theory of birds </a:t>
            </a:r>
            <a:r>
              <a:rPr lang="en-US" dirty="0"/>
              <a:t>might let you</a:t>
            </a:r>
          </a:p>
          <a:p>
            <a:pPr lvl="1"/>
            <a:r>
              <a:rPr lang="en-US" dirty="0"/>
              <a:t>Decide if something is a bird given its attributes</a:t>
            </a:r>
          </a:p>
          <a:p>
            <a:pPr lvl="1"/>
            <a:r>
              <a:rPr lang="en-US" dirty="0"/>
              <a:t>Decide if all birds share some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7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7659-1C57-4DDD-AE92-672BCB5E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theory</a:t>
            </a:r>
            <a:br>
              <a:rPr lang="en-US" dirty="0"/>
            </a:br>
            <a:r>
              <a:rPr lang="en-US" dirty="0"/>
              <a:t>of classical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18B4-21E7-42FC-A1C9-01BD318DE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and satisfiability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logics have some notion of satisfaction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object satisfies a sentence</a:t>
            </a:r>
          </a:p>
          <a:p>
            <a:pPr lvl="1"/>
            <a:r>
              <a:rPr lang="en-US" dirty="0"/>
              <a:t>If it doesn’t contradict it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object satisfies a theory</a:t>
            </a:r>
            <a:r>
              <a:rPr lang="en-US" dirty="0"/>
              <a:t>, if it satisfies all its sentences</a:t>
            </a:r>
          </a:p>
          <a:p>
            <a:pPr lvl="1"/>
            <a:r>
              <a:rPr lang="en-US" dirty="0"/>
              <a:t>And is then called a </a:t>
            </a:r>
            <a:r>
              <a:rPr lang="en-US" b="1" dirty="0">
                <a:solidFill>
                  <a:schemeClr val="accent2"/>
                </a:solidFill>
              </a:rPr>
              <a:t>model of the theory</a:t>
            </a:r>
          </a:p>
          <a:p>
            <a:r>
              <a:rPr lang="en-US" dirty="0"/>
              <a:t>And a theory is </a:t>
            </a:r>
            <a:r>
              <a:rPr lang="en-US" b="1" dirty="0" err="1">
                <a:solidFill>
                  <a:schemeClr val="tx2"/>
                </a:solidFill>
              </a:rPr>
              <a:t>satisfiable</a:t>
            </a:r>
            <a:r>
              <a:rPr lang="en-US" dirty="0"/>
              <a:t> if something satisfies it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satisfiability solver </a:t>
            </a:r>
            <a:r>
              <a:rPr lang="en-US" dirty="0"/>
              <a:t>is a program that finds models for theories</a:t>
            </a:r>
          </a:p>
        </p:txBody>
      </p:sp>
    </p:spTree>
    <p:extLst>
      <p:ext uri="{BB962C8B-B14F-4D97-AF65-F5344CB8AC3E}">
        <p14:creationId xmlns:p14="http://schemas.microsoft.com/office/powerpoint/2010/main" val="375861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“objects” for our simple logic will be </a:t>
            </a:r>
            <a:r>
              <a:rPr lang="en-US" b="1" dirty="0">
                <a:solidFill>
                  <a:schemeClr val="tx2"/>
                </a:solidFill>
              </a:rPr>
              <a:t>truth assignments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Tables </a:t>
            </a:r>
            <a:r>
              <a:rPr lang="en-US" dirty="0"/>
              <a:t>assigning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Truth values </a:t>
            </a:r>
          </a:p>
          <a:p>
            <a:pPr lvl="2"/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propositions</a:t>
            </a:r>
            <a:r>
              <a:rPr lang="en-US" dirty="0"/>
              <a:t> in the theory being discussed</a:t>
            </a:r>
          </a:p>
          <a:p>
            <a:r>
              <a:rPr lang="en-US" dirty="0"/>
              <a:t>For example, these are all truth assignments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47977"/>
              </p:ext>
            </p:extLst>
          </p:nvPr>
        </p:nvGraphicFramePr>
        <p:xfrm>
          <a:off x="990600" y="44196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364202"/>
              </p:ext>
            </p:extLst>
          </p:nvPr>
        </p:nvGraphicFramePr>
        <p:xfrm>
          <a:off x="3543300" y="44196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783288"/>
              </p:ext>
            </p:extLst>
          </p:nvPr>
        </p:nvGraphicFramePr>
        <p:xfrm>
          <a:off x="6096000" y="44196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7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of sentences</a:t>
            </a:r>
            <a:br>
              <a:rPr lang="en-US" dirty="0"/>
            </a:br>
            <a:r>
              <a:rPr lang="en-US" dirty="0"/>
              <a:t>   in a truth assignment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5589723"/>
              </p:ext>
            </p:extLst>
          </p:nvPr>
        </p:nvGraphicFramePr>
        <p:xfrm>
          <a:off x="628650" y="1825625"/>
          <a:ext cx="3886200" cy="457517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324622">
                  <a:extLst>
                    <a:ext uri="{9D8B030D-6E8A-4147-A177-3AD203B41FA5}">
                      <a16:colId xmlns:a16="http://schemas.microsoft.com/office/drawing/2014/main" val="841110035"/>
                    </a:ext>
                  </a:extLst>
                </a:gridCol>
                <a:gridCol w="1561578">
                  <a:extLst>
                    <a:ext uri="{9D8B030D-6E8A-4147-A177-3AD203B41FA5}">
                      <a16:colId xmlns:a16="http://schemas.microsoft.com/office/drawing/2014/main" val="1914138231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r>
                        <a:rPr lang="en-US" dirty="0"/>
                        <a:t>Truth assignment</a:t>
                      </a:r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and B) or C</a:t>
                      </a:r>
                    </a:p>
                  </a:txBody>
                  <a:tcPr marL="85177" marR="85177"/>
                </a:tc>
                <a:extLst>
                  <a:ext uri="{0D108BD9-81ED-4DB2-BD59-A6C34878D82A}">
                    <a16:rowId xmlns:a16="http://schemas.microsoft.com/office/drawing/2014/main" val="30215935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8012534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</a:t>
                      </a: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225156256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556351040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34861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then</a:t>
            </a:r>
          </a:p>
          <a:p>
            <a:pPr lvl="1"/>
            <a:r>
              <a:rPr lang="en-US" dirty="0"/>
              <a:t>Look at the </a:t>
            </a:r>
            <a:r>
              <a:rPr lang="en-US" b="1" dirty="0">
                <a:solidFill>
                  <a:schemeClr val="tx2"/>
                </a:solidFill>
              </a:rPr>
              <a:t>truth of statements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Relative to truth assignments</a:t>
            </a:r>
          </a:p>
          <a:p>
            <a:pPr lvl="1"/>
            <a:r>
              <a:rPr lang="en-US" dirty="0"/>
              <a:t>For the individual propositions</a:t>
            </a:r>
          </a:p>
          <a:p>
            <a:pPr>
              <a:spcBef>
                <a:spcPts val="2000"/>
              </a:spcBef>
            </a:pPr>
            <a:r>
              <a:rPr lang="en-US" dirty="0"/>
              <a:t>And so we can say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The sentence</a:t>
            </a:r>
          </a:p>
          <a:p>
            <a:pPr marL="457200" lvl="1" indent="0">
              <a:buNone/>
            </a:pPr>
            <a:r>
              <a:rPr lang="en-US" dirty="0"/>
              <a:t>	 (A and B) or C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Is true in 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first and last </a:t>
            </a:r>
            <a:r>
              <a:rPr lang="en-US" dirty="0"/>
              <a:t>assignments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solidFill>
                  <a:schemeClr val="accent2"/>
                </a:solidFill>
              </a:rPr>
              <a:t>not the middle </a:t>
            </a:r>
            <a:r>
              <a:rPr lang="en-US" dirty="0"/>
              <a:t>one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657057"/>
              </p:ext>
            </p:extLst>
          </p:nvPr>
        </p:nvGraphicFramePr>
        <p:xfrm>
          <a:off x="670367" y="3716334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677710"/>
              </p:ext>
            </p:extLst>
          </p:nvPr>
        </p:nvGraphicFramePr>
        <p:xfrm>
          <a:off x="670367" y="23622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69669"/>
              </p:ext>
            </p:extLst>
          </p:nvPr>
        </p:nvGraphicFramePr>
        <p:xfrm>
          <a:off x="670367" y="51054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74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6996714"/>
              </p:ext>
            </p:extLst>
          </p:nvPr>
        </p:nvGraphicFramePr>
        <p:xfrm>
          <a:off x="628650" y="1825625"/>
          <a:ext cx="3886200" cy="457517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324622">
                  <a:extLst>
                    <a:ext uri="{9D8B030D-6E8A-4147-A177-3AD203B41FA5}">
                      <a16:colId xmlns:a16="http://schemas.microsoft.com/office/drawing/2014/main" val="841110035"/>
                    </a:ext>
                  </a:extLst>
                </a:gridCol>
                <a:gridCol w="1561578">
                  <a:extLst>
                    <a:ext uri="{9D8B030D-6E8A-4147-A177-3AD203B41FA5}">
                      <a16:colId xmlns:a16="http://schemas.microsoft.com/office/drawing/2014/main" val="1914138231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r>
                        <a:rPr lang="en-US" dirty="0"/>
                        <a:t>Truth assignment</a:t>
                      </a:r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and B) or C</a:t>
                      </a:r>
                    </a:p>
                  </a:txBody>
                  <a:tcPr marL="85177" marR="85177"/>
                </a:tc>
                <a:extLst>
                  <a:ext uri="{0D108BD9-81ED-4DB2-BD59-A6C34878D82A}">
                    <a16:rowId xmlns:a16="http://schemas.microsoft.com/office/drawing/2014/main" val="30215935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ym typeface="Wingdings" panose="05000000000000000000" pitchFamily="2" charset="2"/>
                        </a:rPr>
                        <a:t></a:t>
                      </a:r>
                      <a:endParaRPr lang="en-US" sz="4000" dirty="0"/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8012534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ym typeface="Wingdings" panose="05000000000000000000" pitchFamily="2" charset="2"/>
                        </a:rPr>
                        <a:t></a:t>
                      </a:r>
                      <a:endParaRPr lang="en-US" sz="4000" dirty="0"/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225156256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ym typeface="Wingdings" panose="05000000000000000000" pitchFamily="2" charset="2"/>
                        </a:rPr>
                        <a:t></a:t>
                      </a:r>
                      <a:endParaRPr lang="en-US" sz="4000" dirty="0"/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556351040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3486150" cy="4351338"/>
          </a:xfrm>
        </p:spPr>
        <p:txBody>
          <a:bodyPr>
            <a:normAutofit/>
          </a:bodyPr>
          <a:lstStyle/>
          <a:p>
            <a:r>
              <a:rPr lang="en-US" dirty="0"/>
              <a:t>A truth assignment </a:t>
            </a:r>
            <a:r>
              <a:rPr lang="en-US" b="1" dirty="0">
                <a:solidFill>
                  <a:schemeClr val="tx2"/>
                </a:solidFill>
              </a:rPr>
              <a:t>satisfies</a:t>
            </a:r>
            <a:r>
              <a:rPr lang="en-US" dirty="0"/>
              <a:t> a sentence if it </a:t>
            </a:r>
            <a:r>
              <a:rPr lang="en-US" b="1" dirty="0">
                <a:solidFill>
                  <a:schemeClr val="tx2"/>
                </a:solidFill>
              </a:rPr>
              <a:t>makes it true</a:t>
            </a:r>
          </a:p>
          <a:p>
            <a:pPr>
              <a:spcBef>
                <a:spcPts val="2000"/>
              </a:spcBef>
            </a:pPr>
            <a:r>
              <a:rPr lang="en-US" dirty="0"/>
              <a:t>So the </a:t>
            </a:r>
            <a:r>
              <a:rPr lang="en-US" b="1" dirty="0">
                <a:solidFill>
                  <a:schemeClr val="tx2"/>
                </a:solidFill>
              </a:rPr>
              <a:t>first and last </a:t>
            </a:r>
            <a:r>
              <a:rPr lang="en-US" dirty="0"/>
              <a:t>truth assignments are </a:t>
            </a:r>
            <a:r>
              <a:rPr lang="en-US" b="1" dirty="0">
                <a:solidFill>
                  <a:schemeClr val="tx2"/>
                </a:solidFill>
              </a:rPr>
              <a:t>models of the sentence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657057"/>
              </p:ext>
            </p:extLst>
          </p:nvPr>
        </p:nvGraphicFramePr>
        <p:xfrm>
          <a:off x="670367" y="3716334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677710"/>
              </p:ext>
            </p:extLst>
          </p:nvPr>
        </p:nvGraphicFramePr>
        <p:xfrm>
          <a:off x="670367" y="23622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69669"/>
              </p:ext>
            </p:extLst>
          </p:nvPr>
        </p:nvGraphicFramePr>
        <p:xfrm>
          <a:off x="670367" y="51054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52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getting back to cats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Instead of using letters </a:t>
            </a:r>
            <a:r>
              <a:rPr lang="en-US" dirty="0"/>
              <a:t>like A, B, and C for our propositions, </a:t>
            </a:r>
            <a:r>
              <a:rPr lang="en-US" b="1" dirty="0">
                <a:solidFill>
                  <a:schemeClr val="tx2"/>
                </a:solidFill>
              </a:rPr>
              <a:t>let’s talk about cats</a:t>
            </a:r>
          </a:p>
          <a:p>
            <a:r>
              <a:rPr lang="en-US" dirty="0"/>
              <a:t>Let’s make a theory that says:</a:t>
            </a:r>
          </a:p>
          <a:p>
            <a:pPr lvl="1"/>
            <a:r>
              <a:rPr lang="en-US" dirty="0"/>
              <a:t>Persians are always long-haired</a:t>
            </a:r>
          </a:p>
          <a:p>
            <a:pPr lvl="1"/>
            <a:r>
              <a:rPr lang="en-US" dirty="0"/>
              <a:t>Non-Persians can be long-haired or not</a:t>
            </a:r>
          </a:p>
          <a:p>
            <a:r>
              <a:rPr lang="en-US" dirty="0"/>
              <a:t>This theory </a:t>
            </a:r>
            <a:r>
              <a:rPr lang="en-US" b="1" dirty="0">
                <a:solidFill>
                  <a:schemeClr val="tx2"/>
                </a:solidFill>
              </a:rPr>
              <a:t>only rules out short-haired Persians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All other combinations are okay</a:t>
            </a:r>
          </a:p>
          <a:p>
            <a:r>
              <a:rPr lang="en-US" dirty="0"/>
              <a:t>So we can say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Not (Persian and (not long-haired))</a:t>
            </a:r>
          </a:p>
          <a:p>
            <a:pPr lvl="1"/>
            <a:r>
              <a:rPr lang="en-US" dirty="0"/>
              <a:t>i.e. you can’t have a cat who is Persian and also not long-haired</a:t>
            </a:r>
          </a:p>
        </p:txBody>
      </p:sp>
    </p:spTree>
    <p:extLst>
      <p:ext uri="{BB962C8B-B14F-4D97-AF65-F5344CB8AC3E}">
        <p14:creationId xmlns:p14="http://schemas.microsoft.com/office/powerpoint/2010/main" val="427452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93753"/>
              </p:ext>
            </p:extLst>
          </p:nvPr>
        </p:nvGraphicFramePr>
        <p:xfrm>
          <a:off x="1981200" y="243840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927186"/>
              </p:ext>
            </p:extLst>
          </p:nvPr>
        </p:nvGraphicFramePr>
        <p:xfrm>
          <a:off x="1981200" y="3984859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487507"/>
              </p:ext>
            </p:extLst>
          </p:nvPr>
        </p:nvGraphicFramePr>
        <p:xfrm>
          <a:off x="4928335" y="243840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155865"/>
              </p:ext>
            </p:extLst>
          </p:nvPr>
        </p:nvGraphicFramePr>
        <p:xfrm>
          <a:off x="4902668" y="399288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32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035290"/>
              </p:ext>
            </p:extLst>
          </p:nvPr>
        </p:nvGraphicFramePr>
        <p:xfrm>
          <a:off x="609600" y="536575"/>
          <a:ext cx="6477000" cy="571182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487168">
                  <a:extLst>
                    <a:ext uri="{9D8B030D-6E8A-4147-A177-3AD203B41FA5}">
                      <a16:colId xmlns:a16="http://schemas.microsoft.com/office/drawing/2014/main" val="841110035"/>
                    </a:ext>
                  </a:extLst>
                </a:gridCol>
                <a:gridCol w="3989832">
                  <a:extLst>
                    <a:ext uri="{9D8B030D-6E8A-4147-A177-3AD203B41FA5}">
                      <a16:colId xmlns:a16="http://schemas.microsoft.com/office/drawing/2014/main" val="1914138231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r>
                        <a:rPr lang="en-US" dirty="0"/>
                        <a:t>Truth assignment</a:t>
                      </a:r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(Persian and (not long-haired)</a:t>
                      </a:r>
                    </a:p>
                  </a:txBody>
                  <a:tcPr marL="85177" marR="85177"/>
                </a:tc>
                <a:extLst>
                  <a:ext uri="{0D108BD9-81ED-4DB2-BD59-A6C34878D82A}">
                    <a16:rowId xmlns:a16="http://schemas.microsoft.com/office/drawing/2014/main" val="3021593579"/>
                  </a:ext>
                </a:extLst>
              </a:tr>
              <a:tr h="12953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80125345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2251562562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556351040"/>
                  </a:ext>
                </a:extLst>
              </a:tr>
              <a:tr h="13684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5618297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115556"/>
              </p:ext>
            </p:extLst>
          </p:nvPr>
        </p:nvGraphicFramePr>
        <p:xfrm>
          <a:off x="742950" y="107315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69575"/>
              </p:ext>
            </p:extLst>
          </p:nvPr>
        </p:nvGraphicFramePr>
        <p:xfrm>
          <a:off x="742950" y="236855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783065"/>
              </p:ext>
            </p:extLst>
          </p:nvPr>
        </p:nvGraphicFramePr>
        <p:xfrm>
          <a:off x="742950" y="368300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1718"/>
              </p:ext>
            </p:extLst>
          </p:nvPr>
        </p:nvGraphicFramePr>
        <p:xfrm>
          <a:off x="742950" y="4965700"/>
          <a:ext cx="234315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939365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40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Long-haired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384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2236" y="139857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2236" y="269548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9000" y="4008427"/>
            <a:ext cx="161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Not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2236" y="529112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47811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</a:t>
            </a:r>
            <a:r>
              <a:rPr lang="en-US" b="1" dirty="0" err="1">
                <a:solidFill>
                  <a:schemeClr val="tx2"/>
                </a:solidFill>
              </a:rPr>
              <a:t>Imaginarium</a:t>
            </a:r>
            <a:r>
              <a:rPr lang="en-US" dirty="0"/>
              <a:t> works: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Translate your file </a:t>
            </a:r>
            <a:r>
              <a:rPr lang="en-US" dirty="0"/>
              <a:t>into a sentence in classical logic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Find a random model </a:t>
            </a:r>
            <a:r>
              <a:rPr lang="en-US" dirty="0"/>
              <a:t>that satisfies it</a:t>
            </a:r>
          </a:p>
          <a:p>
            <a:pPr lvl="1"/>
            <a:r>
              <a:rPr lang="en-US" dirty="0"/>
              <a:t>Translate the model </a:t>
            </a:r>
            <a:r>
              <a:rPr lang="en-US" b="1" dirty="0">
                <a:solidFill>
                  <a:schemeClr val="accent2"/>
                </a:solidFill>
              </a:rPr>
              <a:t>back into English</a:t>
            </a:r>
          </a:p>
          <a:p>
            <a:pPr>
              <a:spcBef>
                <a:spcPts val="2000"/>
              </a:spcBef>
            </a:pPr>
            <a:r>
              <a:rPr lang="en-US" dirty="0"/>
              <a:t>We’ll spend the next couple of lectures talking about </a:t>
            </a:r>
            <a:r>
              <a:rPr lang="en-US" b="1" dirty="0">
                <a:solidFill>
                  <a:schemeClr val="tx2"/>
                </a:solidFill>
              </a:rPr>
              <a:t>how to find models</a:t>
            </a:r>
          </a:p>
        </p:txBody>
      </p:sp>
    </p:spTree>
    <p:extLst>
      <p:ext uri="{BB962C8B-B14F-4D97-AF65-F5344CB8AC3E}">
        <p14:creationId xmlns:p14="http://schemas.microsoft.com/office/powerpoint/2010/main" val="37284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formal </a:t>
            </a:r>
            <a:r>
              <a:rPr lang="en-US" dirty="0"/>
              <a:t>theory is one you can reason about based only on the </a:t>
            </a:r>
            <a:r>
              <a:rPr lang="en-US" b="1" dirty="0">
                <a:solidFill>
                  <a:schemeClr val="tx2"/>
                </a:solidFill>
              </a:rPr>
              <a:t>forms</a:t>
            </a:r>
            <a:r>
              <a:rPr lang="en-US" dirty="0"/>
              <a:t> of the statements</a:t>
            </a:r>
          </a:p>
          <a:p>
            <a:pPr lvl="1"/>
            <a:r>
              <a:rPr lang="en-US" dirty="0"/>
              <a:t>Not their </a:t>
            </a:r>
            <a:r>
              <a:rPr lang="en-US" b="1" dirty="0">
                <a:solidFill>
                  <a:schemeClr val="accent2"/>
                </a:solidFill>
              </a:rPr>
              <a:t>content</a:t>
            </a:r>
          </a:p>
          <a:p>
            <a:pPr>
              <a:spcBef>
                <a:spcPts val="2000"/>
              </a:spcBef>
            </a:pPr>
            <a:r>
              <a:rPr lang="en-US" dirty="0"/>
              <a:t>That is, it doesn’t presuppose some </a:t>
            </a:r>
            <a:r>
              <a:rPr lang="en-US" b="1" dirty="0">
                <a:solidFill>
                  <a:schemeClr val="tx2"/>
                </a:solidFill>
              </a:rPr>
              <a:t>unstated prior knowledge </a:t>
            </a:r>
            <a:r>
              <a:rPr lang="en-US" dirty="0"/>
              <a:t>of the meaning of the words it’s trying to define</a:t>
            </a:r>
          </a:p>
          <a:p>
            <a:pPr lvl="1"/>
            <a:r>
              <a:rPr lang="en-US" dirty="0"/>
              <a:t>Background knowledge</a:t>
            </a:r>
          </a:p>
          <a:p>
            <a:pPr lvl="1"/>
            <a:r>
              <a:rPr lang="en-US" dirty="0"/>
              <a:t>Common-sense knowledge</a:t>
            </a:r>
          </a:p>
          <a:p>
            <a:pPr lvl="1"/>
            <a:r>
              <a:rPr lang="en-US" dirty="0"/>
              <a:t>Implicit ideology</a:t>
            </a:r>
          </a:p>
        </p:txBody>
      </p:sp>
    </p:spTree>
    <p:extLst>
      <p:ext uri="{BB962C8B-B14F-4D97-AF65-F5344CB8AC3E}">
        <p14:creationId xmlns:p14="http://schemas.microsoft.com/office/powerpoint/2010/main" val="26735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formal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said, you still </a:t>
            </a:r>
            <a:r>
              <a:rPr lang="en-US" b="1" dirty="0">
                <a:solidFill>
                  <a:schemeClr val="tx2"/>
                </a:solidFill>
              </a:rPr>
              <a:t>have to assume something</a:t>
            </a:r>
          </a:p>
          <a:p>
            <a:r>
              <a:rPr lang="en-US" dirty="0"/>
              <a:t>So before we write a formal theory, we need to </a:t>
            </a:r>
            <a:r>
              <a:rPr lang="en-US" b="1" dirty="0">
                <a:solidFill>
                  <a:schemeClr val="tx2"/>
                </a:solidFill>
              </a:rPr>
              <a:t>agree on a language </a:t>
            </a:r>
            <a:r>
              <a:rPr lang="en-US" dirty="0"/>
              <a:t>in which to write it</a:t>
            </a:r>
          </a:p>
          <a:p>
            <a:pPr lvl="1"/>
            <a:r>
              <a:rPr lang="en-US" dirty="0"/>
              <a:t>That we all understand</a:t>
            </a:r>
          </a:p>
          <a:p>
            <a:pPr lvl="1"/>
            <a:r>
              <a:rPr lang="en-US" dirty="0"/>
              <a:t>That’s as simple as possible</a:t>
            </a:r>
          </a:p>
          <a:p>
            <a:r>
              <a:rPr lang="en-US" dirty="0"/>
              <a:t>Such </a:t>
            </a:r>
            <a:r>
              <a:rPr lang="en-US" b="1" dirty="0">
                <a:solidFill>
                  <a:schemeClr val="tx2"/>
                </a:solidFill>
              </a:rPr>
              <a:t>formal logics </a:t>
            </a:r>
            <a:r>
              <a:rPr lang="en-US" dirty="0"/>
              <a:t>fix the meanings of a few words</a:t>
            </a:r>
          </a:p>
          <a:p>
            <a:pPr lvl="1"/>
            <a:r>
              <a:rPr lang="en-US" dirty="0"/>
              <a:t>Such as “</a:t>
            </a:r>
            <a:r>
              <a:rPr lang="en-US" b="1" dirty="0">
                <a:solidFill>
                  <a:schemeClr val="accent2"/>
                </a:solidFill>
              </a:rPr>
              <a:t>and</a:t>
            </a:r>
            <a:r>
              <a:rPr lang="en-US" dirty="0"/>
              <a:t>”, “</a:t>
            </a:r>
            <a:r>
              <a:rPr lang="en-US" b="1" dirty="0">
                <a:solidFill>
                  <a:schemeClr val="accent2"/>
                </a:solidFill>
              </a:rPr>
              <a:t>or</a:t>
            </a:r>
            <a:r>
              <a:rPr lang="en-US" dirty="0"/>
              <a:t>”, “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/>
              <a:t>”</a:t>
            </a:r>
          </a:p>
          <a:p>
            <a:r>
              <a:rPr lang="en-US" dirty="0"/>
              <a:t>And leave the meanings of other words to be determined by the theory</a:t>
            </a:r>
          </a:p>
        </p:txBody>
      </p:sp>
    </p:spTree>
    <p:extLst>
      <p:ext uri="{BB962C8B-B14F-4D97-AF65-F5344CB8AC3E}">
        <p14:creationId xmlns:p14="http://schemas.microsoft.com/office/powerpoint/2010/main" val="30807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purposes, a logic is a simple </a:t>
            </a:r>
            <a:r>
              <a:rPr lang="en-US" b="1" dirty="0">
                <a:solidFill>
                  <a:schemeClr val="tx2"/>
                </a:solidFill>
              </a:rPr>
              <a:t>language for writing formal theories</a:t>
            </a:r>
          </a:p>
          <a:p>
            <a:r>
              <a:rPr lang="en-US" dirty="0"/>
              <a:t>It specifies (roughly)</a:t>
            </a:r>
          </a:p>
          <a:p>
            <a:pPr lvl="1"/>
            <a:r>
              <a:rPr lang="en-US" dirty="0"/>
              <a:t>Some </a:t>
            </a:r>
            <a:r>
              <a:rPr lang="en-US" b="1" dirty="0">
                <a:solidFill>
                  <a:schemeClr val="accent2"/>
                </a:solidFill>
              </a:rPr>
              <a:t>simple grammar</a:t>
            </a:r>
          </a:p>
          <a:p>
            <a:pPr lvl="1"/>
            <a:r>
              <a:rPr lang="en-US" dirty="0"/>
              <a:t>The meanings of a few </a:t>
            </a:r>
            <a:r>
              <a:rPr lang="en-US" b="1" dirty="0">
                <a:solidFill>
                  <a:schemeClr val="accent2"/>
                </a:solidFill>
              </a:rPr>
              <a:t>predefined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Grammar: a </a:t>
            </a:r>
            <a:r>
              <a:rPr lang="en-US" b="1" dirty="0">
                <a:solidFill>
                  <a:schemeClr val="tx2"/>
                </a:solidFill>
              </a:rPr>
              <a:t>statement</a:t>
            </a:r>
            <a:r>
              <a:rPr lang="en-US" dirty="0"/>
              <a:t> is</a:t>
            </a:r>
          </a:p>
          <a:p>
            <a:r>
              <a:rPr lang="en-US" dirty="0"/>
              <a:t>Some </a:t>
            </a:r>
            <a:r>
              <a:rPr lang="en-US" b="1" dirty="0">
                <a:solidFill>
                  <a:schemeClr val="accent2"/>
                </a:solidFill>
              </a:rPr>
              <a:t>word you made up </a:t>
            </a:r>
            <a:r>
              <a:rPr lang="en-US" dirty="0"/>
              <a:t>(variables)</a:t>
            </a:r>
          </a:p>
          <a:p>
            <a:r>
              <a:rPr lang="en-US" dirty="0"/>
              <a:t>The word </a:t>
            </a:r>
            <a:r>
              <a:rPr lang="en-US" b="1" dirty="0">
                <a:solidFill>
                  <a:schemeClr val="accent2"/>
                </a:solidFill>
              </a:rPr>
              <a:t>“not” followed by a statement</a:t>
            </a:r>
          </a:p>
          <a:p>
            <a:r>
              <a:rPr lang="en-US" b="1" dirty="0">
                <a:solidFill>
                  <a:schemeClr val="accent2"/>
                </a:solidFill>
              </a:rPr>
              <a:t>Two statements</a:t>
            </a:r>
            <a:r>
              <a:rPr lang="en-US" dirty="0"/>
              <a:t>, joined by either</a:t>
            </a:r>
          </a:p>
          <a:p>
            <a:pPr lvl="1"/>
            <a:r>
              <a:rPr lang="en-US" dirty="0"/>
              <a:t>The word “</a:t>
            </a:r>
            <a:r>
              <a:rPr lang="en-US" b="1" dirty="0">
                <a:solidFill>
                  <a:schemeClr val="accent3"/>
                </a:solidFill>
              </a:rPr>
              <a:t>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word “</a:t>
            </a:r>
            <a:r>
              <a:rPr lang="en-US" b="1" dirty="0">
                <a:solidFill>
                  <a:schemeClr val="accent3"/>
                </a:solidFill>
              </a:rPr>
              <a:t>or</a:t>
            </a:r>
            <a:r>
              <a:rPr lang="en-US" dirty="0"/>
              <a:t>”</a:t>
            </a:r>
          </a:p>
          <a:p>
            <a:pPr>
              <a:spcBef>
                <a:spcPts val="2000"/>
              </a:spcBef>
            </a:pPr>
            <a:r>
              <a:rPr lang="en-US" dirty="0"/>
              <a:t>In cases of </a:t>
            </a:r>
            <a:r>
              <a:rPr lang="en-US" b="1" dirty="0">
                <a:solidFill>
                  <a:schemeClr val="tx2"/>
                </a:solidFill>
              </a:rPr>
              <a:t>ambiguity</a:t>
            </a:r>
            <a:r>
              <a:rPr lang="en-US" dirty="0"/>
              <a:t>, we’ll use </a:t>
            </a:r>
            <a:r>
              <a:rPr lang="en-US" b="1" dirty="0">
                <a:solidFill>
                  <a:schemeClr val="tx2"/>
                </a:solidFill>
              </a:rPr>
              <a:t>parentheses</a:t>
            </a:r>
            <a:r>
              <a:rPr lang="en-US" dirty="0"/>
              <a:t> to make clear which statements attach to which ands, </a:t>
            </a:r>
            <a:r>
              <a:rPr lang="en-US" dirty="0" err="1"/>
              <a:t>ors</a:t>
            </a:r>
            <a:r>
              <a:rPr lang="en-US" dirty="0"/>
              <a:t>, and nots</a:t>
            </a:r>
          </a:p>
          <a:p>
            <a:pPr lvl="1"/>
            <a:r>
              <a:rPr lang="en-US" dirty="0"/>
              <a:t>Don’t say: “not human or mortal” (which is ambiguous),</a:t>
            </a:r>
          </a:p>
          <a:p>
            <a:pPr lvl="1"/>
            <a:r>
              <a:rPr lang="en-US" dirty="0"/>
              <a:t>Instead say:</a:t>
            </a:r>
          </a:p>
          <a:p>
            <a:pPr lvl="2"/>
            <a:r>
              <a:rPr lang="en-US" dirty="0"/>
              <a:t>not (human or mortal)</a:t>
            </a:r>
          </a:p>
          <a:p>
            <a:pPr lvl="3"/>
            <a:r>
              <a:rPr lang="en-US" dirty="0"/>
              <a:t>Neither human nor mortal</a:t>
            </a:r>
          </a:p>
          <a:p>
            <a:pPr lvl="2"/>
            <a:r>
              <a:rPr lang="en-US" dirty="0"/>
              <a:t>(not human) or mortal</a:t>
            </a:r>
          </a:p>
          <a:p>
            <a:pPr lvl="3"/>
            <a:r>
              <a:rPr lang="en-US" dirty="0"/>
              <a:t>Either non-human or mortal</a:t>
            </a:r>
          </a:p>
        </p:txBody>
      </p:sp>
    </p:spTree>
    <p:extLst>
      <p:ext uri="{BB962C8B-B14F-4D97-AF65-F5344CB8AC3E}">
        <p14:creationId xmlns:p14="http://schemas.microsoft.com/office/powerpoint/2010/main" val="13176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B547-F1EF-6882-6A40-E4B85772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AA9AE-0108-D131-1E37-8BEFC38E9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𝑝𝑟𝑜𝑝𝑜𝑠𝑖𝑡𝑖𝑜𝑛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 statement (also called a sentence) is either</a:t>
                </a:r>
              </a:p>
              <a:p>
                <a:pPr/>
                <a:r>
                  <a:rPr lang="en-US" dirty="0"/>
                  <a:t>A </a:t>
                </a:r>
                <a:r>
                  <a:rPr lang="en-US" b="1" dirty="0">
                    <a:solidFill>
                      <a:schemeClr val="tx2"/>
                    </a:solidFill>
                  </a:rPr>
                  <a:t>proposition</a:t>
                </a:r>
                <a:r>
                  <a:rPr lang="en-US" dirty="0"/>
                  <a:t> (something not built up out of simpler statements)</a:t>
                </a:r>
              </a:p>
              <a:p>
                <a:pPr lvl="1"/>
                <a:r>
                  <a:rPr lang="en-US" b="1" dirty="0">
                    <a:solidFill>
                      <a:schemeClr val="accent3"/>
                    </a:solidFill>
                  </a:rPr>
                  <a:t>human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chemeClr val="accent3"/>
                    </a:solidFill>
                  </a:rPr>
                  <a:t>mortal</a:t>
                </a:r>
                <a:r>
                  <a:rPr lang="en-US" dirty="0"/>
                  <a:t> in the previous slide were propositions</a:t>
                </a:r>
              </a:p>
              <a:p>
                <a:pPr/>
                <a:r>
                  <a:rPr lang="en-US" b="1" dirty="0">
                    <a:solidFill>
                      <a:schemeClr val="tx2"/>
                    </a:solidFill>
                  </a:rPr>
                  <a:t>Statements combined using “and”, “or”, “not”</a:t>
                </a:r>
              </a:p>
              <a:p>
                <a:pPr/>
                <a:r>
                  <a:rPr lang="en-US" b="1" dirty="0">
                    <a:solidFill>
                      <a:schemeClr val="tx2"/>
                    </a:solidFill>
                  </a:rPr>
                  <a:t>A statement in </a:t>
                </a:r>
                <a:r>
                  <a:rPr lang="en-US" b="1" dirty="0" err="1">
                    <a:solidFill>
                      <a:schemeClr val="tx2"/>
                    </a:solidFill>
                  </a:rPr>
                  <a:t>parens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AA9AE-0108-D131-1E37-8BEFC38E9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AA8-022D-44D2-912C-870F74B0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br>
              <a:rPr lang="en-US" dirty="0"/>
            </a:br>
            <a:r>
              <a:rPr lang="en-US" dirty="0"/>
              <a:t>of classical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7A42-F3A4-4FFD-A58D-BE318D97F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Great!  Now we’ve specified the </a:t>
            </a:r>
            <a:r>
              <a:rPr lang="en-US" b="1" dirty="0">
                <a:solidFill>
                  <a:schemeClr val="tx2"/>
                </a:solidFill>
              </a:rPr>
              <a:t>grammar </a:t>
            </a:r>
            <a:r>
              <a:rPr lang="en-US" dirty="0"/>
              <a:t>of our language (syntax)</a:t>
            </a:r>
          </a:p>
          <a:p>
            <a:r>
              <a:rPr lang="en-US" dirty="0"/>
              <a:t>What about its </a:t>
            </a:r>
            <a:r>
              <a:rPr lang="en-US" b="1" dirty="0">
                <a:solidFill>
                  <a:schemeClr val="tx2"/>
                </a:solidFill>
              </a:rPr>
              <a:t>meaning </a:t>
            </a:r>
            <a:r>
              <a:rPr lang="en-US" dirty="0"/>
              <a:t>(semantics)?</a:t>
            </a:r>
          </a:p>
        </p:txBody>
      </p:sp>
    </p:spTree>
    <p:extLst>
      <p:ext uri="{BB962C8B-B14F-4D97-AF65-F5344CB8AC3E}">
        <p14:creationId xmlns:p14="http://schemas.microsoft.com/office/powerpoint/2010/main" val="22634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What is computation" id="{4A2EBF6C-7ED6-834F-8104-05DE65FD7E24}" vid="{92DF1A50-7234-8041-89FA-822389845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3553</TotalTime>
  <Words>1511</Words>
  <Application>Microsoft Office PowerPoint</Application>
  <PresentationFormat>On-screen Show (4:3)</PresentationFormat>
  <Paragraphs>358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Cambria Math</vt:lpstr>
      <vt:lpstr>Times New Roman</vt:lpstr>
      <vt:lpstr>Corbel</vt:lpstr>
      <vt:lpstr>Wingdings</vt:lpstr>
      <vt:lpstr>Arial</vt:lpstr>
      <vt:lpstr>Office Theme</vt:lpstr>
      <vt:lpstr>Classical    propositional logic</vt:lpstr>
      <vt:lpstr>Theories</vt:lpstr>
      <vt:lpstr>Formal theories</vt:lpstr>
      <vt:lpstr>Languages for formal theories</vt:lpstr>
      <vt:lpstr>Formal logics</vt:lpstr>
      <vt:lpstr>A simple logic</vt:lpstr>
      <vt:lpstr>Formal grammar</vt:lpstr>
      <vt:lpstr>Semantics of classical logic</vt:lpstr>
      <vt:lpstr>A simple logic</vt:lpstr>
      <vt:lpstr>Realism</vt:lpstr>
      <vt:lpstr>Anti-realism</vt:lpstr>
      <vt:lpstr>Classical logic</vt:lpstr>
      <vt:lpstr>Truth values</vt:lpstr>
      <vt:lpstr>Compositionality</vt:lpstr>
      <vt:lpstr>Truth functions</vt:lpstr>
      <vt:lpstr>Truth functions</vt:lpstr>
      <vt:lpstr>Truth tables</vt:lpstr>
      <vt:lpstr>Truth values   of complex sentences</vt:lpstr>
      <vt:lpstr>Classical propositional logic</vt:lpstr>
      <vt:lpstr>Model theory of classical logic</vt:lpstr>
      <vt:lpstr>Satisfaction and satisfiability</vt:lpstr>
      <vt:lpstr>Truth assignments</vt:lpstr>
      <vt:lpstr>Truth of sentences    in a truth assignment</vt:lpstr>
      <vt:lpstr>Satisfaction</vt:lpstr>
      <vt:lpstr>But getting back to cats …</vt:lpstr>
      <vt:lpstr>Possible cats</vt:lpstr>
      <vt:lpstr>PowerPoint Presentation</vt:lpstr>
      <vt:lpstr>Who cares?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Ian Horswill</dc:creator>
  <cp:lastModifiedBy>Ian D Horswill</cp:lastModifiedBy>
  <cp:revision>200</cp:revision>
  <cp:lastPrinted>2019-12-06T18:33:27Z</cp:lastPrinted>
  <dcterms:created xsi:type="dcterms:W3CDTF">2015-11-29T23:29:25Z</dcterms:created>
  <dcterms:modified xsi:type="dcterms:W3CDTF">2022-05-01T19:19:06Z</dcterms:modified>
</cp:coreProperties>
</file>