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324" r:id="rId3"/>
    <p:sldId id="312" r:id="rId4"/>
    <p:sldId id="313" r:id="rId5"/>
    <p:sldId id="315" r:id="rId6"/>
    <p:sldId id="314" r:id="rId7"/>
    <p:sldId id="316" r:id="rId8"/>
    <p:sldId id="325" r:id="rId9"/>
    <p:sldId id="264" r:id="rId10"/>
    <p:sldId id="300" r:id="rId11"/>
    <p:sldId id="317" r:id="rId12"/>
    <p:sldId id="318" r:id="rId13"/>
    <p:sldId id="319" r:id="rId14"/>
    <p:sldId id="326" r:id="rId15"/>
    <p:sldId id="320" r:id="rId16"/>
    <p:sldId id="321" r:id="rId17"/>
    <p:sldId id="322" r:id="rId18"/>
    <p:sldId id="323" r:id="rId19"/>
  </p:sldIdLst>
  <p:sldSz cx="9144000" cy="6858000" type="screen4x3"/>
  <p:notesSz cx="7315200" cy="9601200"/>
  <p:embeddedFontLst>
    <p:embeddedFont>
      <p:font typeface="Cambria Math" panose="02040503050406030204" pitchFamily="18" charset="0"/>
      <p:regular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B1B-5A98-4E80-8B82-109F196D659C}" v="1" dt="2022-05-01T21:06:4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33" autoAdjust="0"/>
  </p:normalViewPr>
  <p:slideViewPr>
    <p:cSldViewPr>
      <p:cViewPr varScale="1">
        <p:scale>
          <a:sx n="103" d="100"/>
          <a:sy n="103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 Horswill" userId="889923f3-d809-4179-bf0c-f5c33c2c01a4" providerId="ADAL" clId="{4874CB1B-5A98-4E80-8B82-109F196D659C}"/>
    <pc:docChg chg="modSld">
      <pc:chgData name="Ian D Horswill" userId="889923f3-d809-4179-bf0c-f5c33c2c01a4" providerId="ADAL" clId="{4874CB1B-5A98-4E80-8B82-109F196D659C}" dt="2022-05-01T21:06:48.510" v="0" actId="20577"/>
      <pc:docMkLst>
        <pc:docMk/>
      </pc:docMkLst>
      <pc:sldChg chg="modSp">
        <pc:chgData name="Ian D Horswill" userId="889923f3-d809-4179-bf0c-f5c33c2c01a4" providerId="ADAL" clId="{4874CB1B-5A98-4E80-8B82-109F196D659C}" dt="2022-05-01T21:06:48.510" v="0" actId="20577"/>
        <pc:sldMkLst>
          <pc:docMk/>
          <pc:sldMk cId="3674718599" sldId="317"/>
        </pc:sldMkLst>
        <pc:spChg chg="mod">
          <ac:chgData name="Ian D Horswill" userId="889923f3-d809-4179-bf0c-f5c33c2c01a4" providerId="ADAL" clId="{4874CB1B-5A98-4E80-8B82-109F196D659C}" dt="2022-05-01T21:06:48.510" v="0" actId="20577"/>
          <ac:spMkLst>
            <pc:docMk/>
            <pc:sldMk cId="3674718599" sldId="31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Boolean algebra</a:t>
            </a:r>
            <a:b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   and clausal form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98766"/>
              </p:ext>
            </p:extLst>
          </p:nvPr>
        </p:nvGraphicFramePr>
        <p:xfrm>
          <a:off x="626244" y="1851344"/>
          <a:ext cx="287655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474732054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30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07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47013"/>
              </p:ext>
            </p:extLst>
          </p:nvPr>
        </p:nvGraphicFramePr>
        <p:xfrm>
          <a:off x="5562600" y="1851344"/>
          <a:ext cx="295275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47473205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075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293796"/>
              </p:ext>
            </p:extLst>
          </p:nvPr>
        </p:nvGraphicFramePr>
        <p:xfrm>
          <a:off x="4876800" y="4446883"/>
          <a:ext cx="1917700" cy="11125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489559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56010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383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6244" y="3759875"/>
            <a:ext cx="2955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+mn-lt"/>
              </a:rPr>
              <a:t>*</a:t>
            </a:r>
            <a:r>
              <a:rPr lang="en-US" sz="1400" dirty="0">
                <a:latin typeface="+mn-lt"/>
              </a:rPr>
              <a:t> There are really two versions of “or”: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Inclusive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“either, or both”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 or T =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Exclusive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“either, but not both”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 or T = F</a:t>
            </a:r>
          </a:p>
          <a:p>
            <a:r>
              <a:rPr lang="en-US" sz="1400" dirty="0">
                <a:latin typeface="+mn-lt"/>
              </a:rPr>
              <a:t>Both get used, but inclusive or is much more common and it’s what well use in class.</a:t>
            </a:r>
          </a:p>
        </p:txBody>
      </p:sp>
    </p:spTree>
    <p:extLst>
      <p:ext uri="{BB962C8B-B14F-4D97-AF65-F5344CB8AC3E}">
        <p14:creationId xmlns:p14="http://schemas.microsoft.com/office/powerpoint/2010/main" val="180350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Truth values are </a:t>
                </a:r>
                <a:r>
                  <a:rPr lang="en-US" b="1" dirty="0">
                    <a:solidFill>
                      <a:schemeClr val="tx2"/>
                    </a:solidFill>
                  </a:rPr>
                  <a:t>almost like numbers</a:t>
                </a:r>
              </a:p>
              <a:p>
                <a:r>
                  <a:rPr lang="en-US" dirty="0"/>
                  <a:t>If we use</a:t>
                </a:r>
              </a:p>
              <a:p>
                <a:pPr lvl="1"/>
                <a:r>
                  <a:rPr lang="en-US" b="1" dirty="0">
                    <a:solidFill>
                      <a:schemeClr val="tx2"/>
                    </a:solidFill>
                  </a:rPr>
                  <a:t>0 to mean false</a:t>
                </a:r>
              </a:p>
              <a:p>
                <a:pPr lvl="1"/>
                <a:r>
                  <a:rPr lang="en-US" b="1" dirty="0">
                    <a:solidFill>
                      <a:schemeClr val="tx2"/>
                    </a:solidFill>
                  </a:rPr>
                  <a:t>1 to mean true</a:t>
                </a:r>
              </a:p>
              <a:p>
                <a:r>
                  <a:rPr lang="en-US" dirty="0"/>
                  <a:t>Then </a:t>
                </a:r>
                <a:r>
                  <a:rPr lang="en-US" b="1" dirty="0">
                    <a:solidFill>
                      <a:schemeClr val="tx2"/>
                    </a:solidFill>
                  </a:rPr>
                  <a:t>and/or are analogous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/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T and 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1×1=1=</m:t>
                    </m:r>
                  </m:oMath>
                </a14:m>
                <a:r>
                  <a:rPr lang="en-US" dirty="0"/>
                  <a:t> T</a:t>
                </a:r>
              </a:p>
              <a:p>
                <a:pPr lvl="1"/>
                <a:r>
                  <a:rPr lang="en-US" dirty="0"/>
                  <a:t>T and 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</a:t>
                </a:r>
              </a:p>
              <a:p>
                <a:pPr lvl="1"/>
                <a:r>
                  <a:rPr lang="en-US" dirty="0"/>
                  <a:t>T or 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</a:t>
                </a:r>
              </a:p>
              <a:p>
                <a:pPr lvl="1"/>
                <a:r>
                  <a:rPr lang="en-US" dirty="0"/>
                  <a:t>F or 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</a:t>
                </a:r>
              </a:p>
              <a:p>
                <a:r>
                  <a:rPr lang="en-US" dirty="0"/>
                  <a:t>The only hiccup is when we say </a:t>
                </a:r>
                <a:r>
                  <a:rPr lang="en-US" b="1" dirty="0">
                    <a:solidFill>
                      <a:schemeClr val="tx2"/>
                    </a:solidFill>
                  </a:rPr>
                  <a:t>T or 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1" dirty="0">
                    <a:solidFill>
                      <a:schemeClr val="accent2"/>
                    </a:solidFill>
                  </a:rPr>
                  <a:t>T or T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not a truth value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30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1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And / or mostly behave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Associative</a:t>
            </a:r>
          </a:p>
          <a:p>
            <a:pPr lvl="1"/>
            <a:r>
              <a:rPr lang="en-US" dirty="0"/>
              <a:t>(A and B) and C) = A and (B and C)</a:t>
            </a:r>
          </a:p>
          <a:p>
            <a:pPr lvl="1"/>
            <a:r>
              <a:rPr lang="en-US" dirty="0"/>
              <a:t>(A or B) or C) = A or (B or C)</a:t>
            </a:r>
          </a:p>
          <a:p>
            <a:r>
              <a:rPr lang="en-US" b="1" dirty="0">
                <a:solidFill>
                  <a:schemeClr val="tx2"/>
                </a:solidFill>
              </a:rPr>
              <a:t>Commutative</a:t>
            </a:r>
          </a:p>
          <a:p>
            <a:pPr lvl="1"/>
            <a:r>
              <a:rPr lang="en-US" dirty="0"/>
              <a:t>A and B = B and A</a:t>
            </a:r>
          </a:p>
          <a:p>
            <a:pPr lvl="1"/>
            <a:r>
              <a:rPr lang="en-US" dirty="0"/>
              <a:t>A or B = B or A</a:t>
            </a:r>
          </a:p>
          <a:p>
            <a:r>
              <a:rPr lang="en-US" b="1" dirty="0">
                <a:solidFill>
                  <a:schemeClr val="tx2"/>
                </a:solidFill>
              </a:rPr>
              <a:t>And distributes over or</a:t>
            </a:r>
          </a:p>
          <a:p>
            <a:pPr lvl="1"/>
            <a:r>
              <a:rPr lang="en-US" dirty="0"/>
              <a:t>A and (B or C) = (A and B) or (A and 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8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And / or are </a:t>
                </a:r>
                <a:br>
                  <a:rPr lang="en-US" dirty="0"/>
                </a:br>
                <a:r>
                  <a:rPr lang="en-US" dirty="0"/>
                  <a:t>   better behaved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fact that or is a little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means you can </a:t>
                </a:r>
                <a:r>
                  <a:rPr lang="en-US" b="1" dirty="0">
                    <a:solidFill>
                      <a:schemeClr val="tx2"/>
                    </a:solidFill>
                  </a:rPr>
                  <a:t>manipulate it in more powerful ways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b="1" dirty="0">
                    <a:solidFill>
                      <a:schemeClr val="tx2"/>
                    </a:solidFill>
                  </a:rPr>
                  <a:t>Or distributes over and</a:t>
                </a:r>
              </a:p>
              <a:p>
                <a:pPr lvl="1"/>
                <a:r>
                  <a:rPr lang="en-US" dirty="0"/>
                  <a:t>A or (B and C) = (A or B) and (A or C)</a:t>
                </a:r>
              </a:p>
              <a:p>
                <a:r>
                  <a:rPr lang="en-US" dirty="0"/>
                  <a:t>And / or are </a:t>
                </a:r>
                <a:r>
                  <a:rPr lang="en-US" b="1" dirty="0">
                    <a:solidFill>
                      <a:schemeClr val="tx2"/>
                    </a:solidFill>
                  </a:rPr>
                  <a:t>interconvertible </a:t>
                </a:r>
                <a:r>
                  <a:rPr lang="en-US" dirty="0"/>
                  <a:t>(</a:t>
                </a:r>
                <a:r>
                  <a:rPr lang="en-US" dirty="0" err="1"/>
                  <a:t>DeMorgan’s</a:t>
                </a:r>
                <a:r>
                  <a:rPr lang="en-US" dirty="0"/>
                  <a:t> law), with liberal use of nots</a:t>
                </a:r>
              </a:p>
              <a:p>
                <a:pPr lvl="1"/>
                <a:r>
                  <a:rPr lang="en-US" dirty="0"/>
                  <a:t>A and B = not ((not A) or (not B))</a:t>
                </a:r>
              </a:p>
              <a:p>
                <a:pPr lvl="2"/>
                <a:r>
                  <a:rPr lang="en-US" dirty="0"/>
                  <a:t>“A and B is true” means the same as “neither A nor B is false”</a:t>
                </a:r>
              </a:p>
              <a:p>
                <a:pPr lvl="1"/>
                <a:r>
                  <a:rPr lang="en-US" dirty="0"/>
                  <a:t>A or B = not ((not A) and (not B))</a:t>
                </a:r>
              </a:p>
              <a:p>
                <a:pPr lvl="2"/>
                <a:r>
                  <a:rPr lang="en-US" dirty="0"/>
                  <a:t>“A or B is true” means the same as “A and B can’t both be false”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14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0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0C7B-E54B-402F-997E-C331AD5E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Clausal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3F98-B4E9-49CB-8A20-A65A21440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fact that </a:t>
            </a:r>
            <a:r>
              <a:rPr lang="en-US" b="1" dirty="0">
                <a:solidFill>
                  <a:schemeClr val="tx2"/>
                </a:solidFill>
              </a:rPr>
              <a:t>and / or distribute over one another </a:t>
            </a:r>
            <a:r>
              <a:rPr lang="en-US" dirty="0"/>
              <a:t>means we can </a:t>
            </a:r>
            <a:r>
              <a:rPr lang="en-US" b="1" dirty="0">
                <a:solidFill>
                  <a:schemeClr val="tx2"/>
                </a:solidFill>
              </a:rPr>
              <a:t>push/pull either one </a:t>
            </a:r>
            <a:r>
              <a:rPr lang="en-US" dirty="0"/>
              <a:t>inside or outside the other</a:t>
            </a:r>
          </a:p>
          <a:p>
            <a:pPr>
              <a:spcBef>
                <a:spcPts val="2000"/>
              </a:spcBef>
            </a:pPr>
            <a:r>
              <a:rPr lang="en-US" dirty="0"/>
              <a:t>This gives us </a:t>
            </a:r>
            <a:r>
              <a:rPr lang="en-US" b="1" dirty="0">
                <a:solidFill>
                  <a:schemeClr val="tx2"/>
                </a:solidFill>
              </a:rPr>
              <a:t>two normal forms </a:t>
            </a:r>
            <a:r>
              <a:rPr lang="en-US" dirty="0"/>
              <a:t>that are really useful</a:t>
            </a:r>
          </a:p>
          <a:p>
            <a:pPr lvl="1"/>
            <a:r>
              <a:rPr lang="en-US" dirty="0"/>
              <a:t>Both </a:t>
            </a:r>
            <a:r>
              <a:rPr lang="en-US" b="1" dirty="0">
                <a:solidFill>
                  <a:schemeClr val="accent2"/>
                </a:solidFill>
              </a:rPr>
              <a:t>sort and/or/not </a:t>
            </a:r>
            <a:r>
              <a:rPr lang="en-US" dirty="0"/>
              <a:t>to be in a specific order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Not always innermost </a:t>
            </a:r>
            <a:r>
              <a:rPr lang="en-US" dirty="0"/>
              <a:t>operation</a:t>
            </a:r>
          </a:p>
          <a:p>
            <a:r>
              <a:rPr lang="en-US" dirty="0"/>
              <a:t>These normal forms are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ORs of ANDs </a:t>
            </a:r>
            <a:r>
              <a:rPr lang="en-US" dirty="0"/>
              <a:t>(aka disjunctive normal form, DNF)</a:t>
            </a:r>
          </a:p>
          <a:p>
            <a:pPr lvl="2"/>
            <a:r>
              <a:rPr lang="en-US" dirty="0"/>
              <a:t>(x and y) or (y and not z)</a:t>
            </a:r>
          </a:p>
          <a:p>
            <a:pPr lvl="2"/>
            <a:r>
              <a:rPr lang="en-US" dirty="0"/>
              <a:t>Each group of ands gives a sufficient condition for the whole thing being true</a:t>
            </a:r>
          </a:p>
          <a:p>
            <a:pPr lvl="2"/>
            <a:r>
              <a:rPr lang="en-US" dirty="0"/>
              <a:t>They are jointly necessary – it’s not true unless one of them is true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ANDs of ORs </a:t>
            </a:r>
            <a:r>
              <a:rPr lang="en-US" dirty="0"/>
              <a:t>(aka conjunctive normal form, CNF)</a:t>
            </a:r>
          </a:p>
          <a:p>
            <a:pPr lvl="2"/>
            <a:r>
              <a:rPr lang="en-US" dirty="0"/>
              <a:t>(x or not y) and (y or not z)</a:t>
            </a:r>
          </a:p>
          <a:p>
            <a:pPr lvl="2"/>
            <a:r>
              <a:rPr lang="en-US" dirty="0"/>
              <a:t>Each group of </a:t>
            </a:r>
            <a:r>
              <a:rPr lang="en-US" dirty="0" err="1"/>
              <a:t>ors</a:t>
            </a:r>
            <a:r>
              <a:rPr lang="en-US" dirty="0"/>
              <a:t> is a necessary condition</a:t>
            </a:r>
          </a:p>
          <a:p>
            <a:pPr lvl="2"/>
            <a:r>
              <a:rPr lang="en-US" dirty="0"/>
              <a:t>Each item in a group of </a:t>
            </a:r>
            <a:r>
              <a:rPr lang="en-US" dirty="0" err="1"/>
              <a:t>ors</a:t>
            </a:r>
            <a:r>
              <a:rPr lang="en-US" dirty="0"/>
              <a:t> is sufficient for its group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chemeClr val="tx2"/>
                </a:solidFill>
              </a:rPr>
              <a:t>automated reasoning systems </a:t>
            </a:r>
            <a:r>
              <a:rPr lang="en-US" dirty="0"/>
              <a:t>use one of these forms</a:t>
            </a:r>
          </a:p>
          <a:p>
            <a:pPr lvl="1"/>
            <a:r>
              <a:rPr lang="en-US" dirty="0"/>
              <a:t>Whatever information you give it, it translates it into its preferred normal form</a:t>
            </a:r>
          </a:p>
        </p:txBody>
      </p:sp>
    </p:spTree>
    <p:extLst>
      <p:ext uri="{BB962C8B-B14F-4D97-AF65-F5344CB8AC3E}">
        <p14:creationId xmlns:p14="http://schemas.microsoft.com/office/powerpoint/2010/main" val="18918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Most AI systems </a:t>
            </a:r>
            <a:r>
              <a:rPr lang="en-US" dirty="0"/>
              <a:t>use some variant of </a:t>
            </a:r>
            <a:r>
              <a:rPr lang="en-US" b="1" dirty="0">
                <a:solidFill>
                  <a:schemeClr val="tx2"/>
                </a:solidFill>
              </a:rPr>
              <a:t>ANDs of ORs</a:t>
            </a:r>
            <a:r>
              <a:rPr lang="en-US" dirty="0"/>
              <a:t>, aka conjunctive normal form</a:t>
            </a:r>
          </a:p>
          <a:p>
            <a:pPr lvl="1"/>
            <a:r>
              <a:rPr lang="en-US" dirty="0"/>
              <a:t>A big AND</a:t>
            </a:r>
          </a:p>
          <a:p>
            <a:pPr lvl="1"/>
            <a:r>
              <a:rPr lang="en-US" dirty="0"/>
              <a:t>Of a bunch of ORs</a:t>
            </a:r>
          </a:p>
          <a:p>
            <a:pPr lvl="1"/>
            <a:r>
              <a:rPr lang="en-US" dirty="0"/>
              <a:t>Of a bunch or propositions or NOTs of propositions (i.e. A or not A)</a:t>
            </a:r>
          </a:p>
          <a:p>
            <a:pPr>
              <a:spcBef>
                <a:spcPts val="2000"/>
              </a:spcBef>
            </a:pPr>
            <a:r>
              <a:rPr lang="en-US" dirty="0"/>
              <a:t>So important, there’s </a:t>
            </a:r>
            <a:r>
              <a:rPr lang="en-US" b="1" dirty="0">
                <a:solidFill>
                  <a:schemeClr val="tx2"/>
                </a:solidFill>
              </a:rPr>
              <a:t>special terminology </a:t>
            </a:r>
            <a:r>
              <a:rPr lang="en-US" dirty="0"/>
              <a:t>for them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literal</a:t>
            </a:r>
            <a:r>
              <a:rPr lang="en-US" dirty="0"/>
              <a:t> is anything without ANDs or ORs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Proposition</a:t>
            </a:r>
            <a:r>
              <a:rPr lang="en-US" dirty="0"/>
              <a:t> (A, B, C)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Negation of a proposition </a:t>
            </a:r>
            <a:r>
              <a:rPr lang="en-US" dirty="0"/>
              <a:t>(not A, not B, not C)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clause</a:t>
            </a:r>
            <a:r>
              <a:rPr lang="en-US" dirty="0"/>
              <a:t> is an OR of a bunch of literals</a:t>
            </a:r>
          </a:p>
          <a:p>
            <a:pPr lvl="2"/>
            <a:r>
              <a:rPr lang="en-US" dirty="0"/>
              <a:t>A or (not B) or C</a:t>
            </a:r>
          </a:p>
          <a:p>
            <a:pPr lvl="1"/>
            <a:r>
              <a:rPr lang="en-US" dirty="0"/>
              <a:t>CNF is just an </a:t>
            </a:r>
            <a:r>
              <a:rPr lang="en-US" b="1" dirty="0">
                <a:solidFill>
                  <a:schemeClr val="accent2"/>
                </a:solidFill>
              </a:rPr>
              <a:t>AND of a bunch of clauses</a:t>
            </a:r>
          </a:p>
        </p:txBody>
      </p:sp>
    </p:spTree>
    <p:extLst>
      <p:ext uri="{BB962C8B-B14F-4D97-AF65-F5344CB8AC3E}">
        <p14:creationId xmlns:p14="http://schemas.microsoft.com/office/powerpoint/2010/main" val="320240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Easy to </a:t>
            </a:r>
            <a:r>
              <a:rPr lang="en-US" b="1" dirty="0">
                <a:solidFill>
                  <a:schemeClr val="tx2"/>
                </a:solidFill>
              </a:rPr>
              <a:t>understand</a:t>
            </a:r>
          </a:p>
          <a:p>
            <a:pPr lvl="1"/>
            <a:r>
              <a:rPr lang="en-US" dirty="0"/>
              <a:t>What, what?</a:t>
            </a:r>
          </a:p>
          <a:p>
            <a:pPr lvl="1"/>
            <a:r>
              <a:rPr lang="en-US" dirty="0"/>
              <a:t>While CNF looks intimidating, individual clauses can be </a:t>
            </a:r>
            <a:r>
              <a:rPr lang="en-US" b="1" dirty="0">
                <a:solidFill>
                  <a:schemeClr val="accent2"/>
                </a:solidFill>
              </a:rPr>
              <a:t>naturally interpreted as if/then rules</a:t>
            </a:r>
            <a:r>
              <a:rPr lang="en-US" dirty="0"/>
              <a:t>, which humans find much more natural</a:t>
            </a:r>
          </a:p>
          <a:p>
            <a:pPr lvl="1"/>
            <a:r>
              <a:rPr lang="en-US" dirty="0"/>
              <a:t>We’ll talk about if/then rules in the next lecture</a:t>
            </a:r>
          </a:p>
          <a:p>
            <a:pPr>
              <a:spcBef>
                <a:spcPts val="2000"/>
              </a:spcBef>
            </a:pPr>
            <a:r>
              <a:rPr lang="en-US" dirty="0"/>
              <a:t>Useful for </a:t>
            </a:r>
            <a:r>
              <a:rPr lang="en-US" b="1" dirty="0">
                <a:solidFill>
                  <a:schemeClr val="tx2"/>
                </a:solidFill>
              </a:rPr>
              <a:t>model finding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Nearly every SAT solver </a:t>
            </a:r>
            <a:r>
              <a:rPr lang="en-US" dirty="0"/>
              <a:t>uses CNF</a:t>
            </a:r>
          </a:p>
          <a:p>
            <a:pPr lvl="1"/>
            <a:r>
              <a:rPr lang="en-US" dirty="0"/>
              <a:t>Including </a:t>
            </a:r>
            <a:r>
              <a:rPr lang="en-US" dirty="0" err="1"/>
              <a:t>Imaginarium</a:t>
            </a:r>
            <a:endParaRPr lang="en-US" dirty="0"/>
          </a:p>
          <a:p>
            <a:pPr lvl="1"/>
            <a:r>
              <a:rPr lang="en-US" dirty="0"/>
              <a:t>Including the huge ones that companies like Intel use to look for bugs in their chip designs</a:t>
            </a:r>
          </a:p>
          <a:p>
            <a:pPr lvl="2"/>
            <a:r>
              <a:rPr lang="en-US" dirty="0"/>
              <a:t>Millions of propositions and clauses</a:t>
            </a:r>
          </a:p>
          <a:p>
            <a:pPr lvl="1"/>
            <a:r>
              <a:rPr lang="en-US" dirty="0"/>
              <a:t>We’ll talk about model finding in the lecture after that</a:t>
            </a:r>
          </a:p>
          <a:p>
            <a:pPr>
              <a:spcBef>
                <a:spcPts val="2000"/>
              </a:spcBef>
            </a:pPr>
            <a:r>
              <a:rPr lang="en-US" dirty="0"/>
              <a:t>Useful for </a:t>
            </a:r>
            <a:r>
              <a:rPr lang="en-US" b="1" dirty="0">
                <a:solidFill>
                  <a:schemeClr val="tx2"/>
                </a:solidFill>
              </a:rPr>
              <a:t>inference</a:t>
            </a:r>
          </a:p>
          <a:p>
            <a:pPr lvl="1"/>
            <a:r>
              <a:rPr lang="en-US" dirty="0"/>
              <a:t>Because clauses can be interpreted as implications</a:t>
            </a:r>
          </a:p>
          <a:p>
            <a:pPr lvl="1"/>
            <a:r>
              <a:rPr lang="en-US" dirty="0"/>
              <a:t>They generalize all the inference rules about implications</a:t>
            </a:r>
          </a:p>
          <a:p>
            <a:pPr lvl="1"/>
            <a:r>
              <a:rPr lang="en-US" dirty="0"/>
              <a:t>So clausal form is used for </a:t>
            </a:r>
            <a:r>
              <a:rPr lang="en-US" b="1" dirty="0">
                <a:solidFill>
                  <a:schemeClr val="accent2"/>
                </a:solidFill>
              </a:rPr>
              <a:t>virtually all AI reasoning systems</a:t>
            </a:r>
          </a:p>
          <a:p>
            <a:pPr lvl="1"/>
            <a:r>
              <a:rPr lang="en-US" dirty="0"/>
              <a:t>And we’ll talk about inference in the lecture after that</a:t>
            </a:r>
          </a:p>
        </p:txBody>
      </p:sp>
    </p:spTree>
    <p:extLst>
      <p:ext uri="{BB962C8B-B14F-4D97-AF65-F5344CB8AC3E}">
        <p14:creationId xmlns:p14="http://schemas.microsoft.com/office/powerpoint/2010/main" val="119478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Imaginarium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Convert English into clauses </a:t>
            </a:r>
            <a:r>
              <a:rPr lang="en-US" dirty="0"/>
              <a:t>in classical propositional logic</a:t>
            </a:r>
          </a:p>
          <a:p>
            <a:r>
              <a:rPr lang="en-US" b="1" dirty="0">
                <a:solidFill>
                  <a:schemeClr val="tx2"/>
                </a:solidFill>
              </a:rPr>
              <a:t>Find a model </a:t>
            </a:r>
            <a:r>
              <a:rPr lang="en-US" dirty="0"/>
              <a:t>of the clauses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Randomly assign truth values</a:t>
            </a:r>
            <a:r>
              <a:rPr lang="en-US" dirty="0"/>
              <a:t> to propositions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Count true literals </a:t>
            </a:r>
            <a:r>
              <a:rPr lang="en-US" dirty="0"/>
              <a:t>in each clause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The clauses with 0 are false, the others are true</a:t>
            </a:r>
          </a:p>
          <a:p>
            <a:pPr lvl="2"/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want to make them all true</a:t>
            </a:r>
            <a:r>
              <a:rPr lang="en-US" dirty="0"/>
              <a:t>, so</a:t>
            </a:r>
          </a:p>
          <a:p>
            <a:pPr lvl="1"/>
            <a:r>
              <a:rPr lang="en-US" dirty="0"/>
              <a:t>Repeat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Pick a false clause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Pick a literal </a:t>
            </a:r>
            <a:r>
              <a:rPr lang="en-US" dirty="0"/>
              <a:t>in it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Flip</a:t>
            </a:r>
            <a:r>
              <a:rPr lang="en-US" dirty="0"/>
              <a:t> it’s truth value</a:t>
            </a:r>
          </a:p>
          <a:p>
            <a:pPr lvl="3"/>
            <a:r>
              <a:rPr lang="en-US" dirty="0"/>
              <a:t>Now the clause is true</a:t>
            </a:r>
          </a:p>
          <a:p>
            <a:pPr lvl="3"/>
            <a:r>
              <a:rPr lang="en-US" dirty="0"/>
              <a:t>But maybe just made others false</a:t>
            </a:r>
          </a:p>
          <a:p>
            <a:pPr lvl="2"/>
            <a:r>
              <a:rPr lang="en-US" dirty="0"/>
              <a:t>So </a:t>
            </a:r>
            <a:r>
              <a:rPr lang="en-US" b="1" dirty="0">
                <a:solidFill>
                  <a:schemeClr val="accent3"/>
                </a:solidFill>
              </a:rPr>
              <a:t>keep going </a:t>
            </a:r>
            <a:r>
              <a:rPr lang="en-US" dirty="0"/>
              <a:t>until all clauses are true</a:t>
            </a:r>
          </a:p>
          <a:p>
            <a:r>
              <a:rPr lang="en-US" b="1" dirty="0">
                <a:solidFill>
                  <a:schemeClr val="tx2"/>
                </a:solidFill>
              </a:rPr>
              <a:t>Convert model back into English </a:t>
            </a:r>
            <a:r>
              <a:rPr lang="en-US" dirty="0"/>
              <a:t>and print it out</a:t>
            </a:r>
          </a:p>
        </p:txBody>
      </p:sp>
    </p:spTree>
    <p:extLst>
      <p:ext uri="{BB962C8B-B14F-4D97-AF65-F5344CB8AC3E}">
        <p14:creationId xmlns:p14="http://schemas.microsoft.com/office/powerpoint/2010/main" val="408329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George Boole </a:t>
            </a:r>
            <a:r>
              <a:rPr lang="en-US" dirty="0"/>
              <a:t>realized in the mid-19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That </a:t>
            </a:r>
            <a:r>
              <a:rPr lang="en-US" b="1" dirty="0">
                <a:solidFill>
                  <a:schemeClr val="tx2"/>
                </a:solidFill>
              </a:rPr>
              <a:t>logic behaves </a:t>
            </a:r>
            <a:r>
              <a:rPr lang="en-US" dirty="0"/>
              <a:t>in some ways like numbers </a:t>
            </a:r>
            <a:r>
              <a:rPr lang="en-US" b="1" dirty="0">
                <a:solidFill>
                  <a:schemeClr val="tx2"/>
                </a:solidFill>
              </a:rPr>
              <a:t>algebra</a:t>
            </a:r>
          </a:p>
          <a:p>
            <a:pPr>
              <a:spcBef>
                <a:spcPts val="2000"/>
              </a:spcBef>
            </a:pPr>
            <a:r>
              <a:rPr lang="en-US" dirty="0"/>
              <a:t>The result is now called </a:t>
            </a:r>
            <a:r>
              <a:rPr lang="en-US" b="1" dirty="0">
                <a:solidFill>
                  <a:schemeClr val="tx2"/>
                </a:solidFill>
              </a:rPr>
              <a:t>Boolean algebra</a:t>
            </a:r>
          </a:p>
          <a:p>
            <a:r>
              <a:rPr lang="en-US" dirty="0"/>
              <a:t>And truth values in programming languages are usually called “</a:t>
            </a:r>
            <a:r>
              <a:rPr lang="en-US" b="1" dirty="0">
                <a:solidFill>
                  <a:schemeClr val="tx2"/>
                </a:solidFill>
              </a:rPr>
              <a:t>Booleans</a:t>
            </a:r>
            <a:r>
              <a:rPr lang="en-US" dirty="0"/>
              <a:t>”</a:t>
            </a:r>
          </a:p>
        </p:txBody>
      </p:sp>
      <p:pic>
        <p:nvPicPr>
          <p:cNvPr id="1026" name="Picture 2" descr="George Boole col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17" y="1825626"/>
            <a:ext cx="3247266" cy="43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0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in high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tx2"/>
                </a:solidFill>
              </a:rPr>
              <a:t>numbers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tx2"/>
                </a:solidFill>
              </a:rPr>
              <a:t>add and multiply </a:t>
            </a:r>
            <a:r>
              <a:rPr lang="en-US" dirty="0"/>
              <a:t>them</a:t>
            </a:r>
          </a:p>
          <a:p>
            <a:pPr lvl="1"/>
            <a:r>
              <a:rPr lang="en-US" dirty="0"/>
              <a:t>And subtract and divide, but that’s not relevant for our purposes</a:t>
            </a:r>
          </a:p>
          <a:p>
            <a:pPr>
              <a:spcBef>
                <a:spcPts val="2000"/>
              </a:spcBef>
            </a:pPr>
            <a:r>
              <a:rPr lang="en-US" dirty="0"/>
              <a:t>Algebra is </a:t>
            </a:r>
            <a:r>
              <a:rPr lang="en-US" b="1" dirty="0">
                <a:solidFill>
                  <a:schemeClr val="tx2"/>
                </a:solidFill>
              </a:rPr>
              <a:t>about the special properties </a:t>
            </a:r>
            <a:r>
              <a:rPr lang="en-US" dirty="0"/>
              <a:t>of these operations</a:t>
            </a:r>
          </a:p>
          <a:p>
            <a:pPr lvl="1"/>
            <a:r>
              <a:rPr lang="en-US" dirty="0"/>
              <a:t>How to can </a:t>
            </a:r>
            <a:r>
              <a:rPr lang="en-US" b="1" dirty="0">
                <a:solidFill>
                  <a:schemeClr val="accent2"/>
                </a:solidFill>
              </a:rPr>
              <a:t>use those properties </a:t>
            </a:r>
            <a:r>
              <a:rPr lang="en-US" dirty="0"/>
              <a:t>to 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Manipulate</a:t>
            </a:r>
            <a:r>
              <a:rPr lang="en-US" dirty="0"/>
              <a:t> expressions into </a:t>
            </a:r>
            <a:r>
              <a:rPr lang="en-US" b="1" dirty="0">
                <a:solidFill>
                  <a:schemeClr val="accent2"/>
                </a:solidFill>
              </a:rPr>
              <a:t>more useful forms</a:t>
            </a:r>
          </a:p>
        </p:txBody>
      </p:sp>
    </p:spTree>
    <p:extLst>
      <p:ext uri="{BB962C8B-B14F-4D97-AF65-F5344CB8AC3E}">
        <p14:creationId xmlns:p14="http://schemas.microsoft.com/office/powerpoint/2010/main" val="352280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Commutativity and associativity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 and multiplication are </a:t>
                </a:r>
                <a:r>
                  <a:rPr lang="en-US" b="1" dirty="0">
                    <a:solidFill>
                      <a:schemeClr val="tx2"/>
                    </a:solidFill>
                  </a:rPr>
                  <a:t>commutative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and multiplication are </a:t>
                </a:r>
                <a:r>
                  <a:rPr lang="en-US" b="1" dirty="0">
                    <a:solidFill>
                      <a:schemeClr val="tx2"/>
                    </a:solidFill>
                  </a:rPr>
                  <a:t>associative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Together, these mean you </a:t>
                </a:r>
                <a:r>
                  <a:rPr lang="en-US" b="1" dirty="0">
                    <a:solidFill>
                      <a:schemeClr val="tx2"/>
                    </a:solidFill>
                  </a:rPr>
                  <a:t>rearrange</a:t>
                </a:r>
                <a:r>
                  <a:rPr lang="en-US" dirty="0"/>
                  <a:t> a sequence of additions (or multiplications) as you like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4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9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Multiplication distributes </a:t>
                </a:r>
                <a:r>
                  <a:rPr lang="en-US" dirty="0"/>
                  <a:t>over addition</a:t>
                </a:r>
              </a:p>
              <a:p>
                <a:r>
                  <a:rPr lang="en-US" dirty="0"/>
                  <a:t>This just means we can </a:t>
                </a:r>
                <a:r>
                  <a:rPr lang="en-US" b="1" dirty="0">
                    <a:solidFill>
                      <a:schemeClr val="tx2"/>
                    </a:solidFill>
                  </a:rPr>
                  <a:t>push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inside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dirty="0"/>
                  <a:t>(or move it outside)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We can also use it to pull multiplications out</a:t>
                </a:r>
              </a:p>
              <a:p>
                <a:pPr lvl="1"/>
                <a:r>
                  <a:rPr lang="en-US" b="0" dirty="0"/>
                  <a:t>But that’s not relevant for us here</a:t>
                </a:r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0" dirty="0"/>
                  <a:t>By </a:t>
                </a:r>
                <a:r>
                  <a:rPr lang="en-US" b="1" dirty="0">
                    <a:solidFill>
                      <a:schemeClr val="tx2"/>
                    </a:solidFill>
                  </a:rPr>
                  <a:t>repeatedly pushing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inside </a:t>
                </a:r>
                <a:r>
                  <a:rPr lang="en-US" b="0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</a:t>
                </a:r>
                <a:r>
                  <a:rPr lang="en-US" b="1" dirty="0">
                    <a:solidFill>
                      <a:schemeClr val="tx2"/>
                    </a:solidFill>
                  </a:rPr>
                  <a:t>rearrange</a:t>
                </a:r>
                <a:r>
                  <a:rPr lang="en-US" dirty="0"/>
                  <a:t> any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into a </a:t>
                </a:r>
                <a:r>
                  <a:rPr lang="en-US" b="1" dirty="0">
                    <a:solidFill>
                      <a:schemeClr val="tx2"/>
                    </a:solidFill>
                  </a:rPr>
                  <a:t>sum of multiplications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We usually rewrite this in terms of powers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removing the multiplication signs: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these </a:t>
                </a:r>
                <a:r>
                  <a:rPr lang="en-US" b="1" dirty="0">
                    <a:solidFill>
                      <a:schemeClr val="accent2"/>
                    </a:solidFill>
                  </a:rPr>
                  <a:t>are just different notations for lots of multiplications</a:t>
                </a:r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8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Associativity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chemeClr val="tx2"/>
                    </a:solidFill>
                  </a:rPr>
                  <a:t>commutativity</a:t>
                </a:r>
              </a:p>
              <a:p>
                <a:pPr lvl="1"/>
                <a:r>
                  <a:rPr lang="en-US" dirty="0"/>
                  <a:t>Let you </a:t>
                </a:r>
                <a:r>
                  <a:rPr lang="en-US" b="1" dirty="0">
                    <a:solidFill>
                      <a:schemeClr val="accent2"/>
                    </a:solidFill>
                  </a:rPr>
                  <a:t>rearrange a sequence </a:t>
                </a:r>
                <a:r>
                  <a:rPr lang="en-US" dirty="0"/>
                  <a:t>of the same operation in any order you like</a:t>
                </a:r>
              </a:p>
              <a:p>
                <a:r>
                  <a:rPr lang="en-US" b="1" dirty="0" err="1">
                    <a:solidFill>
                      <a:schemeClr val="tx2"/>
                    </a:solidFill>
                  </a:rPr>
                  <a:t>Distributivity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Let’s you </a:t>
                </a:r>
                <a:r>
                  <a:rPr lang="en-US" b="1" dirty="0">
                    <a:solidFill>
                      <a:schemeClr val="accent2"/>
                    </a:solidFill>
                  </a:rPr>
                  <a:t>push the distributive operation inside </a:t>
                </a:r>
                <a:r>
                  <a:rPr lang="en-US" dirty="0"/>
                  <a:t>the other operation</a:t>
                </a:r>
              </a:p>
              <a:p>
                <a:pPr lvl="1"/>
                <a:r>
                  <a:rPr lang="en-US" dirty="0"/>
                  <a:t>Rearrange into a form with </a:t>
                </a:r>
                <a:r>
                  <a:rPr lang="en-US" b="1" dirty="0">
                    <a:solidFill>
                      <a:schemeClr val="accent2"/>
                    </a:solidFill>
                  </a:rPr>
                  <a:t>all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’s outside and all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’s inside</a:t>
                </a:r>
              </a:p>
              <a:p>
                <a:pPr lvl="1"/>
                <a:r>
                  <a:rPr lang="en-US" dirty="0"/>
                  <a:t>That’s </a:t>
                </a:r>
                <a:r>
                  <a:rPr lang="en-US" b="1" dirty="0">
                    <a:solidFill>
                      <a:schemeClr val="accent2"/>
                    </a:solidFill>
                  </a:rPr>
                  <a:t>more convenient </a:t>
                </a:r>
                <a:r>
                  <a:rPr lang="en-US" dirty="0"/>
                  <a:t>for some purposes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This sometimes gets called a </a:t>
                </a:r>
                <a:r>
                  <a:rPr lang="en-US" b="1" dirty="0">
                    <a:solidFill>
                      <a:schemeClr val="tx2"/>
                    </a:solidFill>
                  </a:rPr>
                  <a:t>canonical form</a:t>
                </a:r>
                <a:r>
                  <a:rPr lang="en-US" dirty="0"/>
                  <a:t> or a </a:t>
                </a:r>
                <a:r>
                  <a:rPr lang="en-US" b="1" dirty="0">
                    <a:solidFill>
                      <a:schemeClr val="tx2"/>
                    </a:solidFill>
                  </a:rPr>
                  <a:t>normal form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form for polynomials </a:t>
                </a:r>
                <a:r>
                  <a:rPr lang="en-US" dirty="0"/>
                  <a:t>you learned is just a normal form for combinations of additions and multiplications</a:t>
                </a:r>
              </a:p>
              <a:p>
                <a:pPr lvl="1"/>
                <a:r>
                  <a:rPr lang="en-US" dirty="0"/>
                  <a:t>But there are </a:t>
                </a:r>
                <a:r>
                  <a:rPr lang="en-US" b="1" dirty="0">
                    <a:solidFill>
                      <a:schemeClr val="accent2"/>
                    </a:solidFill>
                  </a:rPr>
                  <a:t>other normal forms </a:t>
                </a:r>
                <a:r>
                  <a:rPr lang="en-US" dirty="0"/>
                  <a:t>too</a:t>
                </a:r>
              </a:p>
              <a:p>
                <a:pPr lvl="2"/>
                <a:r>
                  <a:rPr lang="en-US" dirty="0"/>
                  <a:t>E.g. you can put the multiplications on the outside and the additions on the inside, but that’s harder to do because addition isn’t </a:t>
                </a:r>
                <a:r>
                  <a:rPr lang="en-US" dirty="0" err="1"/>
                  <a:t>distributivez</a:t>
                </a:r>
                <a:endParaRPr lang="en-US" dirty="0"/>
              </a:p>
              <a:p>
                <a:pPr lvl="1"/>
                <a:r>
                  <a:rPr lang="en-US" dirty="0"/>
                  <a:t>What form you use depends on what you’re trying to do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A6E9-53B8-460F-906A-74F50151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manipulation of classical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EE9C7-5247-4081-AFDB-074061079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(grammar)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statement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proposition</a:t>
            </a:r>
            <a:r>
              <a:rPr lang="en-US" dirty="0"/>
              <a:t> (any word or symbol you want to make up)</a:t>
            </a:r>
          </a:p>
          <a:p>
            <a:pPr lvl="2"/>
            <a:r>
              <a:rPr lang="en-US" dirty="0"/>
              <a:t>“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” followed by a statement</a:t>
            </a:r>
          </a:p>
          <a:p>
            <a:pPr lvl="2"/>
            <a:r>
              <a:rPr lang="en-US" dirty="0"/>
              <a:t>Two statements connected by “</a:t>
            </a:r>
            <a:r>
              <a:rPr lang="en-US" b="1" dirty="0">
                <a:solidFill>
                  <a:schemeClr val="accent2"/>
                </a:solidFill>
              </a:rPr>
              <a:t>and</a:t>
            </a:r>
            <a:r>
              <a:rPr lang="en-US" dirty="0"/>
              <a:t>” or “</a:t>
            </a:r>
            <a:r>
              <a:rPr lang="en-US" b="1" dirty="0">
                <a:solidFill>
                  <a:schemeClr val="accent2"/>
                </a:solidFill>
              </a:rPr>
              <a:t>or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Use parentheses for disambiguation</a:t>
            </a:r>
          </a:p>
          <a:p>
            <a:pPr>
              <a:spcBef>
                <a:spcPts val="2000"/>
              </a:spcBef>
            </a:pPr>
            <a:r>
              <a:rPr lang="en-US" dirty="0"/>
              <a:t>Semantics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truth assignment </a:t>
            </a:r>
            <a:r>
              <a:rPr lang="en-US" dirty="0"/>
              <a:t>is gives truth values to propositions</a:t>
            </a:r>
          </a:p>
          <a:p>
            <a:pPr lvl="1"/>
            <a:r>
              <a:rPr lang="en-US" dirty="0"/>
              <a:t>A truth assignment is a </a:t>
            </a:r>
            <a:r>
              <a:rPr lang="en-US" b="1" dirty="0">
                <a:solidFill>
                  <a:schemeClr val="tx2"/>
                </a:solidFill>
              </a:rPr>
              <a:t>model of a statement </a:t>
            </a:r>
            <a:r>
              <a:rPr lang="en-US" dirty="0"/>
              <a:t>if the statement is true when you plug in its truth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6376</TotalTime>
  <Words>1401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Times New Roman</vt:lpstr>
      <vt:lpstr>Corbel</vt:lpstr>
      <vt:lpstr>Wingdings</vt:lpstr>
      <vt:lpstr>Arial</vt:lpstr>
      <vt:lpstr>Office Theme</vt:lpstr>
      <vt:lpstr>Boolean algebra    and clausal form</vt:lpstr>
      <vt:lpstr>Boolean algebra</vt:lpstr>
      <vt:lpstr>Algebra in high school</vt:lpstr>
      <vt:lpstr>Commutativity and associativity</vt:lpstr>
      <vt:lpstr>Distributivity</vt:lpstr>
      <vt:lpstr>Distributivity</vt:lpstr>
      <vt:lpstr>Summary</vt:lpstr>
      <vt:lpstr>Algebraic manipulation of classical logic</vt:lpstr>
      <vt:lpstr>Classical propositional logic</vt:lpstr>
      <vt:lpstr>Truth tables</vt:lpstr>
      <vt:lpstr>Guess what?</vt:lpstr>
      <vt:lpstr>And / or mostly behave like × / +</vt:lpstr>
      <vt:lpstr>And / or are     better behaved than × / +</vt:lpstr>
      <vt:lpstr>Clausal forms</vt:lpstr>
      <vt:lpstr>Normal forms</vt:lpstr>
      <vt:lpstr>Conjunctive normal form</vt:lpstr>
      <vt:lpstr>Who cares?</vt:lpstr>
      <vt:lpstr>How Imaginarium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Ian Horswill</dc:creator>
  <cp:lastModifiedBy>Ian D Horswill</cp:lastModifiedBy>
  <cp:revision>242</cp:revision>
  <cp:lastPrinted>2019-12-06T18:33:27Z</cp:lastPrinted>
  <dcterms:created xsi:type="dcterms:W3CDTF">2015-11-29T23:29:25Z</dcterms:created>
  <dcterms:modified xsi:type="dcterms:W3CDTF">2022-05-01T21:06:58Z</dcterms:modified>
</cp:coreProperties>
</file>