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78" r:id="rId1"/>
  </p:sldMasterIdLst>
  <p:sldIdLst>
    <p:sldId id="256" r:id="rId2"/>
    <p:sldId id="264" r:id="rId3"/>
    <p:sldId id="316" r:id="rId4"/>
    <p:sldId id="317" r:id="rId5"/>
    <p:sldId id="318" r:id="rId6"/>
    <p:sldId id="319" r:id="rId7"/>
    <p:sldId id="345" r:id="rId8"/>
    <p:sldId id="320" r:id="rId9"/>
    <p:sldId id="321" r:id="rId10"/>
    <p:sldId id="322" r:id="rId11"/>
    <p:sldId id="323" r:id="rId12"/>
    <p:sldId id="346" r:id="rId13"/>
    <p:sldId id="324" r:id="rId14"/>
    <p:sldId id="328" r:id="rId15"/>
    <p:sldId id="325" r:id="rId16"/>
    <p:sldId id="342" r:id="rId17"/>
    <p:sldId id="326" r:id="rId18"/>
    <p:sldId id="327" r:id="rId19"/>
    <p:sldId id="347" r:id="rId20"/>
    <p:sldId id="329" r:id="rId21"/>
    <p:sldId id="330" r:id="rId22"/>
    <p:sldId id="331" r:id="rId23"/>
    <p:sldId id="332" r:id="rId24"/>
    <p:sldId id="333" r:id="rId25"/>
    <p:sldId id="334" r:id="rId26"/>
    <p:sldId id="338" r:id="rId27"/>
    <p:sldId id="348" r:id="rId28"/>
    <p:sldId id="340" r:id="rId29"/>
    <p:sldId id="335" r:id="rId30"/>
    <p:sldId id="341" r:id="rId31"/>
    <p:sldId id="343" r:id="rId32"/>
    <p:sldId id="344" r:id="rId33"/>
    <p:sldId id="336" r:id="rId34"/>
    <p:sldId id="337" r:id="rId35"/>
    <p:sldId id="339" r:id="rId36"/>
  </p:sldIdLst>
  <p:sldSz cx="9144000" cy="6858000" type="screen4x3"/>
  <p:notesSz cx="7315200" cy="9601200"/>
  <p:embeddedFontLst>
    <p:embeddedFont>
      <p:font typeface="Cambria Math" panose="02040503050406030204" pitchFamily="18" charset="0"/>
      <p:regular r:id="rId37"/>
    </p:embeddedFont>
    <p:embeddedFont>
      <p:font typeface="Corbel" panose="020B0503020204020204" pitchFamily="34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6" autoAdjust="0"/>
    <p:restoredTop sz="86433" autoAdjust="0"/>
  </p:normalViewPr>
  <p:slideViewPr>
    <p:cSldViewPr>
      <p:cViewPr varScale="1">
        <p:scale>
          <a:sx n="103" d="100"/>
          <a:sy n="103" d="100"/>
        </p:scale>
        <p:origin x="126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D Horswill" userId="889923f3-d809-4179-bf0c-f5c33c2c01a4" providerId="ADAL" clId="{A4B0EC9A-5DA7-4241-B232-E7C14B170DD9}"/>
    <pc:docChg chg="modSld">
      <pc:chgData name="Ian D Horswill" userId="889923f3-d809-4179-bf0c-f5c33c2c01a4" providerId="ADAL" clId="{A4B0EC9A-5DA7-4241-B232-E7C14B170DD9}" dt="2022-05-08T21:31:10.318" v="1" actId="20577"/>
      <pc:docMkLst>
        <pc:docMk/>
      </pc:docMkLst>
      <pc:sldChg chg="modSp mod">
        <pc:chgData name="Ian D Horswill" userId="889923f3-d809-4179-bf0c-f5c33c2c01a4" providerId="ADAL" clId="{A4B0EC9A-5DA7-4241-B232-E7C14B170DD9}" dt="2022-05-08T21:31:10.318" v="1" actId="20577"/>
        <pc:sldMkLst>
          <pc:docMk/>
          <pc:sldMk cId="457697674" sldId="336"/>
        </pc:sldMkLst>
        <pc:spChg chg="mod">
          <ac:chgData name="Ian D Horswill" userId="889923f3-d809-4179-bf0c-f5c33c2c01a4" providerId="ADAL" clId="{A4B0EC9A-5DA7-4241-B232-E7C14B170DD9}" dt="2022-05-08T21:31:10.318" v="1" actId="20577"/>
          <ac:spMkLst>
            <pc:docMk/>
            <pc:sldMk cId="457697674" sldId="33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3733799"/>
            <a:ext cx="7772400" cy="1913317"/>
          </a:xfrm>
        </p:spPr>
        <p:txBody>
          <a:bodyPr anchor="t" anchorCtr="0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67" y="1773238"/>
            <a:ext cx="6858000" cy="1655762"/>
          </a:xfrm>
        </p:spPr>
        <p:txBody>
          <a:bodyPr anchor="b" anchorCtr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3172-A433-D540-BAE2-0BB515868B2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85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A09F-6168-F343-A7FF-C189960EB49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46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383-30EE-AE43-93EF-1EF8689EA32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67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charset="2"/>
              <a:buChar char="§"/>
              <a:defRPr/>
            </a:lvl1pPr>
            <a:lvl2pPr marL="685800" indent="-228600">
              <a:buFont typeface="Wingdings" charset="2"/>
              <a:buChar char="§"/>
              <a:defRPr/>
            </a:lvl2pPr>
            <a:lvl3pPr marL="1143000" indent="-228600">
              <a:buFont typeface="Wingdings" charset="2"/>
              <a:buChar char="§"/>
              <a:defRPr/>
            </a:lvl3pPr>
            <a:lvl4pPr marL="1600200" indent="-228600">
              <a:buFont typeface="Wingdings" charset="2"/>
              <a:buChar char="§"/>
              <a:defRPr/>
            </a:lvl4pPr>
            <a:lvl5pPr marL="2057400" indent="-228600"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1EDC-6262-774A-B8DC-B257A319ECC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75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793C4-8E5C-7547-BE8F-EF5C6C4B374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6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0745-D8AB-B242-B00F-8984A4F2538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02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7449-F2A3-984B-ABCE-9BB8BBBB56A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65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DDF6-B357-784A-86BD-BC8817B43E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30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9535-62F4-924A-8047-096FC0DFD45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910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3DF0-BBE8-CD4A-91DD-C0D81FA6141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93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617C1-37AD-F345-84A0-80A6E9DB989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06827-DE8C-C440-95B4-950FA59BB3B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142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2"/>
                </a:solidFill>
                <a:ea typeface="ＭＳ Ｐゴシック" charset="-128"/>
              </a:rPr>
              <a:t>Finding models</a:t>
            </a:r>
            <a:br>
              <a:rPr lang="en-US" altLang="en-US" b="1" dirty="0">
                <a:solidFill>
                  <a:schemeClr val="tx2"/>
                </a:solidFill>
                <a:ea typeface="ＭＳ Ｐゴシック" charset="-128"/>
              </a:rPr>
            </a:br>
            <a:r>
              <a:rPr lang="en-US" altLang="en-US" b="1" dirty="0">
                <a:solidFill>
                  <a:schemeClr val="tx2"/>
                </a:solidFill>
                <a:ea typeface="ＭＳ Ｐゴシック" charset="-128"/>
              </a:rPr>
              <a:t>(</a:t>
            </a:r>
            <a:r>
              <a:rPr lang="en-US" altLang="en-US" b="1">
                <a:solidFill>
                  <a:schemeClr val="tx2"/>
                </a:solidFill>
                <a:ea typeface="ＭＳ Ｐゴシック" charset="-128"/>
              </a:rPr>
              <a:t>SAT solving)</a:t>
            </a:r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1070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If your theory only has </a:t>
                </a:r>
                <a:r>
                  <a:rPr lang="en-US" b="1" dirty="0">
                    <a:solidFill>
                      <a:schemeClr val="tx2"/>
                    </a:solidFill>
                  </a:rPr>
                  <a:t>one proposition</a:t>
                </a:r>
                <a:r>
                  <a:rPr lang="en-US" dirty="0"/>
                  <a:t> in it, there are only </a:t>
                </a:r>
                <a:r>
                  <a:rPr lang="en-US" b="1" dirty="0">
                    <a:solidFill>
                      <a:schemeClr val="tx2"/>
                    </a:solidFill>
                  </a:rPr>
                  <a:t>two truth assignments</a:t>
                </a:r>
              </a:p>
              <a:p>
                <a:pPr lvl="1"/>
                <a:r>
                  <a:rPr lang="en-US" dirty="0"/>
                  <a:t>True and False</a:t>
                </a:r>
              </a:p>
              <a:p>
                <a:r>
                  <a:rPr lang="en-US" dirty="0"/>
                  <a:t>But if you </a:t>
                </a:r>
                <a:r>
                  <a:rPr lang="en-US" b="1" dirty="0">
                    <a:solidFill>
                      <a:schemeClr val="tx2"/>
                    </a:solidFill>
                  </a:rPr>
                  <a:t>add another </a:t>
                </a:r>
                <a:r>
                  <a:rPr lang="en-US" dirty="0"/>
                  <a:t>proposition to the theory, you have </a:t>
                </a:r>
                <a:r>
                  <a:rPr lang="en-US" b="1" dirty="0">
                    <a:solidFill>
                      <a:schemeClr val="tx2"/>
                    </a:solidFill>
                  </a:rPr>
                  <a:t>4 truth assignments</a:t>
                </a:r>
              </a:p>
              <a:p>
                <a:pPr lvl="1"/>
                <a:r>
                  <a:rPr lang="en-US" dirty="0"/>
                  <a:t>Two in which the new proposition is false</a:t>
                </a:r>
              </a:p>
              <a:p>
                <a:pPr lvl="1"/>
                <a:r>
                  <a:rPr lang="en-US" dirty="0"/>
                  <a:t>Two in which its true</a:t>
                </a:r>
              </a:p>
              <a:p>
                <a:r>
                  <a:rPr lang="en-US" dirty="0"/>
                  <a:t>If you </a:t>
                </a:r>
                <a:r>
                  <a:rPr lang="en-US" b="1" dirty="0">
                    <a:solidFill>
                      <a:schemeClr val="tx2"/>
                    </a:solidFill>
                  </a:rPr>
                  <a:t>add yet another</a:t>
                </a:r>
                <a:r>
                  <a:rPr lang="en-US" dirty="0"/>
                  <a:t>, you have </a:t>
                </a:r>
                <a:r>
                  <a:rPr lang="en-US" b="1" dirty="0">
                    <a:solidFill>
                      <a:schemeClr val="tx2"/>
                    </a:solidFill>
                  </a:rPr>
                  <a:t>8 truth assignments</a:t>
                </a:r>
              </a:p>
              <a:p>
                <a:pPr lvl="1"/>
                <a:r>
                  <a:rPr lang="en-US" dirty="0"/>
                  <a:t>Four in which the new proposition is false</a:t>
                </a:r>
              </a:p>
              <a:p>
                <a:pPr lvl="1"/>
                <a:r>
                  <a:rPr lang="en-US" dirty="0"/>
                  <a:t>Four in which its true</a:t>
                </a:r>
              </a:p>
              <a:p>
                <a:r>
                  <a:rPr lang="en-US" dirty="0"/>
                  <a:t>In general,</a:t>
                </a:r>
              </a:p>
              <a:p>
                <a:pPr lvl="1"/>
                <a:r>
                  <a:rPr lang="en-US" dirty="0"/>
                  <a:t>If you have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>
                    <a:solidFill>
                      <a:schemeClr val="accent2"/>
                    </a:solidFill>
                  </a:rPr>
                  <a:t> propositions</a:t>
                </a:r>
              </a:p>
              <a:p>
                <a:pPr lvl="1"/>
                <a:r>
                  <a:rPr lang="en-US" dirty="0"/>
                  <a:t>You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chemeClr val="accent2"/>
                    </a:solidFill>
                  </a:rPr>
                  <a:t> possible truth assignments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322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677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In the current assignment, when you type </a:t>
                </a:r>
                <a:r>
                  <a:rPr lang="en-US" b="1" i="1" dirty="0">
                    <a:solidFill>
                      <a:schemeClr val="tx2"/>
                    </a:solidFill>
                  </a:rPr>
                  <a:t>imagine a monster</a:t>
                </a:r>
                <a:r>
                  <a:rPr lang="en-US" dirty="0"/>
                  <a:t>, you get a SAT problem with</a:t>
                </a:r>
              </a:p>
              <a:p>
                <a:pPr lvl="1"/>
                <a:r>
                  <a:rPr lang="en-US" dirty="0"/>
                  <a:t>58 variables</a:t>
                </a:r>
              </a:p>
              <a:p>
                <a:pPr lvl="1"/>
                <a:r>
                  <a:rPr lang="en-US" dirty="0"/>
                  <a:t>31 clauses</a:t>
                </a:r>
              </a:p>
              <a:p>
                <a:r>
                  <a:rPr lang="en-US" dirty="0"/>
                  <a:t>That’s </a:t>
                </a:r>
                <a:r>
                  <a:rPr lang="en-US" b="1" dirty="0">
                    <a:solidFill>
                      <a:schemeClr val="tx2"/>
                    </a:solidFill>
                  </a:rPr>
                  <a:t>288,230,376,151,711,740 truth assignments</a:t>
                </a:r>
              </a:p>
              <a:p>
                <a:pPr lvl="1"/>
                <a:r>
                  <a:rPr lang="en-US" dirty="0"/>
                  <a:t>288 </a:t>
                </a:r>
                <a:r>
                  <a:rPr lang="en-US" b="1" dirty="0">
                    <a:solidFill>
                      <a:schemeClr val="accent2"/>
                    </a:solidFill>
                  </a:rPr>
                  <a:t>quadrillion</a:t>
                </a:r>
              </a:p>
              <a:p>
                <a:pPr lvl="1"/>
                <a:r>
                  <a:rPr lang="en-US" dirty="0"/>
                  <a:t>Computers are fast, so let’s say you can test </a:t>
                </a:r>
                <a:r>
                  <a:rPr lang="en-US" b="1" dirty="0">
                    <a:solidFill>
                      <a:schemeClr val="accent2"/>
                    </a:solidFill>
                  </a:rPr>
                  <a:t>1,000,000 truth assignments per second</a:t>
                </a:r>
              </a:p>
              <a:p>
                <a:pPr lvl="1"/>
                <a:r>
                  <a:rPr lang="en-US" dirty="0"/>
                  <a:t>It would still take you </a:t>
                </a:r>
                <a:r>
                  <a:rPr lang="en-US" b="1" dirty="0">
                    <a:solidFill>
                      <a:schemeClr val="accent2"/>
                    </a:solidFill>
                  </a:rPr>
                  <a:t>9140 years </a:t>
                </a:r>
                <a:r>
                  <a:rPr lang="en-US" dirty="0"/>
                  <a:t>to test them all</a:t>
                </a:r>
              </a:p>
              <a:p>
                <a:pPr>
                  <a:spcBef>
                    <a:spcPts val="2000"/>
                  </a:spcBef>
                </a:pPr>
                <a:r>
                  <a:rPr lang="en-US" dirty="0"/>
                  <a:t>For my </a:t>
                </a:r>
                <a:r>
                  <a:rPr lang="en-US" b="1" dirty="0">
                    <a:solidFill>
                      <a:schemeClr val="tx2"/>
                    </a:solidFill>
                  </a:rPr>
                  <a:t>Fiasco generator</a:t>
                </a:r>
                <a:r>
                  <a:rPr lang="en-US" dirty="0"/>
                  <a:t>, it’s </a:t>
                </a:r>
                <a:r>
                  <a:rPr lang="en-US" b="1" dirty="0">
                    <a:solidFill>
                      <a:schemeClr val="tx2"/>
                    </a:solidFill>
                  </a:rPr>
                  <a:t>919 variables and 1191 clauses</a:t>
                </a:r>
              </a:p>
              <a:p>
                <a:pPr lvl="1"/>
                <a:r>
                  <a:rPr lang="en-US" dirty="0"/>
                  <a:t>That’s about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𝟐𝟕𝟔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chemeClr val="accent2"/>
                    </a:solidFill>
                  </a:rPr>
                  <a:t> truth assignments</a:t>
                </a:r>
                <a:endParaRPr lang="en-US" b="1" dirty="0"/>
              </a:p>
              <a:p>
                <a:pPr lvl="1"/>
                <a:r>
                  <a:rPr lang="en-US" dirty="0"/>
                  <a:t>So it would take around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𝟐𝟓𝟑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chemeClr val="accent2"/>
                    </a:solidFill>
                  </a:rPr>
                  <a:t> times the present age of the universe </a:t>
                </a:r>
                <a:r>
                  <a:rPr lang="en-US" dirty="0"/>
                  <a:t>to try all the possible truth assignments</a:t>
                </a:r>
              </a:p>
              <a:p>
                <a:pPr>
                  <a:spcBef>
                    <a:spcPts val="2000"/>
                  </a:spcBef>
                </a:pPr>
                <a:r>
                  <a:rPr lang="en-US" dirty="0"/>
                  <a:t>So we </a:t>
                </a:r>
                <a:r>
                  <a:rPr lang="en-US" b="1" dirty="0">
                    <a:solidFill>
                      <a:schemeClr val="tx2"/>
                    </a:solidFill>
                  </a:rPr>
                  <a:t>need a better idea </a:t>
                </a:r>
                <a:r>
                  <a:rPr lang="en-US" dirty="0"/>
                  <a:t>than brute force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0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796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5292-7B56-4407-B448-E8B90D8D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local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4A363-C488-4099-83D7-1A8E30A50B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98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even worse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</a:t>
            </a:r>
            <a:r>
              <a:rPr lang="en-US" b="1" dirty="0">
                <a:solidFill>
                  <a:schemeClr val="tx2"/>
                </a:solidFill>
              </a:rPr>
              <a:t>random</a:t>
            </a:r>
            <a:r>
              <a:rPr lang="en-US" dirty="0"/>
              <a:t> truth assignment</a:t>
            </a:r>
          </a:p>
          <a:p>
            <a:pPr lvl="1"/>
            <a:r>
              <a:rPr lang="en-US" dirty="0"/>
              <a:t>Assign each proposition a random truth value</a:t>
            </a:r>
          </a:p>
          <a:p>
            <a:r>
              <a:rPr lang="en-US" b="1" dirty="0">
                <a:solidFill>
                  <a:schemeClr val="tx2"/>
                </a:solidFill>
              </a:rPr>
              <a:t>Repeat</a:t>
            </a:r>
            <a:r>
              <a:rPr lang="en-US" dirty="0"/>
              <a:t> until solution found</a:t>
            </a:r>
          </a:p>
          <a:p>
            <a:pPr lvl="1"/>
            <a:r>
              <a:rPr lang="en-US" dirty="0"/>
              <a:t>Pick a </a:t>
            </a:r>
            <a:r>
              <a:rPr lang="en-US" b="1" dirty="0">
                <a:solidFill>
                  <a:schemeClr val="accent2"/>
                </a:solidFill>
              </a:rPr>
              <a:t>random proposition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Flip</a:t>
            </a:r>
            <a:r>
              <a:rPr lang="en-US" dirty="0"/>
              <a:t> its truth value</a:t>
            </a:r>
          </a:p>
          <a:p>
            <a:pPr lvl="2"/>
            <a:r>
              <a:rPr lang="en-US" dirty="0"/>
              <a:t>If it was false, make it true</a:t>
            </a:r>
          </a:p>
          <a:p>
            <a:pPr lvl="2"/>
            <a:r>
              <a:rPr lang="en-US" dirty="0"/>
              <a:t>If it was true, make it false</a:t>
            </a:r>
          </a:p>
        </p:txBody>
      </p:sp>
    </p:spTree>
    <p:extLst>
      <p:ext uri="{BB962C8B-B14F-4D97-AF65-F5344CB8AC3E}">
        <p14:creationId xmlns:p14="http://schemas.microsoft.com/office/powerpoint/2010/main" val="1450156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does a </a:t>
            </a:r>
            <a:r>
              <a:rPr lang="en-US" b="1" dirty="0">
                <a:solidFill>
                  <a:schemeClr val="tx2"/>
                </a:solidFill>
              </a:rPr>
              <a:t>random walk </a:t>
            </a:r>
            <a:r>
              <a:rPr lang="en-US" dirty="0"/>
              <a:t>through the possible truth assignments</a:t>
            </a:r>
          </a:p>
          <a:p>
            <a:pPr lvl="1"/>
            <a:r>
              <a:rPr lang="en-US" dirty="0"/>
              <a:t>Starts with one assignment</a:t>
            </a:r>
          </a:p>
          <a:p>
            <a:pPr lvl="1"/>
            <a:r>
              <a:rPr lang="en-US" dirty="0"/>
              <a:t>Tries another that’s similar to it</a:t>
            </a:r>
          </a:p>
          <a:p>
            <a:pPr lvl="1"/>
            <a:r>
              <a:rPr lang="en-US" dirty="0"/>
              <a:t>Then another that’s similar to that one</a:t>
            </a:r>
          </a:p>
          <a:p>
            <a:pPr lvl="1"/>
            <a:r>
              <a:rPr lang="en-US" dirty="0"/>
              <a:t>Etc., until it finds a solution</a:t>
            </a:r>
          </a:p>
          <a:p>
            <a:pPr>
              <a:spcBef>
                <a:spcPts val="2000"/>
              </a:spcBef>
            </a:pPr>
            <a:r>
              <a:rPr lang="en-US" dirty="0"/>
              <a:t>This is called a </a:t>
            </a:r>
            <a:r>
              <a:rPr lang="en-US" b="1" dirty="0">
                <a:solidFill>
                  <a:schemeClr val="tx2"/>
                </a:solidFill>
              </a:rPr>
              <a:t>stochastic local search </a:t>
            </a:r>
            <a:r>
              <a:rPr lang="en-US" dirty="0"/>
              <a:t>algorithm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Search</a:t>
            </a:r>
            <a:r>
              <a:rPr lang="en-US" dirty="0"/>
              <a:t> algorithm: it tries </a:t>
            </a:r>
            <a:r>
              <a:rPr lang="en-US" b="1" dirty="0">
                <a:solidFill>
                  <a:schemeClr val="accent2"/>
                </a:solidFill>
              </a:rPr>
              <a:t>a series of guesses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Stochastic</a:t>
            </a:r>
            <a:r>
              <a:rPr lang="en-US" dirty="0"/>
              <a:t>: tries a series of things based on </a:t>
            </a:r>
            <a:r>
              <a:rPr lang="en-US" b="1" dirty="0">
                <a:solidFill>
                  <a:schemeClr val="accent2"/>
                </a:solidFill>
              </a:rPr>
              <a:t>random</a:t>
            </a:r>
            <a:r>
              <a:rPr lang="en-US" dirty="0"/>
              <a:t> choices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Local</a:t>
            </a:r>
            <a:r>
              <a:rPr lang="en-US" dirty="0"/>
              <a:t>: each new guess is </a:t>
            </a:r>
            <a:r>
              <a:rPr lang="en-US" b="1" dirty="0">
                <a:solidFill>
                  <a:schemeClr val="accent2"/>
                </a:solidFill>
              </a:rPr>
              <a:t>“close to”</a:t>
            </a:r>
            <a:r>
              <a:rPr lang="en-US" dirty="0"/>
              <a:t> the previous guess</a:t>
            </a:r>
          </a:p>
        </p:txBody>
      </p:sp>
    </p:spTree>
    <p:extLst>
      <p:ext uri="{BB962C8B-B14F-4D97-AF65-F5344CB8AC3E}">
        <p14:creationId xmlns:p14="http://schemas.microsoft.com/office/powerpoint/2010/main" val="461068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even worse?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also </a:t>
            </a:r>
            <a:r>
              <a:rPr lang="en-US" b="1" dirty="0">
                <a:solidFill>
                  <a:schemeClr val="tx2"/>
                </a:solidFill>
              </a:rPr>
              <a:t>blindly tries different truth assignments</a:t>
            </a:r>
          </a:p>
          <a:p>
            <a:r>
              <a:rPr lang="en-US" dirty="0"/>
              <a:t>But it </a:t>
            </a:r>
            <a:r>
              <a:rPr lang="en-US" b="1" dirty="0">
                <a:solidFill>
                  <a:schemeClr val="tx2"/>
                </a:solidFill>
              </a:rPr>
              <a:t>doesn’t keep track </a:t>
            </a:r>
            <a:r>
              <a:rPr lang="en-US" dirty="0"/>
              <a:t>of what it’s already tried</a:t>
            </a:r>
          </a:p>
          <a:p>
            <a:pPr lvl="1"/>
            <a:r>
              <a:rPr lang="en-US" dirty="0"/>
              <a:t>Might try the </a:t>
            </a:r>
            <a:r>
              <a:rPr lang="en-US" b="1" dirty="0">
                <a:solidFill>
                  <a:schemeClr val="accent2"/>
                </a:solidFill>
              </a:rPr>
              <a:t>same one many times</a:t>
            </a:r>
          </a:p>
          <a:p>
            <a:pPr lvl="1"/>
            <a:r>
              <a:rPr lang="en-US" dirty="0"/>
              <a:t>So it can </a:t>
            </a:r>
            <a:r>
              <a:rPr lang="en-US" b="1" dirty="0">
                <a:solidFill>
                  <a:schemeClr val="accent2"/>
                </a:solidFill>
              </a:rPr>
              <a:t>take even longer </a:t>
            </a:r>
            <a:r>
              <a:rPr lang="en-US" dirty="0"/>
              <a:t>for find a solution than systematic search</a:t>
            </a:r>
          </a:p>
          <a:p>
            <a:r>
              <a:rPr lang="en-US" dirty="0"/>
              <a:t>And if you give it a problem with </a:t>
            </a:r>
            <a:r>
              <a:rPr lang="en-US" b="1" dirty="0">
                <a:solidFill>
                  <a:schemeClr val="tx2"/>
                </a:solidFill>
              </a:rPr>
              <a:t>no solution</a:t>
            </a:r>
            <a:r>
              <a:rPr lang="en-US" dirty="0"/>
              <a:t>, it will </a:t>
            </a:r>
            <a:r>
              <a:rPr lang="en-US" b="1" dirty="0">
                <a:solidFill>
                  <a:schemeClr val="tx2"/>
                </a:solidFill>
              </a:rPr>
              <a:t>run forever</a:t>
            </a:r>
          </a:p>
        </p:txBody>
      </p:sp>
    </p:spTree>
    <p:extLst>
      <p:ext uri="{BB962C8B-B14F-4D97-AF65-F5344CB8AC3E}">
        <p14:creationId xmlns:p14="http://schemas.microsoft.com/office/powerpoint/2010/main" val="3258582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Conjunctive normal form (clauses)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Most AI systems </a:t>
            </a:r>
            <a:r>
              <a:rPr lang="en-US" dirty="0"/>
              <a:t>represent statements in CNF</a:t>
            </a:r>
          </a:p>
          <a:p>
            <a:r>
              <a:rPr lang="en-US" dirty="0"/>
              <a:t>A big AND</a:t>
            </a:r>
          </a:p>
          <a:p>
            <a:r>
              <a:rPr lang="en-US" dirty="0"/>
              <a:t>Of a bunch of </a:t>
            </a:r>
            <a:r>
              <a:rPr lang="en-US" b="1" dirty="0">
                <a:solidFill>
                  <a:schemeClr val="accent2"/>
                </a:solidFill>
              </a:rPr>
              <a:t>clauses</a:t>
            </a:r>
          </a:p>
          <a:p>
            <a:pPr lvl="1"/>
            <a:r>
              <a:rPr lang="en-US" dirty="0"/>
              <a:t>Which are a big ORs of</a:t>
            </a:r>
          </a:p>
          <a:p>
            <a:pPr lvl="1"/>
            <a:r>
              <a:rPr lang="en-US" dirty="0"/>
              <a:t>A bunch of </a:t>
            </a:r>
            <a:r>
              <a:rPr lang="en-US" b="1" dirty="0">
                <a:solidFill>
                  <a:schemeClr val="accent2"/>
                </a:solidFill>
              </a:rPr>
              <a:t>literals</a:t>
            </a:r>
            <a:r>
              <a:rPr lang="en-US" dirty="0"/>
              <a:t>, which are either</a:t>
            </a:r>
          </a:p>
          <a:p>
            <a:pPr lvl="2"/>
            <a:r>
              <a:rPr lang="en-US" b="1" dirty="0">
                <a:solidFill>
                  <a:schemeClr val="accent3"/>
                </a:solidFill>
              </a:rPr>
              <a:t>Propositions</a:t>
            </a:r>
            <a:r>
              <a:rPr lang="en-US" dirty="0"/>
              <a:t> (A, B, C)</a:t>
            </a:r>
          </a:p>
          <a:p>
            <a:pPr lvl="2"/>
            <a:r>
              <a:rPr lang="en-US" b="1" dirty="0">
                <a:solidFill>
                  <a:schemeClr val="accent3"/>
                </a:solidFill>
              </a:rPr>
              <a:t>Negated propositions </a:t>
            </a:r>
            <a:r>
              <a:rPr lang="en-US" dirty="0"/>
              <a:t>(not A, not B, not C)</a:t>
            </a:r>
          </a:p>
        </p:txBody>
      </p:sp>
    </p:spTree>
    <p:extLst>
      <p:ext uri="{BB962C8B-B14F-4D97-AF65-F5344CB8AC3E}">
        <p14:creationId xmlns:p14="http://schemas.microsoft.com/office/powerpoint/2010/main" val="691766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</a:t>
            </a:r>
            <a:r>
              <a:rPr lang="en-US" b="1" dirty="0">
                <a:solidFill>
                  <a:schemeClr val="tx2"/>
                </a:solidFill>
              </a:rPr>
              <a:t>random</a:t>
            </a:r>
            <a:r>
              <a:rPr lang="en-US" dirty="0"/>
              <a:t> truth assignment</a:t>
            </a:r>
          </a:p>
          <a:p>
            <a:pPr lvl="1"/>
            <a:r>
              <a:rPr lang="en-US" dirty="0"/>
              <a:t>Assign each proposition a random truth value</a:t>
            </a:r>
          </a:p>
          <a:p>
            <a:r>
              <a:rPr lang="en-US" dirty="0"/>
              <a:t>Convert to CNF (i.e. clauses)</a:t>
            </a:r>
          </a:p>
          <a:p>
            <a:r>
              <a:rPr lang="en-US" b="1" dirty="0">
                <a:solidFill>
                  <a:schemeClr val="tx2"/>
                </a:solidFill>
              </a:rPr>
              <a:t>Repeat</a:t>
            </a:r>
            <a:r>
              <a:rPr lang="en-US" dirty="0"/>
              <a:t> until solution found</a:t>
            </a:r>
          </a:p>
          <a:p>
            <a:pPr lvl="1"/>
            <a:r>
              <a:rPr lang="en-US" dirty="0"/>
              <a:t>Pick a </a:t>
            </a:r>
            <a:r>
              <a:rPr lang="en-US" b="1" dirty="0">
                <a:solidFill>
                  <a:schemeClr val="accent2"/>
                </a:solidFill>
              </a:rPr>
              <a:t>random unsatisfied clause</a:t>
            </a:r>
          </a:p>
          <a:p>
            <a:pPr lvl="2"/>
            <a:r>
              <a:rPr lang="en-US" dirty="0"/>
              <a:t>Unsatisfied means it’s false in the truth assignment,</a:t>
            </a:r>
            <a:br>
              <a:rPr lang="en-US" dirty="0"/>
            </a:br>
            <a:r>
              <a:rPr lang="en-US" dirty="0"/>
              <a:t>i.e. </a:t>
            </a:r>
            <a:r>
              <a:rPr lang="en-US" b="1" dirty="0">
                <a:solidFill>
                  <a:schemeClr val="accent3"/>
                </a:solidFill>
              </a:rPr>
              <a:t>all of its literal are false </a:t>
            </a:r>
            <a:r>
              <a:rPr lang="en-US" dirty="0"/>
              <a:t>in the truth assignment</a:t>
            </a:r>
          </a:p>
          <a:p>
            <a:pPr lvl="1"/>
            <a:r>
              <a:rPr lang="en-US" dirty="0"/>
              <a:t>Pick a </a:t>
            </a:r>
            <a:r>
              <a:rPr lang="en-US" b="1" dirty="0">
                <a:solidFill>
                  <a:schemeClr val="accent2"/>
                </a:solidFill>
              </a:rPr>
              <a:t>random literal </a:t>
            </a:r>
            <a:r>
              <a:rPr lang="en-US" dirty="0"/>
              <a:t>in the clause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Flip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62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a better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old algorithm chose propositions </a:t>
            </a:r>
            <a:r>
              <a:rPr lang="en-US" b="1" dirty="0">
                <a:solidFill>
                  <a:schemeClr val="tx2"/>
                </a:solidFill>
              </a:rPr>
              <a:t>randomly</a:t>
            </a:r>
          </a:p>
          <a:p>
            <a:pPr lvl="1"/>
            <a:r>
              <a:rPr lang="en-US" dirty="0"/>
              <a:t>If you flip a proposition from a </a:t>
            </a:r>
            <a:r>
              <a:rPr lang="en-US" b="1" dirty="0">
                <a:solidFill>
                  <a:schemeClr val="accent2"/>
                </a:solidFill>
              </a:rPr>
              <a:t>clause that’s already satisfied</a:t>
            </a:r>
            <a:r>
              <a:rPr lang="en-US" dirty="0"/>
              <a:t>, it probably doesn’t help you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chemeClr val="accent2"/>
                </a:solidFill>
              </a:rPr>
              <a:t>might make things worse</a:t>
            </a:r>
          </a:p>
          <a:p>
            <a:pPr>
              <a:spcBef>
                <a:spcPts val="2000"/>
              </a:spcBef>
            </a:pPr>
            <a:r>
              <a:rPr lang="en-US" dirty="0"/>
              <a:t>The new algorithm only chooses </a:t>
            </a:r>
            <a:r>
              <a:rPr lang="en-US" b="1" dirty="0">
                <a:solidFill>
                  <a:schemeClr val="tx2"/>
                </a:solidFill>
              </a:rPr>
              <a:t>propositions from unsatisfied clauses</a:t>
            </a:r>
          </a:p>
          <a:p>
            <a:pPr lvl="1"/>
            <a:r>
              <a:rPr lang="en-US" dirty="0"/>
              <a:t>So the flip is guaranteed to at least change that clause to be satisfied</a:t>
            </a:r>
          </a:p>
          <a:p>
            <a:pPr lvl="1"/>
            <a:r>
              <a:rPr lang="en-US" dirty="0"/>
              <a:t>So that’s one bit of </a:t>
            </a:r>
            <a:r>
              <a:rPr lang="en-US" b="1" dirty="0">
                <a:solidFill>
                  <a:schemeClr val="accent2"/>
                </a:solidFill>
              </a:rPr>
              <a:t>guaranteed progress</a:t>
            </a:r>
          </a:p>
          <a:p>
            <a:pPr>
              <a:spcBef>
                <a:spcPts val="2000"/>
              </a:spcBef>
            </a:pPr>
            <a:r>
              <a:rPr lang="en-US" dirty="0"/>
              <a:t>Unfortunately, it’s still possible for it to make other </a:t>
            </a:r>
            <a:r>
              <a:rPr lang="en-US" b="1" dirty="0">
                <a:solidFill>
                  <a:schemeClr val="tx2"/>
                </a:solidFill>
              </a:rPr>
              <a:t>previously satisfied clauses unsatisfied</a:t>
            </a:r>
          </a:p>
          <a:p>
            <a:pPr lvl="1"/>
            <a:r>
              <a:rPr lang="en-US" dirty="0"/>
              <a:t>So if you’re unlucky, you might make </a:t>
            </a:r>
            <a:r>
              <a:rPr lang="en-US" b="1" dirty="0">
                <a:solidFill>
                  <a:schemeClr val="accent2"/>
                </a:solidFill>
              </a:rPr>
              <a:t>negative progress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810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2226-CA35-4AEF-BA37-A2102103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WalkSAT</a:t>
            </a:r>
            <a:r>
              <a:rPr lang="en-US" dirty="0"/>
              <a:t>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0A85F-CE3F-4A9B-9B0D-BE49141CB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8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Syntax (grammar)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tx2"/>
                </a:solidFill>
              </a:rPr>
              <a:t>statement</a:t>
            </a:r>
            <a:r>
              <a:rPr lang="en-US" dirty="0"/>
              <a:t> is</a:t>
            </a:r>
          </a:p>
          <a:p>
            <a:pPr lvl="2"/>
            <a:r>
              <a:rPr lang="en-US" dirty="0"/>
              <a:t>A </a:t>
            </a:r>
            <a:r>
              <a:rPr lang="en-US" b="1" dirty="0">
                <a:solidFill>
                  <a:schemeClr val="accent2"/>
                </a:solidFill>
              </a:rPr>
              <a:t>proposition</a:t>
            </a:r>
            <a:r>
              <a:rPr lang="en-US" dirty="0"/>
              <a:t> (any word or symbol you want to make up)</a:t>
            </a:r>
          </a:p>
          <a:p>
            <a:pPr lvl="2"/>
            <a:r>
              <a:rPr lang="en-US" dirty="0"/>
              <a:t>“</a:t>
            </a:r>
            <a:r>
              <a:rPr lang="en-US" b="1" dirty="0">
                <a:solidFill>
                  <a:schemeClr val="accent2"/>
                </a:solidFill>
              </a:rPr>
              <a:t>not</a:t>
            </a:r>
            <a:r>
              <a:rPr lang="en-US" dirty="0"/>
              <a:t>” followed by a statement</a:t>
            </a:r>
          </a:p>
          <a:p>
            <a:pPr lvl="2"/>
            <a:r>
              <a:rPr lang="en-US" dirty="0"/>
              <a:t>Two statements connected by “</a:t>
            </a:r>
            <a:r>
              <a:rPr lang="en-US" b="1" dirty="0">
                <a:solidFill>
                  <a:schemeClr val="accent2"/>
                </a:solidFill>
              </a:rPr>
              <a:t>and</a:t>
            </a:r>
            <a:r>
              <a:rPr lang="en-US" dirty="0"/>
              <a:t>” or “</a:t>
            </a:r>
            <a:r>
              <a:rPr lang="en-US" b="1" dirty="0">
                <a:solidFill>
                  <a:schemeClr val="accent2"/>
                </a:solidFill>
              </a:rPr>
              <a:t>or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Use parentheses for disambiguation</a:t>
            </a:r>
          </a:p>
          <a:p>
            <a:pPr>
              <a:spcBef>
                <a:spcPts val="2000"/>
              </a:spcBef>
            </a:pPr>
            <a:r>
              <a:rPr lang="en-US" dirty="0"/>
              <a:t>Semantics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tx2"/>
                </a:solidFill>
              </a:rPr>
              <a:t>truth assignment </a:t>
            </a:r>
            <a:r>
              <a:rPr lang="en-US" dirty="0"/>
              <a:t>is gives truth values to propositions</a:t>
            </a:r>
          </a:p>
          <a:p>
            <a:pPr lvl="1"/>
            <a:r>
              <a:rPr lang="en-US" dirty="0"/>
              <a:t>A truth assignment is a </a:t>
            </a:r>
            <a:r>
              <a:rPr lang="en-US" b="1" dirty="0">
                <a:solidFill>
                  <a:schemeClr val="tx2"/>
                </a:solidFill>
              </a:rPr>
              <a:t>model of a statement </a:t>
            </a:r>
            <a:r>
              <a:rPr lang="en-US" dirty="0"/>
              <a:t>if the statement is true when you plug in its truth values</a:t>
            </a:r>
          </a:p>
          <a:p>
            <a:pPr lvl="1"/>
            <a:r>
              <a:rPr lang="en-US" dirty="0"/>
              <a:t>It’s a </a:t>
            </a:r>
            <a:r>
              <a:rPr lang="en-US" b="1" dirty="0">
                <a:solidFill>
                  <a:schemeClr val="tx2"/>
                </a:solidFill>
              </a:rPr>
              <a:t>model of a theory</a:t>
            </a:r>
            <a:r>
              <a:rPr lang="en-US" dirty="0"/>
              <a:t>, if it’s a model of all the statements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07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“greedy”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</a:t>
            </a:r>
            <a:r>
              <a:rPr lang="en-US" b="1" dirty="0">
                <a:solidFill>
                  <a:schemeClr val="tx2"/>
                </a:solidFill>
              </a:rPr>
              <a:t>random</a:t>
            </a:r>
            <a:r>
              <a:rPr lang="en-US" dirty="0"/>
              <a:t> truth assignment</a:t>
            </a:r>
          </a:p>
          <a:p>
            <a:pPr lvl="1"/>
            <a:r>
              <a:rPr lang="en-US" dirty="0"/>
              <a:t>Assign each proposition a random truth value</a:t>
            </a:r>
          </a:p>
          <a:p>
            <a:r>
              <a:rPr lang="en-US" b="1" dirty="0">
                <a:solidFill>
                  <a:schemeClr val="tx2"/>
                </a:solidFill>
              </a:rPr>
              <a:t>Repeat</a:t>
            </a:r>
            <a:r>
              <a:rPr lang="en-US" dirty="0"/>
              <a:t> until solution found</a:t>
            </a:r>
          </a:p>
          <a:p>
            <a:pPr lvl="1"/>
            <a:r>
              <a:rPr lang="en-US" dirty="0"/>
              <a:t>Pick a </a:t>
            </a:r>
            <a:r>
              <a:rPr lang="en-US" b="1" dirty="0">
                <a:solidFill>
                  <a:schemeClr val="accent2"/>
                </a:solidFill>
              </a:rPr>
              <a:t>random unsatisfied clause</a:t>
            </a:r>
          </a:p>
          <a:p>
            <a:pPr lvl="1"/>
            <a:r>
              <a:rPr lang="en-US" dirty="0"/>
              <a:t>Find the </a:t>
            </a:r>
            <a:r>
              <a:rPr lang="en-US" b="1" dirty="0">
                <a:solidFill>
                  <a:schemeClr val="accent2"/>
                </a:solidFill>
              </a:rPr>
              <a:t>best literal </a:t>
            </a:r>
            <a:r>
              <a:rPr lang="en-US" dirty="0"/>
              <a:t>in the clause to flip </a:t>
            </a:r>
          </a:p>
          <a:p>
            <a:pPr lvl="2"/>
            <a:r>
              <a:rPr lang="en-US" dirty="0"/>
              <a:t>Consider each literal in the clause</a:t>
            </a:r>
          </a:p>
          <a:p>
            <a:pPr lvl="3"/>
            <a:r>
              <a:rPr lang="en-US" dirty="0"/>
              <a:t>Compute how many clauses would be satisfied if we flipped it</a:t>
            </a:r>
          </a:p>
          <a:p>
            <a:pPr lvl="2"/>
            <a:r>
              <a:rPr lang="en-US" dirty="0"/>
              <a:t>Choose the one that gives us the most satisfied clauses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Flip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45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Greedy algorithms take </a:t>
            </a:r>
            <a:r>
              <a:rPr lang="en-US" b="1" dirty="0">
                <a:solidFill>
                  <a:schemeClr val="tx2"/>
                </a:solidFill>
              </a:rPr>
              <a:t>greedy steps</a:t>
            </a:r>
          </a:p>
          <a:p>
            <a:pPr lvl="1"/>
            <a:r>
              <a:rPr lang="en-US" dirty="0"/>
              <a:t>Most </a:t>
            </a:r>
            <a:r>
              <a:rPr lang="en-US" b="1" dirty="0">
                <a:solidFill>
                  <a:schemeClr val="accent2"/>
                </a:solidFill>
              </a:rPr>
              <a:t>immediately advantageous</a:t>
            </a:r>
          </a:p>
          <a:p>
            <a:pPr lvl="1"/>
            <a:r>
              <a:rPr lang="en-US" dirty="0"/>
              <a:t>This is referred to as hill climbing</a:t>
            </a:r>
          </a:p>
          <a:p>
            <a:pPr>
              <a:spcBef>
                <a:spcPts val="2000"/>
              </a:spcBef>
            </a:pPr>
            <a:r>
              <a:rPr lang="en-US" dirty="0"/>
              <a:t>Suppose you’re trying to </a:t>
            </a:r>
            <a:r>
              <a:rPr lang="en-US" b="1" dirty="0">
                <a:solidFill>
                  <a:schemeClr val="tx2"/>
                </a:solidFill>
              </a:rPr>
              <a:t>climb a mountain</a:t>
            </a:r>
          </a:p>
          <a:p>
            <a:pPr lvl="1"/>
            <a:r>
              <a:rPr lang="en-US" dirty="0"/>
              <a:t>Start somewhere</a:t>
            </a:r>
          </a:p>
          <a:p>
            <a:pPr lvl="1"/>
            <a:r>
              <a:rPr lang="en-US" dirty="0"/>
              <a:t>Always step in the </a:t>
            </a:r>
            <a:r>
              <a:rPr lang="en-US" b="1" dirty="0">
                <a:solidFill>
                  <a:schemeClr val="accent2"/>
                </a:solidFill>
              </a:rPr>
              <a:t>steepest direction</a:t>
            </a:r>
          </a:p>
        </p:txBody>
      </p:sp>
      <p:pic>
        <p:nvPicPr>
          <p:cNvPr id="1026" name="Picture 2" descr="Creative Common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2910492"/>
            <a:ext cx="3886200" cy="218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59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maxima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Greedy algorithms keep going until they </a:t>
            </a:r>
            <a:r>
              <a:rPr lang="en-US" b="1" dirty="0">
                <a:solidFill>
                  <a:schemeClr val="tx2"/>
                </a:solidFill>
              </a:rPr>
              <a:t>reach some peak</a:t>
            </a:r>
          </a:p>
          <a:p>
            <a:pPr lvl="1"/>
            <a:r>
              <a:rPr lang="en-US" dirty="0"/>
              <a:t>But generally </a:t>
            </a:r>
            <a:r>
              <a:rPr lang="en-US" b="1" dirty="0">
                <a:solidFill>
                  <a:schemeClr val="accent2"/>
                </a:solidFill>
              </a:rPr>
              <a:t>not the highest peak</a:t>
            </a:r>
          </a:p>
          <a:p>
            <a:pPr>
              <a:spcBef>
                <a:spcPts val="2000"/>
              </a:spcBef>
            </a:pPr>
            <a:r>
              <a:rPr lang="en-US" dirty="0"/>
              <a:t>Might get </a:t>
            </a:r>
            <a:r>
              <a:rPr lang="en-US" b="1" dirty="0">
                <a:solidFill>
                  <a:schemeClr val="tx2"/>
                </a:solidFill>
              </a:rPr>
              <a:t>stuck at the top of a foothill</a:t>
            </a:r>
          </a:p>
          <a:p>
            <a:pPr>
              <a:spcBef>
                <a:spcPts val="2000"/>
              </a:spcBef>
            </a:pPr>
            <a:r>
              <a:rPr lang="en-US" dirty="0"/>
              <a:t>Because reaching the </a:t>
            </a:r>
            <a:r>
              <a:rPr lang="en-US" b="1" dirty="0">
                <a:solidFill>
                  <a:schemeClr val="tx2"/>
                </a:solidFill>
              </a:rPr>
              <a:t>highest peak </a:t>
            </a:r>
            <a:r>
              <a:rPr lang="en-US" dirty="0"/>
              <a:t>would require 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Leaving the current peak</a:t>
            </a:r>
          </a:p>
          <a:p>
            <a:pPr lvl="1"/>
            <a:r>
              <a:rPr lang="en-US" dirty="0"/>
              <a:t>Which means going </a:t>
            </a:r>
            <a:r>
              <a:rPr lang="en-US" b="1" dirty="0">
                <a:solidFill>
                  <a:schemeClr val="accent2"/>
                </a:solidFill>
              </a:rPr>
              <a:t>temporarily downhill</a:t>
            </a:r>
          </a:p>
        </p:txBody>
      </p:sp>
      <p:pic>
        <p:nvPicPr>
          <p:cNvPr id="2050" name="Picture 2" descr="Finsteraarhorn - Wikipedi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2209800"/>
            <a:ext cx="3886200" cy="265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603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maxima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This can happen to our SAT solver</a:t>
            </a:r>
          </a:p>
          <a:p>
            <a:r>
              <a:rPr lang="en-US" dirty="0"/>
              <a:t>Takes </a:t>
            </a:r>
            <a:r>
              <a:rPr lang="en-US" b="1" dirty="0">
                <a:solidFill>
                  <a:schemeClr val="tx2"/>
                </a:solidFill>
              </a:rPr>
              <a:t>greedy steps </a:t>
            </a:r>
            <a:r>
              <a:rPr lang="en-US" dirty="0"/>
              <a:t>to satisfy clauses</a:t>
            </a:r>
          </a:p>
          <a:p>
            <a:r>
              <a:rPr lang="en-US" dirty="0"/>
              <a:t>Hits a </a:t>
            </a:r>
            <a:r>
              <a:rPr lang="en-US" b="1" dirty="0">
                <a:solidFill>
                  <a:schemeClr val="tx2"/>
                </a:solidFill>
              </a:rPr>
              <a:t>local optimum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Not all clauses satisfied</a:t>
            </a:r>
          </a:p>
          <a:p>
            <a:pPr lvl="1"/>
            <a:r>
              <a:rPr lang="en-US" dirty="0"/>
              <a:t>But any single flip will </a:t>
            </a:r>
            <a:r>
              <a:rPr lang="en-US" b="1" dirty="0">
                <a:solidFill>
                  <a:schemeClr val="accent2"/>
                </a:solidFill>
              </a:rPr>
              <a:t>make things worse</a:t>
            </a:r>
          </a:p>
          <a:p>
            <a:pPr lvl="1"/>
            <a:r>
              <a:rPr lang="en-US" dirty="0"/>
              <a:t>It takes the </a:t>
            </a:r>
            <a:r>
              <a:rPr lang="en-US" b="1" dirty="0">
                <a:solidFill>
                  <a:schemeClr val="accent2"/>
                </a:solidFill>
              </a:rPr>
              <a:t>least bad flip</a:t>
            </a:r>
          </a:p>
          <a:p>
            <a:pPr lvl="1"/>
            <a:r>
              <a:rPr lang="en-US" dirty="0"/>
              <a:t>But on the next step, it </a:t>
            </a:r>
            <a:r>
              <a:rPr lang="en-US" b="1" dirty="0">
                <a:solidFill>
                  <a:schemeClr val="accent2"/>
                </a:solidFill>
              </a:rPr>
              <a:t>flips it back</a:t>
            </a:r>
          </a:p>
          <a:p>
            <a:pPr lvl="2"/>
            <a:r>
              <a:rPr lang="en-US" b="1" dirty="0">
                <a:solidFill>
                  <a:schemeClr val="accent3"/>
                </a:solidFill>
              </a:rPr>
              <a:t>Because that’s the greedy choice</a:t>
            </a:r>
          </a:p>
          <a:p>
            <a:pPr>
              <a:spcBef>
                <a:spcPts val="2000"/>
              </a:spcBef>
            </a:pPr>
            <a:r>
              <a:rPr lang="en-US" dirty="0"/>
              <a:t>We’ll do a </a:t>
            </a:r>
            <a:r>
              <a:rPr lang="en-US" b="1" dirty="0">
                <a:solidFill>
                  <a:schemeClr val="tx2"/>
                </a:solidFill>
              </a:rPr>
              <a:t>demo</a:t>
            </a:r>
            <a:r>
              <a:rPr lang="en-US" dirty="0"/>
              <a:t> shortly</a:t>
            </a:r>
          </a:p>
        </p:txBody>
      </p:sp>
      <p:pic>
        <p:nvPicPr>
          <p:cNvPr id="2050" name="Picture 2" descr="Finsteraarhorn - Wikipedi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2209800"/>
            <a:ext cx="3886200" cy="265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906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WalkSAT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a </a:t>
            </a:r>
            <a:r>
              <a:rPr lang="en-US" b="1" dirty="0">
                <a:solidFill>
                  <a:schemeClr val="tx2"/>
                </a:solidFill>
              </a:rPr>
              <a:t>random</a:t>
            </a:r>
            <a:r>
              <a:rPr lang="en-US" dirty="0"/>
              <a:t> truth assignment</a:t>
            </a:r>
          </a:p>
          <a:p>
            <a:pPr lvl="1"/>
            <a:r>
              <a:rPr lang="en-US" dirty="0"/>
              <a:t>Assign each proposition a random truth value</a:t>
            </a:r>
          </a:p>
          <a:p>
            <a:r>
              <a:rPr lang="en-US" b="1" dirty="0">
                <a:solidFill>
                  <a:schemeClr val="tx2"/>
                </a:solidFill>
              </a:rPr>
              <a:t>Repeat</a:t>
            </a:r>
            <a:r>
              <a:rPr lang="en-US" dirty="0"/>
              <a:t> until solution found</a:t>
            </a:r>
          </a:p>
          <a:p>
            <a:pPr lvl="1"/>
            <a:r>
              <a:rPr lang="en-US" dirty="0"/>
              <a:t>Pick a </a:t>
            </a:r>
            <a:r>
              <a:rPr lang="en-US" b="1" dirty="0">
                <a:solidFill>
                  <a:schemeClr val="accent2"/>
                </a:solidFill>
              </a:rPr>
              <a:t>random unsatisfied clause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Randomly choose</a:t>
            </a:r>
          </a:p>
          <a:p>
            <a:pPr lvl="2"/>
            <a:r>
              <a:rPr lang="en-US" b="1" dirty="0">
                <a:solidFill>
                  <a:schemeClr val="accent3"/>
                </a:solidFill>
              </a:rPr>
              <a:t>Random step</a:t>
            </a:r>
            <a:r>
              <a:rPr lang="en-US" dirty="0"/>
              <a:t>: flip a random literal from the clause</a:t>
            </a:r>
          </a:p>
          <a:p>
            <a:pPr lvl="2"/>
            <a:r>
              <a:rPr lang="en-US" b="1" dirty="0">
                <a:solidFill>
                  <a:schemeClr val="accent3"/>
                </a:solidFill>
              </a:rPr>
              <a:t>Greedy step</a:t>
            </a:r>
            <a:r>
              <a:rPr lang="en-US" dirty="0"/>
              <a:t>: flip the best literal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/>
              <a:t>Most stochastic SAT solvers use variants of </a:t>
            </a:r>
            <a:r>
              <a:rPr lang="en-US" dirty="0" err="1"/>
              <a:t>WalkSAT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54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tune </a:t>
            </a:r>
            <a:r>
              <a:rPr lang="en-US" b="1" dirty="0">
                <a:solidFill>
                  <a:schemeClr val="tx2"/>
                </a:solidFill>
              </a:rPr>
              <a:t>how often it takes random steps</a:t>
            </a:r>
          </a:p>
          <a:p>
            <a:pPr lvl="1"/>
            <a:r>
              <a:rPr lang="en-US" dirty="0"/>
              <a:t>This is called the </a:t>
            </a:r>
            <a:r>
              <a:rPr lang="en-US" b="1" dirty="0">
                <a:solidFill>
                  <a:schemeClr val="accent2"/>
                </a:solidFill>
              </a:rPr>
              <a:t>noise level</a:t>
            </a:r>
          </a:p>
          <a:p>
            <a:pPr>
              <a:spcBef>
                <a:spcPts val="2000"/>
              </a:spcBef>
            </a:pPr>
            <a:r>
              <a:rPr lang="en-US" dirty="0"/>
              <a:t>Determines </a:t>
            </a:r>
            <a:r>
              <a:rPr lang="en-US" b="1" dirty="0">
                <a:solidFill>
                  <a:schemeClr val="tx2"/>
                </a:solidFill>
              </a:rPr>
              <a:t>how greedy </a:t>
            </a:r>
            <a:r>
              <a:rPr lang="en-US" dirty="0"/>
              <a:t>the algorithm is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Noise level 0%</a:t>
            </a:r>
          </a:p>
          <a:p>
            <a:pPr lvl="2"/>
            <a:r>
              <a:rPr lang="en-US" b="1" dirty="0">
                <a:solidFill>
                  <a:schemeClr val="accent3"/>
                </a:solidFill>
              </a:rPr>
              <a:t>Fully greedy</a:t>
            </a:r>
          </a:p>
          <a:p>
            <a:pPr lvl="2"/>
            <a:r>
              <a:rPr lang="en-US" dirty="0"/>
              <a:t>Really fast when it works</a:t>
            </a:r>
          </a:p>
          <a:p>
            <a:pPr lvl="2"/>
            <a:r>
              <a:rPr lang="en-US" dirty="0"/>
              <a:t>But prone to local maxima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Noise level 100%</a:t>
            </a:r>
          </a:p>
          <a:p>
            <a:pPr lvl="2"/>
            <a:r>
              <a:rPr lang="en-US" dirty="0"/>
              <a:t>Just the original </a:t>
            </a:r>
            <a:r>
              <a:rPr lang="en-US" b="1" dirty="0">
                <a:solidFill>
                  <a:schemeClr val="accent3"/>
                </a:solidFill>
              </a:rPr>
              <a:t>random walk </a:t>
            </a:r>
            <a:r>
              <a:rPr lang="en-US" dirty="0"/>
              <a:t>algorithm</a:t>
            </a:r>
          </a:p>
          <a:p>
            <a:pPr>
              <a:spcBef>
                <a:spcPts val="2000"/>
              </a:spcBef>
            </a:pPr>
            <a:r>
              <a:rPr lang="en-US" dirty="0"/>
              <a:t>Typical noise levels for production systems are around </a:t>
            </a:r>
            <a:r>
              <a:rPr lang="en-US" b="1" dirty="0">
                <a:solidFill>
                  <a:schemeClr val="tx2"/>
                </a:solidFill>
              </a:rPr>
              <a:t>5% or less</a:t>
            </a:r>
          </a:p>
        </p:txBody>
      </p:sp>
    </p:spTree>
    <p:extLst>
      <p:ext uri="{BB962C8B-B14F-4D97-AF65-F5344CB8AC3E}">
        <p14:creationId xmlns:p14="http://schemas.microsoft.com/office/powerpoint/2010/main" val="3354793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04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461A-A890-4578-B370-3CE59554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91962-8640-459B-9F54-DBD6689E30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51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true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SAT solvers need to keep checking if </a:t>
            </a:r>
            <a:r>
              <a:rPr lang="en-US" b="1" dirty="0">
                <a:solidFill>
                  <a:schemeClr val="tx2"/>
                </a:solidFill>
              </a:rPr>
              <a:t>clauses are satisfied</a:t>
            </a:r>
          </a:p>
          <a:p>
            <a:r>
              <a:rPr lang="en-US" dirty="0"/>
              <a:t>A clause is satisfied whenever </a:t>
            </a:r>
            <a:r>
              <a:rPr lang="en-US" b="1" dirty="0">
                <a:solidFill>
                  <a:schemeClr val="tx2"/>
                </a:solidFill>
              </a:rPr>
              <a:t>at least one of its literals </a:t>
            </a:r>
            <a:r>
              <a:rPr lang="en-US" dirty="0"/>
              <a:t>is true</a:t>
            </a:r>
          </a:p>
          <a:p>
            <a:pPr>
              <a:spcBef>
                <a:spcPts val="2000"/>
              </a:spcBef>
            </a:pPr>
            <a:r>
              <a:rPr lang="en-US" dirty="0"/>
              <a:t>So they</a:t>
            </a:r>
          </a:p>
          <a:p>
            <a:pPr lvl="1"/>
            <a:r>
              <a:rPr lang="en-US" dirty="0"/>
              <a:t>Keep tables of the </a:t>
            </a:r>
            <a:r>
              <a:rPr lang="en-US" b="1" dirty="0">
                <a:solidFill>
                  <a:schemeClr val="accent2"/>
                </a:solidFill>
              </a:rPr>
              <a:t>number of true literals in each clause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Update </a:t>
            </a:r>
            <a:r>
              <a:rPr lang="en-US" dirty="0"/>
              <a:t>them </a:t>
            </a:r>
            <a:r>
              <a:rPr lang="en-US" b="1" dirty="0">
                <a:solidFill>
                  <a:schemeClr val="accent2"/>
                </a:solidFill>
              </a:rPr>
              <a:t>when they flip </a:t>
            </a:r>
            <a:r>
              <a:rPr lang="en-US" dirty="0"/>
              <a:t>a literal</a:t>
            </a:r>
          </a:p>
          <a:p>
            <a:pPr>
              <a:spcBef>
                <a:spcPts val="2000"/>
              </a:spcBef>
            </a:pPr>
            <a:r>
              <a:rPr lang="en-US" dirty="0"/>
              <a:t>This makes it </a:t>
            </a:r>
            <a:r>
              <a:rPr lang="en-US" b="1" dirty="0">
                <a:solidFill>
                  <a:schemeClr val="tx2"/>
                </a:solidFill>
              </a:rPr>
              <a:t>much more efficient </a:t>
            </a:r>
            <a:r>
              <a:rPr lang="en-US" dirty="0"/>
              <a:t>to check if a clause is satisfied</a:t>
            </a:r>
          </a:p>
          <a:p>
            <a:pPr lvl="1"/>
            <a:r>
              <a:rPr lang="en-US" dirty="0"/>
              <a:t>Just </a:t>
            </a:r>
            <a:r>
              <a:rPr lang="en-US" b="1" dirty="0">
                <a:solidFill>
                  <a:schemeClr val="accent2"/>
                </a:solidFill>
              </a:rPr>
              <a:t>check the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10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</a:t>
            </a:r>
            <a:r>
              <a:rPr lang="en-US" dirty="0" err="1"/>
              <a:t>WalkSAT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Imaginarium</a:t>
            </a:r>
            <a:r>
              <a:rPr lang="en-US" dirty="0"/>
              <a:t> uses variant of </a:t>
            </a:r>
            <a:r>
              <a:rPr lang="en-US" dirty="0" err="1"/>
              <a:t>WalkSAT</a:t>
            </a:r>
            <a:r>
              <a:rPr lang="en-US" dirty="0"/>
              <a:t> that </a:t>
            </a:r>
            <a:r>
              <a:rPr lang="en-US" b="1" dirty="0">
                <a:solidFill>
                  <a:schemeClr val="tx2"/>
                </a:solidFill>
              </a:rPr>
              <a:t>dynamically adjusts</a:t>
            </a:r>
            <a:r>
              <a:rPr lang="en-US" dirty="0"/>
              <a:t> the noise level</a:t>
            </a:r>
          </a:p>
          <a:p>
            <a:pPr lvl="1"/>
            <a:r>
              <a:rPr lang="en-US" dirty="0"/>
              <a:t>When a flip </a:t>
            </a:r>
            <a:r>
              <a:rPr lang="en-US" b="1" dirty="0">
                <a:solidFill>
                  <a:schemeClr val="accent2"/>
                </a:solidFill>
              </a:rPr>
              <a:t>makes progress</a:t>
            </a:r>
            <a:endParaRPr lang="en-US" dirty="0"/>
          </a:p>
          <a:p>
            <a:pPr lvl="2"/>
            <a:r>
              <a:rPr lang="en-US" dirty="0"/>
              <a:t>i.e. </a:t>
            </a:r>
            <a:r>
              <a:rPr lang="en-US" b="1" dirty="0">
                <a:solidFill>
                  <a:schemeClr val="accent3"/>
                </a:solidFill>
              </a:rPr>
              <a:t>increases satisfied clauses</a:t>
            </a:r>
          </a:p>
          <a:p>
            <a:pPr lvl="2"/>
            <a:r>
              <a:rPr lang="en-US" dirty="0"/>
              <a:t>We’re doing well</a:t>
            </a:r>
          </a:p>
          <a:p>
            <a:pPr lvl="2"/>
            <a:r>
              <a:rPr lang="en-US" b="1" dirty="0">
                <a:solidFill>
                  <a:schemeClr val="accent3"/>
                </a:solidFill>
              </a:rPr>
              <a:t>Decrease </a:t>
            </a:r>
            <a:r>
              <a:rPr lang="en-US" dirty="0"/>
              <a:t>noise level</a:t>
            </a:r>
          </a:p>
          <a:p>
            <a:pPr lvl="1"/>
            <a:r>
              <a:rPr lang="en-US" dirty="0"/>
              <a:t>If flips </a:t>
            </a:r>
            <a:r>
              <a:rPr lang="en-US" b="1" dirty="0">
                <a:solidFill>
                  <a:schemeClr val="accent2"/>
                </a:solidFill>
              </a:rPr>
              <a:t>repeatedly fail to make progress</a:t>
            </a:r>
          </a:p>
          <a:p>
            <a:pPr lvl="2"/>
            <a:r>
              <a:rPr lang="en-US" dirty="0"/>
              <a:t>We’re </a:t>
            </a:r>
            <a:r>
              <a:rPr lang="en-US" b="1" dirty="0">
                <a:solidFill>
                  <a:schemeClr val="accent3"/>
                </a:solidFill>
              </a:rPr>
              <a:t>probably stuck</a:t>
            </a:r>
          </a:p>
          <a:p>
            <a:pPr lvl="2"/>
            <a:r>
              <a:rPr lang="en-US" b="1" dirty="0">
                <a:solidFill>
                  <a:schemeClr val="accent3"/>
                </a:solidFill>
              </a:rPr>
              <a:t>Increase</a:t>
            </a:r>
            <a:r>
              <a:rPr lang="en-US" dirty="0"/>
              <a:t> the noise level</a:t>
            </a:r>
          </a:p>
        </p:txBody>
      </p:sp>
    </p:spTree>
    <p:extLst>
      <p:ext uri="{BB962C8B-B14F-4D97-AF65-F5344CB8AC3E}">
        <p14:creationId xmlns:p14="http://schemas.microsoft.com/office/powerpoint/2010/main" val="72568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Satisfaction and satisfiability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logics have some notion of satisfaction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chemeClr val="tx2"/>
                </a:solidFill>
              </a:rPr>
              <a:t>object satisfies a sentence</a:t>
            </a:r>
          </a:p>
          <a:p>
            <a:pPr lvl="1"/>
            <a:r>
              <a:rPr lang="en-US" dirty="0"/>
              <a:t>If it doesn’t contradict it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chemeClr val="tx2"/>
                </a:solidFill>
              </a:rPr>
              <a:t>object satisfies a theory</a:t>
            </a:r>
            <a:r>
              <a:rPr lang="en-US" dirty="0"/>
              <a:t>, if it satisfies all its sentences</a:t>
            </a:r>
          </a:p>
          <a:p>
            <a:pPr lvl="1"/>
            <a:r>
              <a:rPr lang="en-US" dirty="0"/>
              <a:t>And is then called a </a:t>
            </a:r>
            <a:r>
              <a:rPr lang="en-US" b="1" dirty="0">
                <a:solidFill>
                  <a:schemeClr val="accent2"/>
                </a:solidFill>
              </a:rPr>
              <a:t>model of the theory</a:t>
            </a:r>
          </a:p>
          <a:p>
            <a:r>
              <a:rPr lang="en-US" dirty="0"/>
              <a:t>And a theory is </a:t>
            </a:r>
            <a:r>
              <a:rPr lang="en-US" b="1" dirty="0" err="1">
                <a:solidFill>
                  <a:schemeClr val="tx2"/>
                </a:solidFill>
              </a:rPr>
              <a:t>satisfiable</a:t>
            </a:r>
            <a:r>
              <a:rPr lang="en-US" dirty="0"/>
              <a:t> if something satisfies it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accent2"/>
                </a:solidFill>
              </a:rPr>
              <a:t>satisfiability solver </a:t>
            </a:r>
            <a:r>
              <a:rPr lang="en-US" dirty="0"/>
              <a:t>is a program that finds models for theories</a:t>
            </a:r>
          </a:p>
        </p:txBody>
      </p:sp>
    </p:spTree>
    <p:extLst>
      <p:ext uri="{BB962C8B-B14F-4D97-AF65-F5344CB8AC3E}">
        <p14:creationId xmlns:p14="http://schemas.microsoft.com/office/powerpoint/2010/main" val="1373288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kinds of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Once you’re </a:t>
            </a:r>
            <a:r>
              <a:rPr lang="en-US" b="1" dirty="0">
                <a:solidFill>
                  <a:schemeClr val="tx2"/>
                </a:solidFill>
              </a:rPr>
              <a:t>keeping counts anyway</a:t>
            </a:r>
          </a:p>
          <a:p>
            <a:r>
              <a:rPr lang="en-US" dirty="0"/>
              <a:t>Why not let the user specify </a:t>
            </a:r>
            <a:r>
              <a:rPr lang="en-US" b="1" dirty="0">
                <a:solidFill>
                  <a:schemeClr val="tx2"/>
                </a:solidFill>
              </a:rPr>
              <a:t>more flexible constraints</a:t>
            </a:r>
            <a:r>
              <a:rPr lang="en-US" dirty="0"/>
              <a:t> based on the number of true literals?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Pseudo-Boolean</a:t>
            </a:r>
            <a:r>
              <a:rPr lang="en-US" dirty="0"/>
              <a:t> constraints</a:t>
            </a:r>
          </a:p>
          <a:p>
            <a:pPr lvl="2"/>
            <a:r>
              <a:rPr lang="en-US" dirty="0"/>
              <a:t>Clause is satisfied whenever the number of true literals is in a </a:t>
            </a:r>
            <a:r>
              <a:rPr lang="en-US" b="1" dirty="0">
                <a:solidFill>
                  <a:schemeClr val="accent3"/>
                </a:solidFill>
              </a:rPr>
              <a:t>specified range</a:t>
            </a:r>
          </a:p>
          <a:p>
            <a:pPr lvl="2"/>
            <a:r>
              <a:rPr lang="en-US" dirty="0"/>
              <a:t>Really useful</a:t>
            </a:r>
          </a:p>
          <a:p>
            <a:pPr lvl="3"/>
            <a:r>
              <a:rPr lang="en-US" dirty="0"/>
              <a:t>“a Noun can be X, Y, or Z” =&gt; at most one of: not Noun, X, Y, Z is true</a:t>
            </a:r>
          </a:p>
          <a:p>
            <a:pPr lvl="3"/>
            <a:r>
              <a:rPr lang="en-US" dirty="0"/>
              <a:t>“a Noun is X, Y, or Z” =&gt; exactly one of: not Noun, X, Y, Z is true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XOR</a:t>
            </a:r>
            <a:r>
              <a:rPr lang="en-US" dirty="0"/>
              <a:t> constraints</a:t>
            </a:r>
          </a:p>
          <a:p>
            <a:pPr lvl="2"/>
            <a:r>
              <a:rPr lang="en-US" dirty="0"/>
              <a:t>Clause is satisfied when an odd number of literals is true</a:t>
            </a:r>
          </a:p>
          <a:p>
            <a:pPr lvl="2"/>
            <a:r>
              <a:rPr lang="en-US" dirty="0"/>
              <a:t>Used extensively in code breaking</a:t>
            </a:r>
          </a:p>
        </p:txBody>
      </p:sp>
    </p:spTree>
    <p:extLst>
      <p:ext uri="{BB962C8B-B14F-4D97-AF65-F5344CB8AC3E}">
        <p14:creationId xmlns:p14="http://schemas.microsoft.com/office/powerpoint/2010/main" val="318137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9F24-DC46-40F8-8428-2A0A01DA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Pseudo-Boolean constraint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3498A-1C9E-4F36-89B7-41531C33CC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43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9D9A-7350-4B33-B9D6-4DECB585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DPLL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AB47B-1833-47D8-92A3-06FD89855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15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Non-stochastic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Imaginarium</a:t>
            </a:r>
            <a:r>
              <a:rPr lang="en-US" dirty="0"/>
              <a:t> uses adaptive </a:t>
            </a:r>
            <a:r>
              <a:rPr lang="en-US" dirty="0" err="1"/>
              <a:t>WalkSAT</a:t>
            </a:r>
            <a:r>
              <a:rPr lang="en-US" dirty="0"/>
              <a:t> because</a:t>
            </a:r>
          </a:p>
          <a:p>
            <a:pPr lvl="1"/>
            <a:r>
              <a:rPr lang="en-US" dirty="0"/>
              <a:t>It’s simple</a:t>
            </a:r>
          </a:p>
          <a:p>
            <a:pPr lvl="1"/>
            <a:r>
              <a:rPr lang="en-US" dirty="0"/>
              <a:t>It’s fast enough</a:t>
            </a:r>
          </a:p>
          <a:p>
            <a:pPr lvl="1"/>
            <a:r>
              <a:rPr lang="en-US" dirty="0"/>
              <a:t>It gives random results</a:t>
            </a:r>
          </a:p>
          <a:p>
            <a:pPr lvl="1"/>
            <a:r>
              <a:rPr lang="en-US" dirty="0"/>
              <a:t>It doesn’t use much memory</a:t>
            </a:r>
          </a:p>
          <a:p>
            <a:pPr>
              <a:spcBef>
                <a:spcPts val="2000"/>
              </a:spcBef>
            </a:pPr>
            <a:r>
              <a:rPr lang="en-US" dirty="0"/>
              <a:t>However, </a:t>
            </a:r>
            <a:r>
              <a:rPr lang="en-US"/>
              <a:t>the Davis-Putnam-</a:t>
            </a:r>
            <a:r>
              <a:rPr lang="en-US" dirty="0" err="1"/>
              <a:t>Logemann</a:t>
            </a:r>
            <a:r>
              <a:rPr lang="en-US" dirty="0"/>
              <a:t>-Loveland (</a:t>
            </a:r>
            <a:r>
              <a:rPr lang="en-US" b="1" dirty="0">
                <a:solidFill>
                  <a:schemeClr val="tx2"/>
                </a:solidFill>
              </a:rPr>
              <a:t>DPLL</a:t>
            </a:r>
            <a:r>
              <a:rPr lang="en-US" dirty="0"/>
              <a:t>) algorithm is generally the </a:t>
            </a:r>
            <a:r>
              <a:rPr lang="en-US" b="1" dirty="0">
                <a:solidFill>
                  <a:schemeClr val="tx2"/>
                </a:solidFill>
              </a:rPr>
              <a:t>fastest algorithm</a:t>
            </a:r>
          </a:p>
          <a:p>
            <a:pPr lvl="1"/>
            <a:r>
              <a:rPr lang="en-US" dirty="0"/>
              <a:t>And </a:t>
            </a:r>
            <a:r>
              <a:rPr lang="en-US" b="1" dirty="0">
                <a:solidFill>
                  <a:schemeClr val="accent2"/>
                </a:solidFill>
              </a:rPr>
              <a:t>most popular</a:t>
            </a:r>
          </a:p>
          <a:p>
            <a:pPr lvl="1"/>
            <a:r>
              <a:rPr lang="en-US" dirty="0"/>
              <a:t>High performance DPLL implementations with clause learning can solve problems with </a:t>
            </a:r>
            <a:r>
              <a:rPr lang="en-US" b="1" dirty="0">
                <a:solidFill>
                  <a:schemeClr val="accent2"/>
                </a:solidFill>
              </a:rPr>
              <a:t>over a million propositions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97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of DPLL (for CS students)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DPLL(clauses)</a:t>
                </a:r>
              </a:p>
              <a:p>
                <a:r>
                  <a:rPr lang="en-US" b="1" dirty="0">
                    <a:solidFill>
                      <a:schemeClr val="tx2"/>
                    </a:solidFill>
                  </a:rPr>
                  <a:t>Pick a proposition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endParaRPr lang="en-US" b="1" dirty="0">
                  <a:solidFill>
                    <a:schemeClr val="tx2"/>
                  </a:solidFill>
                </a:endParaRPr>
              </a:p>
              <a:p>
                <a:r>
                  <a:rPr lang="en-US" b="1" dirty="0">
                    <a:solidFill>
                      <a:schemeClr val="tx2"/>
                    </a:solidFill>
                  </a:rPr>
                  <a:t>Try setting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chemeClr val="tx2"/>
                    </a:solidFill>
                  </a:rPr>
                  <a:t>to true</a:t>
                </a:r>
              </a:p>
              <a:p>
                <a:pPr lvl="1"/>
                <a:r>
                  <a:rPr lang="en-US" dirty="0"/>
                  <a:t>Substitute true in 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in all the clauses</a:t>
                </a:r>
              </a:p>
              <a:p>
                <a:pPr lvl="1"/>
                <a:r>
                  <a:rPr lang="en-US" dirty="0"/>
                  <a:t>Check each clause to see if it’s</a:t>
                </a:r>
              </a:p>
              <a:p>
                <a:pPr lvl="2"/>
                <a:r>
                  <a:rPr lang="en-US" b="1" dirty="0">
                    <a:solidFill>
                      <a:schemeClr val="accent3"/>
                    </a:solidFill>
                  </a:rPr>
                  <a:t>True </a:t>
                </a:r>
                <a:r>
                  <a:rPr lang="en-US" dirty="0"/>
                  <a:t>because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in the clause (as opposed to not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3"/>
                <a:r>
                  <a:rPr lang="en-US" dirty="0"/>
                  <a:t>Remove the clause; we don’t have to think about it anymore</a:t>
                </a:r>
              </a:p>
              <a:p>
                <a:pPr lvl="3"/>
                <a:r>
                  <a:rPr lang="en-US" dirty="0"/>
                  <a:t>If all the clauses have been deleted, </a:t>
                </a:r>
                <a:r>
                  <a:rPr lang="en-US" b="1" dirty="0">
                    <a:solidFill>
                      <a:srgbClr val="FFFF00"/>
                    </a:solidFill>
                  </a:rPr>
                  <a:t>we have a solution</a:t>
                </a:r>
              </a:p>
              <a:p>
                <a:pPr lvl="2"/>
                <a:r>
                  <a:rPr lang="en-US" b="1" dirty="0">
                    <a:solidFill>
                      <a:schemeClr val="accent3"/>
                    </a:solidFill>
                  </a:rPr>
                  <a:t>False</a:t>
                </a:r>
                <a:r>
                  <a:rPr lang="en-US" dirty="0"/>
                  <a:t> (all the literals have values, and they’re all false)</a:t>
                </a:r>
              </a:p>
              <a:p>
                <a:pPr lvl="3"/>
                <a:r>
                  <a:rPr lang="en-US" dirty="0"/>
                  <a:t>We’ve reached a </a:t>
                </a:r>
                <a:r>
                  <a:rPr lang="en-US" b="1" dirty="0">
                    <a:solidFill>
                      <a:srgbClr val="FFFF00"/>
                    </a:solidFill>
                  </a:rPr>
                  <a:t>contradiction – backtrack </a:t>
                </a:r>
              </a:p>
              <a:p>
                <a:pPr lvl="4"/>
                <a:r>
                  <a:rPr lang="en-US" dirty="0"/>
                  <a:t>Give up on 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to true</a:t>
                </a:r>
              </a:p>
              <a:p>
                <a:pPr lvl="4"/>
                <a:r>
                  <a:rPr lang="en-US" dirty="0"/>
                  <a:t>Set all the clauses back the way they were move on to 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false</a:t>
                </a:r>
              </a:p>
              <a:p>
                <a:pPr lvl="2"/>
                <a:r>
                  <a:rPr lang="en-US" dirty="0"/>
                  <a:t>Has </a:t>
                </a:r>
                <a:r>
                  <a:rPr lang="en-US" b="1" dirty="0">
                    <a:solidFill>
                      <a:schemeClr val="accent3"/>
                    </a:solidFill>
                  </a:rPr>
                  <a:t>just one literal </a:t>
                </a:r>
                <a:r>
                  <a:rPr lang="en-US" dirty="0"/>
                  <a:t>that doesn’t have a value</a:t>
                </a:r>
              </a:p>
              <a:p>
                <a:pPr lvl="3"/>
                <a:r>
                  <a:rPr lang="en-US" dirty="0"/>
                  <a:t>Great!  Now we know what value to give to that literal</a:t>
                </a:r>
              </a:p>
              <a:p>
                <a:pPr lvl="3"/>
                <a:r>
                  <a:rPr lang="en-US" b="1" dirty="0">
                    <a:solidFill>
                      <a:srgbClr val="FFFF00"/>
                    </a:solidFill>
                  </a:rPr>
                  <a:t>Set the literal to that value and recursively substitute it in</a:t>
                </a:r>
              </a:p>
              <a:p>
                <a:r>
                  <a:rPr lang="en-US" dirty="0"/>
                  <a:t>If that didn’t work, </a:t>
                </a:r>
                <a:r>
                  <a:rPr lang="en-US" b="1" dirty="0">
                    <a:solidFill>
                      <a:schemeClr val="tx2"/>
                    </a:solidFill>
                  </a:rPr>
                  <a:t>try setting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>
                    <a:solidFill>
                      <a:schemeClr val="tx2"/>
                    </a:solidFill>
                  </a:rPr>
                  <a:t> to false</a:t>
                </a:r>
              </a:p>
              <a:p>
                <a:r>
                  <a:rPr lang="en-US" dirty="0"/>
                  <a:t>If that didn’t work either</a:t>
                </a:r>
                <a:r>
                  <a:rPr lang="en-US"/>
                  <a:t>, </a:t>
                </a:r>
                <a:r>
                  <a:rPr lang="en-US" b="1">
                    <a:solidFill>
                      <a:schemeClr val="tx2"/>
                    </a:solidFill>
                  </a:rPr>
                  <a:t>backtrack</a:t>
                </a:r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409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Download the </a:t>
            </a:r>
            <a:r>
              <a:rPr lang="en-US" b="1" dirty="0">
                <a:solidFill>
                  <a:schemeClr val="tx2"/>
                </a:solidFill>
              </a:rPr>
              <a:t>SAT demo</a:t>
            </a:r>
            <a:r>
              <a:rPr lang="en-US" dirty="0"/>
              <a:t> from Canvas and play with it</a:t>
            </a:r>
          </a:p>
          <a:p>
            <a:pPr lvl="1"/>
            <a:r>
              <a:rPr lang="en-US" dirty="0"/>
              <a:t>Go to Files &gt; Software</a:t>
            </a:r>
          </a:p>
          <a:p>
            <a:pPr lvl="1"/>
            <a:r>
              <a:rPr lang="en-US" dirty="0"/>
              <a:t>It’s called </a:t>
            </a:r>
            <a:r>
              <a:rPr lang="en-US" dirty="0" err="1"/>
              <a:t>SATToy</a:t>
            </a:r>
            <a:endParaRPr lang="en-US" dirty="0"/>
          </a:p>
          <a:p>
            <a:pPr lvl="1"/>
            <a:r>
              <a:rPr lang="en-US" dirty="0"/>
              <a:t>Pick the right zip for your OS</a:t>
            </a:r>
          </a:p>
          <a:p>
            <a:pPr>
              <a:spcBef>
                <a:spcPts val="2000"/>
              </a:spcBef>
            </a:pPr>
            <a:r>
              <a:rPr lang="en-US" dirty="0"/>
              <a:t>The buttons are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Step</a:t>
            </a:r>
            <a:r>
              <a:rPr lang="en-US" dirty="0"/>
              <a:t>: do one flip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Run</a:t>
            </a:r>
            <a:r>
              <a:rPr lang="en-US" dirty="0"/>
              <a:t>: keep flipping until solved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Reset</a:t>
            </a:r>
            <a:r>
              <a:rPr lang="en-US" dirty="0"/>
              <a:t>: start over</a:t>
            </a:r>
          </a:p>
          <a:p>
            <a:pPr>
              <a:spcBef>
                <a:spcPts val="2000"/>
              </a:spcBef>
            </a:pPr>
            <a:r>
              <a:rPr lang="en-US" dirty="0"/>
              <a:t>You can select either </a:t>
            </a:r>
            <a:r>
              <a:rPr lang="en-US" b="1" dirty="0">
                <a:solidFill>
                  <a:schemeClr val="tx2"/>
                </a:solidFill>
              </a:rPr>
              <a:t>Test.txt</a:t>
            </a:r>
            <a:r>
              <a:rPr lang="en-US" dirty="0"/>
              <a:t>, </a:t>
            </a:r>
            <a:r>
              <a:rPr lang="en-US" b="1" dirty="0">
                <a:solidFill>
                  <a:schemeClr val="tx2"/>
                </a:solidFill>
              </a:rPr>
              <a:t>Grid.txt</a:t>
            </a:r>
            <a:r>
              <a:rPr lang="en-US" dirty="0"/>
              <a:t> or </a:t>
            </a:r>
            <a:r>
              <a:rPr lang="en-US" b="1" dirty="0">
                <a:solidFill>
                  <a:schemeClr val="tx2"/>
                </a:solidFill>
              </a:rPr>
              <a:t>Creatures.txt</a:t>
            </a:r>
            <a:r>
              <a:rPr lang="en-US" dirty="0"/>
              <a:t> in the File field</a:t>
            </a:r>
          </a:p>
          <a:p>
            <a:pPr lvl="1"/>
            <a:r>
              <a:rPr lang="en-US" dirty="0"/>
              <a:t>Or you can </a:t>
            </a:r>
            <a:r>
              <a:rPr lang="en-US" b="1" dirty="0">
                <a:solidFill>
                  <a:schemeClr val="accent2"/>
                </a:solidFill>
              </a:rPr>
              <a:t>make your own</a:t>
            </a:r>
          </a:p>
          <a:p>
            <a:pPr lvl="1"/>
            <a:r>
              <a:rPr lang="en-US" dirty="0"/>
              <a:t>Put it in the </a:t>
            </a:r>
            <a:r>
              <a:rPr lang="en-US" b="1" dirty="0">
                <a:solidFill>
                  <a:schemeClr val="accent2"/>
                </a:solidFill>
              </a:rPr>
              <a:t>“Problems” folder </a:t>
            </a:r>
            <a:r>
              <a:rPr lang="en-US" dirty="0"/>
              <a:t>inside the application folder</a:t>
            </a:r>
          </a:p>
        </p:txBody>
      </p:sp>
    </p:spTree>
    <p:extLst>
      <p:ext uri="{BB962C8B-B14F-4D97-AF65-F5344CB8AC3E}">
        <p14:creationId xmlns:p14="http://schemas.microsoft.com/office/powerpoint/2010/main" val="224733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“objects” for our simple logic will be </a:t>
            </a:r>
            <a:r>
              <a:rPr lang="en-US" b="1" dirty="0">
                <a:solidFill>
                  <a:schemeClr val="tx2"/>
                </a:solidFill>
              </a:rPr>
              <a:t>truth assignments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Tables </a:t>
            </a:r>
            <a:r>
              <a:rPr lang="en-US" dirty="0"/>
              <a:t>assigning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Truth values 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accent2"/>
                </a:solidFill>
              </a:rPr>
              <a:t>propositions</a:t>
            </a:r>
            <a:r>
              <a:rPr lang="en-US" dirty="0"/>
              <a:t> in the theory being discussed</a:t>
            </a:r>
          </a:p>
          <a:p>
            <a:r>
              <a:rPr lang="en-US" dirty="0"/>
              <a:t>For example, these are all truth assignments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990600" y="4419600"/>
          <a:ext cx="2209800" cy="12192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121457169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90515772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Truth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907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852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94944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43444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3543300" y="4419600"/>
          <a:ext cx="2209800" cy="12192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121457169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90515772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Truth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907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852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94944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43444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6096000" y="4419600"/>
          <a:ext cx="2209800" cy="12192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121457169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90515772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Truth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907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852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94944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43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75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of sentences</a:t>
            </a:r>
            <a:br>
              <a:rPr lang="en-US" dirty="0"/>
            </a:br>
            <a:r>
              <a:rPr lang="en-US" dirty="0"/>
              <a:t>   in a truth assignment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628650" y="1825625"/>
          <a:ext cx="3886200" cy="4575177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2324622">
                  <a:extLst>
                    <a:ext uri="{9D8B030D-6E8A-4147-A177-3AD203B41FA5}">
                      <a16:colId xmlns:a16="http://schemas.microsoft.com/office/drawing/2014/main" val="841110035"/>
                    </a:ext>
                  </a:extLst>
                </a:gridCol>
                <a:gridCol w="1561578">
                  <a:extLst>
                    <a:ext uri="{9D8B030D-6E8A-4147-A177-3AD203B41FA5}">
                      <a16:colId xmlns:a16="http://schemas.microsoft.com/office/drawing/2014/main" val="1914138231"/>
                    </a:ext>
                  </a:extLst>
                </a:gridCol>
              </a:tblGrid>
              <a:tr h="460377">
                <a:tc>
                  <a:txBody>
                    <a:bodyPr/>
                    <a:lstStyle/>
                    <a:p>
                      <a:r>
                        <a:rPr lang="en-US" dirty="0"/>
                        <a:t>Truth assignment</a:t>
                      </a:r>
                    </a:p>
                  </a:txBody>
                  <a:tcPr marL="85177" marR="8517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 and B) or C</a:t>
                      </a:r>
                    </a:p>
                  </a:txBody>
                  <a:tcPr marL="85177" marR="85177"/>
                </a:tc>
                <a:extLst>
                  <a:ext uri="{0D108BD9-81ED-4DB2-BD59-A6C34878D82A}">
                    <a16:rowId xmlns:a16="http://schemas.microsoft.com/office/drawing/2014/main" val="302159357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5177" marR="851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T</a:t>
                      </a:r>
                    </a:p>
                  </a:txBody>
                  <a:tcPr marL="85177" marR="85177" anchor="ctr"/>
                </a:tc>
                <a:extLst>
                  <a:ext uri="{0D108BD9-81ED-4DB2-BD59-A6C34878D82A}">
                    <a16:rowId xmlns:a16="http://schemas.microsoft.com/office/drawing/2014/main" val="180125345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5177" marR="851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F</a:t>
                      </a:r>
                    </a:p>
                  </a:txBody>
                  <a:tcPr marL="85177" marR="85177" anchor="ctr"/>
                </a:tc>
                <a:extLst>
                  <a:ext uri="{0D108BD9-81ED-4DB2-BD59-A6C34878D82A}">
                    <a16:rowId xmlns:a16="http://schemas.microsoft.com/office/drawing/2014/main" val="225156256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5177" marR="851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T</a:t>
                      </a:r>
                    </a:p>
                  </a:txBody>
                  <a:tcPr marL="85177" marR="85177" anchor="ctr"/>
                </a:tc>
                <a:extLst>
                  <a:ext uri="{0D108BD9-81ED-4DB2-BD59-A6C34878D82A}">
                    <a16:rowId xmlns:a16="http://schemas.microsoft.com/office/drawing/2014/main" val="1556351040"/>
                  </a:ext>
                </a:extLst>
              </a:tr>
            </a:tbl>
          </a:graphicData>
        </a:graphic>
      </p:graphicFrame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348615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can then</a:t>
            </a:r>
          </a:p>
          <a:p>
            <a:pPr lvl="1"/>
            <a:r>
              <a:rPr lang="en-US" dirty="0"/>
              <a:t>Look at the </a:t>
            </a:r>
            <a:r>
              <a:rPr lang="en-US" b="1" dirty="0">
                <a:solidFill>
                  <a:schemeClr val="tx2"/>
                </a:solidFill>
              </a:rPr>
              <a:t>truth of statements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Relative to truth assignments</a:t>
            </a:r>
          </a:p>
          <a:p>
            <a:pPr lvl="1"/>
            <a:r>
              <a:rPr lang="en-US" dirty="0"/>
              <a:t>For the individual propositions</a:t>
            </a:r>
          </a:p>
          <a:p>
            <a:pPr>
              <a:spcBef>
                <a:spcPts val="2000"/>
              </a:spcBef>
            </a:pPr>
            <a:r>
              <a:rPr lang="en-US" dirty="0"/>
              <a:t>And so we can say 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The sentence</a:t>
            </a:r>
          </a:p>
          <a:p>
            <a:pPr marL="457200" lvl="1" indent="0">
              <a:buNone/>
            </a:pPr>
            <a:r>
              <a:rPr lang="en-US" dirty="0"/>
              <a:t>	 (A and B) or C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Is true in </a:t>
            </a:r>
          </a:p>
          <a:p>
            <a:pPr lvl="2"/>
            <a:r>
              <a:rPr lang="en-US" dirty="0"/>
              <a:t>the </a:t>
            </a:r>
            <a:r>
              <a:rPr lang="en-US" b="1" dirty="0">
                <a:solidFill>
                  <a:schemeClr val="accent2"/>
                </a:solidFill>
              </a:rPr>
              <a:t>first and last </a:t>
            </a:r>
            <a:r>
              <a:rPr lang="en-US" dirty="0"/>
              <a:t>assignments</a:t>
            </a:r>
          </a:p>
          <a:p>
            <a:pPr lvl="2"/>
            <a:r>
              <a:rPr lang="en-US" dirty="0"/>
              <a:t>But </a:t>
            </a:r>
            <a:r>
              <a:rPr lang="en-US" b="1" dirty="0">
                <a:solidFill>
                  <a:schemeClr val="accent2"/>
                </a:solidFill>
              </a:rPr>
              <a:t>not the middle </a:t>
            </a:r>
            <a:r>
              <a:rPr lang="en-US" dirty="0"/>
              <a:t>one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670367" y="3716334"/>
          <a:ext cx="2209800" cy="12192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121457169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90515772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Truth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907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852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94944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43444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670367" y="2362200"/>
          <a:ext cx="2209800" cy="12192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121457169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90515772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Truth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907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852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94944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43444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/>
        </p:nvGraphicFramePr>
        <p:xfrm>
          <a:off x="670367" y="5105400"/>
          <a:ext cx="2209800" cy="12192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121457169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90515772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Truth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907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852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94944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43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50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Satisfaction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628650" y="1825625"/>
          <a:ext cx="3886200" cy="4575177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2324622">
                  <a:extLst>
                    <a:ext uri="{9D8B030D-6E8A-4147-A177-3AD203B41FA5}">
                      <a16:colId xmlns:a16="http://schemas.microsoft.com/office/drawing/2014/main" val="841110035"/>
                    </a:ext>
                  </a:extLst>
                </a:gridCol>
                <a:gridCol w="1561578">
                  <a:extLst>
                    <a:ext uri="{9D8B030D-6E8A-4147-A177-3AD203B41FA5}">
                      <a16:colId xmlns:a16="http://schemas.microsoft.com/office/drawing/2014/main" val="1914138231"/>
                    </a:ext>
                  </a:extLst>
                </a:gridCol>
              </a:tblGrid>
              <a:tr h="460377">
                <a:tc>
                  <a:txBody>
                    <a:bodyPr/>
                    <a:lstStyle/>
                    <a:p>
                      <a:r>
                        <a:rPr lang="en-US" dirty="0"/>
                        <a:t>Truth assignment</a:t>
                      </a:r>
                    </a:p>
                  </a:txBody>
                  <a:tcPr marL="85177" marR="8517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 and B) or C</a:t>
                      </a:r>
                    </a:p>
                  </a:txBody>
                  <a:tcPr marL="85177" marR="85177"/>
                </a:tc>
                <a:extLst>
                  <a:ext uri="{0D108BD9-81ED-4DB2-BD59-A6C34878D82A}">
                    <a16:rowId xmlns:a16="http://schemas.microsoft.com/office/drawing/2014/main" val="302159357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5177" marR="851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ym typeface="Wingdings" panose="05000000000000000000" pitchFamily="2" charset="2"/>
                        </a:rPr>
                        <a:t></a:t>
                      </a:r>
                      <a:endParaRPr lang="en-US" sz="4000" dirty="0"/>
                    </a:p>
                  </a:txBody>
                  <a:tcPr marL="85177" marR="85177" anchor="ctr"/>
                </a:tc>
                <a:extLst>
                  <a:ext uri="{0D108BD9-81ED-4DB2-BD59-A6C34878D82A}">
                    <a16:rowId xmlns:a16="http://schemas.microsoft.com/office/drawing/2014/main" val="180125345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5177" marR="851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ym typeface="Wingdings" panose="05000000000000000000" pitchFamily="2" charset="2"/>
                        </a:rPr>
                        <a:t></a:t>
                      </a:r>
                      <a:endParaRPr lang="en-US" sz="4000" dirty="0"/>
                    </a:p>
                  </a:txBody>
                  <a:tcPr marL="85177" marR="85177" anchor="ctr"/>
                </a:tc>
                <a:extLst>
                  <a:ext uri="{0D108BD9-81ED-4DB2-BD59-A6C34878D82A}">
                    <a16:rowId xmlns:a16="http://schemas.microsoft.com/office/drawing/2014/main" val="225156256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5177" marR="851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ym typeface="Wingdings" panose="05000000000000000000" pitchFamily="2" charset="2"/>
                        </a:rPr>
                        <a:t></a:t>
                      </a:r>
                      <a:endParaRPr lang="en-US" sz="4000" dirty="0"/>
                    </a:p>
                  </a:txBody>
                  <a:tcPr marL="85177" marR="85177" anchor="ctr"/>
                </a:tc>
                <a:extLst>
                  <a:ext uri="{0D108BD9-81ED-4DB2-BD59-A6C34878D82A}">
                    <a16:rowId xmlns:a16="http://schemas.microsoft.com/office/drawing/2014/main" val="1556351040"/>
                  </a:ext>
                </a:extLst>
              </a:tr>
            </a:tbl>
          </a:graphicData>
        </a:graphic>
      </p:graphicFrame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3486150" cy="4351338"/>
          </a:xfrm>
        </p:spPr>
        <p:txBody>
          <a:bodyPr>
            <a:normAutofit/>
          </a:bodyPr>
          <a:lstStyle/>
          <a:p>
            <a:r>
              <a:rPr lang="en-US" dirty="0"/>
              <a:t>A truth assignment </a:t>
            </a:r>
            <a:r>
              <a:rPr lang="en-US" b="1" dirty="0">
                <a:solidFill>
                  <a:schemeClr val="tx2"/>
                </a:solidFill>
              </a:rPr>
              <a:t>satisfies</a:t>
            </a:r>
            <a:r>
              <a:rPr lang="en-US" dirty="0"/>
              <a:t> a sentence if it </a:t>
            </a:r>
            <a:r>
              <a:rPr lang="en-US" b="1" dirty="0">
                <a:solidFill>
                  <a:schemeClr val="tx2"/>
                </a:solidFill>
              </a:rPr>
              <a:t>makes it true</a:t>
            </a:r>
          </a:p>
          <a:p>
            <a:pPr>
              <a:spcBef>
                <a:spcPts val="2000"/>
              </a:spcBef>
            </a:pPr>
            <a:r>
              <a:rPr lang="en-US" dirty="0"/>
              <a:t>So the </a:t>
            </a:r>
            <a:r>
              <a:rPr lang="en-US" b="1" dirty="0">
                <a:solidFill>
                  <a:schemeClr val="tx2"/>
                </a:solidFill>
              </a:rPr>
              <a:t>first and last </a:t>
            </a:r>
            <a:r>
              <a:rPr lang="en-US" dirty="0"/>
              <a:t>truth assignments are </a:t>
            </a:r>
            <a:r>
              <a:rPr lang="en-US" b="1" dirty="0">
                <a:solidFill>
                  <a:schemeClr val="tx2"/>
                </a:solidFill>
              </a:rPr>
              <a:t>models of the sentence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670367" y="3716334"/>
          <a:ext cx="2209800" cy="12192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121457169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90515772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Truth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907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852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94944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43444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670367" y="2362200"/>
          <a:ext cx="2209800" cy="12192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121457169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90515772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Truth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907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852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94944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43444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/>
        </p:nvGraphicFramePr>
        <p:xfrm>
          <a:off x="670367" y="5105400"/>
          <a:ext cx="2209800" cy="12192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121457169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90515772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Truth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907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852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94944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43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94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B262-20FA-49F5-91E3-5C7F7237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Satisfiability solving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FBEFB-F64A-4433-A9B1-C313B113F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8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 it’s easy to </a:t>
            </a:r>
            <a:r>
              <a:rPr lang="en-US" b="1" dirty="0">
                <a:solidFill>
                  <a:schemeClr val="tx2"/>
                </a:solidFill>
              </a:rPr>
              <a:t>test whether a truth assignment is a model </a:t>
            </a:r>
            <a:r>
              <a:rPr lang="en-US" dirty="0"/>
              <a:t>of a given sentence or not</a:t>
            </a:r>
          </a:p>
          <a:p>
            <a:pPr>
              <a:spcBef>
                <a:spcPts val="2000"/>
              </a:spcBef>
            </a:pPr>
            <a:r>
              <a:rPr lang="en-US" dirty="0"/>
              <a:t>How do we </a:t>
            </a:r>
            <a:r>
              <a:rPr lang="en-US" b="1" dirty="0">
                <a:solidFill>
                  <a:schemeClr val="tx2"/>
                </a:solidFill>
              </a:rPr>
              <a:t>construct a truth assignment </a:t>
            </a:r>
            <a:r>
              <a:rPr lang="en-US" dirty="0"/>
              <a:t>for a given sentence?</a:t>
            </a:r>
          </a:p>
          <a:p>
            <a:r>
              <a:rPr lang="en-US" dirty="0"/>
              <a:t>This is called the </a:t>
            </a:r>
            <a:r>
              <a:rPr lang="en-US" b="1" dirty="0">
                <a:solidFill>
                  <a:schemeClr val="tx2"/>
                </a:solidFill>
              </a:rPr>
              <a:t>Boolean satisfiability problem </a:t>
            </a:r>
            <a:r>
              <a:rPr lang="en-US" dirty="0"/>
              <a:t>or </a:t>
            </a:r>
            <a:r>
              <a:rPr lang="en-US" b="1" dirty="0">
                <a:solidFill>
                  <a:schemeClr val="tx2"/>
                </a:solidFill>
              </a:rPr>
              <a:t>SAT</a:t>
            </a:r>
          </a:p>
          <a:p>
            <a:pPr lvl="1"/>
            <a:r>
              <a:rPr lang="en-US" dirty="0"/>
              <a:t>A program that does it is called a </a:t>
            </a:r>
            <a:r>
              <a:rPr lang="en-US" b="1" dirty="0">
                <a:solidFill>
                  <a:schemeClr val="accent2"/>
                </a:solidFill>
              </a:rPr>
              <a:t>SAT solver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Input: sentence </a:t>
            </a:r>
            <a:r>
              <a:rPr lang="en-US" dirty="0"/>
              <a:t>in classical propositional logic</a:t>
            </a:r>
          </a:p>
          <a:p>
            <a:pPr lvl="2"/>
            <a:r>
              <a:rPr lang="en-US" dirty="0"/>
              <a:t>Or a theory, but we can always turn the theory into a sentence by joining all its statements with and’s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Output: a model </a:t>
            </a:r>
            <a:r>
              <a:rPr lang="en-US" dirty="0"/>
              <a:t>of the sentence, if one exists</a:t>
            </a:r>
          </a:p>
          <a:p>
            <a:pPr>
              <a:spcBef>
                <a:spcPts val="2000"/>
              </a:spcBef>
            </a:pPr>
            <a:r>
              <a:rPr lang="en-US" dirty="0"/>
              <a:t>How do we find a model?</a:t>
            </a:r>
          </a:p>
        </p:txBody>
      </p:sp>
    </p:spTree>
    <p:extLst>
      <p:ext uri="{BB962C8B-B14F-4D97-AF65-F5344CB8AC3E}">
        <p14:creationId xmlns:p14="http://schemas.microsoft.com/office/powerpoint/2010/main" val="95055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just said it’s </a:t>
            </a:r>
            <a:r>
              <a:rPr lang="en-US" b="1" dirty="0">
                <a:solidFill>
                  <a:schemeClr val="tx2"/>
                </a:solidFill>
              </a:rPr>
              <a:t>easy to test a truth assignment</a:t>
            </a:r>
          </a:p>
          <a:p>
            <a:r>
              <a:rPr lang="en-US" dirty="0"/>
              <a:t>So here’s an </a:t>
            </a:r>
            <a:r>
              <a:rPr lang="en-US" b="1" dirty="0">
                <a:solidFill>
                  <a:schemeClr val="tx2"/>
                </a:solidFill>
              </a:rPr>
              <a:t>easy algorithm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Try every truth assignment</a:t>
            </a:r>
          </a:p>
          <a:p>
            <a:pPr lvl="1"/>
            <a:r>
              <a:rPr lang="en-US" dirty="0"/>
              <a:t>Test it</a:t>
            </a:r>
          </a:p>
          <a:p>
            <a:endParaRPr lang="en-US" dirty="0"/>
          </a:p>
          <a:p>
            <a:r>
              <a:rPr lang="en-US" dirty="0"/>
              <a:t>Here’s the </a:t>
            </a:r>
            <a:r>
              <a:rPr lang="en-US" b="1" dirty="0">
                <a:solidFill>
                  <a:schemeClr val="tx2"/>
                </a:solidFill>
              </a:rPr>
              <a:t>problem</a:t>
            </a:r>
            <a:r>
              <a:rPr lang="en-US" dirty="0"/>
              <a:t> with that …</a:t>
            </a:r>
          </a:p>
        </p:txBody>
      </p:sp>
    </p:spTree>
    <p:extLst>
      <p:ext uri="{BB962C8B-B14F-4D97-AF65-F5344CB8AC3E}">
        <p14:creationId xmlns:p14="http://schemas.microsoft.com/office/powerpoint/2010/main" val="3554456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1 - What is computation" id="{4A2EBF6C-7ED6-834F-8104-05DE65FD7E24}" vid="{92DF1A50-7234-8041-89FA-8223898454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10275</TotalTime>
  <Words>1930</Words>
  <Application>Microsoft Office PowerPoint</Application>
  <PresentationFormat>On-screen Show (4:3)</PresentationFormat>
  <Paragraphs>341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Cambria Math</vt:lpstr>
      <vt:lpstr>Times New Roman</vt:lpstr>
      <vt:lpstr>Corbel</vt:lpstr>
      <vt:lpstr>Wingdings</vt:lpstr>
      <vt:lpstr>Arial</vt:lpstr>
      <vt:lpstr>Office Theme</vt:lpstr>
      <vt:lpstr>Finding models (SAT solving)</vt:lpstr>
      <vt:lpstr>Classical propositional logic</vt:lpstr>
      <vt:lpstr>Satisfaction and satisfiability</vt:lpstr>
      <vt:lpstr>Truth assignments</vt:lpstr>
      <vt:lpstr>Truth of sentences    in a truth assignment</vt:lpstr>
      <vt:lpstr>Satisfaction</vt:lpstr>
      <vt:lpstr>Satisfiability solving</vt:lpstr>
      <vt:lpstr>SAT Solving</vt:lpstr>
      <vt:lpstr>Brute force</vt:lpstr>
      <vt:lpstr>Complexity</vt:lpstr>
      <vt:lpstr>Exponential runtime</vt:lpstr>
      <vt:lpstr>Stochastic local search</vt:lpstr>
      <vt:lpstr>An even worse algorithm</vt:lpstr>
      <vt:lpstr>Stochastic algorithms</vt:lpstr>
      <vt:lpstr>Why is this even worse?</vt:lpstr>
      <vt:lpstr>Conjunctive normal form (clauses)</vt:lpstr>
      <vt:lpstr>A better algorithm</vt:lpstr>
      <vt:lpstr>Why is this a better algorithm?</vt:lpstr>
      <vt:lpstr>The WalkSAT algorithm</vt:lpstr>
      <vt:lpstr>A “greedy” algorithm</vt:lpstr>
      <vt:lpstr>Hill climbing</vt:lpstr>
      <vt:lpstr>Local maxima</vt:lpstr>
      <vt:lpstr>Local maxima</vt:lpstr>
      <vt:lpstr>The WalkSAT algorithm</vt:lpstr>
      <vt:lpstr>Noise level</vt:lpstr>
      <vt:lpstr>Demo</vt:lpstr>
      <vt:lpstr>Improvements</vt:lpstr>
      <vt:lpstr>Counting true literals</vt:lpstr>
      <vt:lpstr>Adaptive WalkSAT</vt:lpstr>
      <vt:lpstr>New kinds of constraints</vt:lpstr>
      <vt:lpstr>Pseudo-Boolean constraint demo</vt:lpstr>
      <vt:lpstr>DPLL</vt:lpstr>
      <vt:lpstr>Non-stochastic algorithms</vt:lpstr>
      <vt:lpstr>Sketch of DPLL (for CS students)</vt:lpstr>
      <vt:lpstr>Optional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Ian Horswill</dc:creator>
  <cp:lastModifiedBy>Ian D Horswill</cp:lastModifiedBy>
  <cp:revision>287</cp:revision>
  <cp:lastPrinted>2019-12-06T18:33:27Z</cp:lastPrinted>
  <dcterms:created xsi:type="dcterms:W3CDTF">2015-11-29T23:29:25Z</dcterms:created>
  <dcterms:modified xsi:type="dcterms:W3CDTF">2022-05-08T21:31:14Z</dcterms:modified>
</cp:coreProperties>
</file>