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54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solidFill>
                  <a:schemeClr val="tx1">
                    <a:lumMod val="75000"/>
                    <a:lumOff val="2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886200"/>
            <a:ext cx="7772400" cy="1752600"/>
          </a:xfrm>
        </p:spPr>
        <p:txBody>
          <a:bodyPr/>
          <a:lstStyle>
            <a:lvl1pPr marL="0" indent="0" algn="l">
              <a:buNone/>
              <a:defRPr>
                <a:solidFill>
                  <a:schemeClr val="tx1">
                    <a:lumMod val="75000"/>
                    <a:lumOff val="2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130299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878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663699"/>
          </a:xfrm>
        </p:spPr>
        <p:txBody>
          <a:bodyPr anchor="t"/>
          <a:lstStyle>
            <a:lvl1pPr algn="l">
              <a:defRPr sz="5333" b="1" cap="all">
                <a:solidFill>
                  <a:schemeClr val="tx1">
                    <a:lumMod val="75000"/>
                    <a:lumOff val="2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667">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219991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2311400"/>
            <a:ext cx="4038600" cy="42672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2311400"/>
            <a:ext cx="4038600" cy="42672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9582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200"/>
            <a:ext cx="8229600" cy="1143000"/>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438954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2" y="1219200"/>
            <a:ext cx="3008313" cy="1162051"/>
          </a:xfrm>
        </p:spPr>
        <p:txBody>
          <a:bodyPr anchor="b"/>
          <a:lstStyle>
            <a:lvl1pPr algn="l">
              <a:defRPr sz="2667"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5050" y="1219201"/>
            <a:ext cx="5111750" cy="5257801"/>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2" y="2471738"/>
            <a:ext cx="3008313" cy="40052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Tree>
    <p:extLst>
      <p:ext uri="{BB962C8B-B14F-4D97-AF65-F5344CB8AC3E}">
        <p14:creationId xmlns:p14="http://schemas.microsoft.com/office/powerpoint/2010/main" val="58881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5207001"/>
            <a:ext cx="5486400" cy="566739"/>
          </a:xfrm>
        </p:spPr>
        <p:txBody>
          <a:bodyPr anchor="b"/>
          <a:lstStyle>
            <a:lvl1pPr algn="l">
              <a:defRPr sz="2667"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1019175"/>
            <a:ext cx="54864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792288" y="5773739"/>
            <a:ext cx="5486400" cy="804863"/>
          </a:xfrm>
        </p:spPr>
        <p:txBody>
          <a:bodyPr/>
          <a:lstStyle>
            <a:lvl1pPr marL="0" indent="0">
              <a:buNone/>
              <a:defRPr sz="1867">
                <a:solidFill>
                  <a:schemeClr val="tx1">
                    <a:lumMod val="75000"/>
                    <a:lumOff val="2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Tree>
    <p:extLst>
      <p:ext uri="{BB962C8B-B14F-4D97-AF65-F5344CB8AC3E}">
        <p14:creationId xmlns:p14="http://schemas.microsoft.com/office/powerpoint/2010/main" val="15027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rot="16200000">
            <a:off x="3607993" y="964011"/>
            <a:ext cx="3429000" cy="683498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457200" y="1092200"/>
            <a:ext cx="8229600" cy="1143000"/>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488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2200"/>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2205038"/>
            <a:ext cx="8229600"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403882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l" defTabSz="609585" rtl="0" eaLnBrk="1" latinLnBrk="0" hangingPunct="1">
        <a:spcBef>
          <a:spcPct val="0"/>
        </a:spcBef>
        <a:buNone/>
        <a:defRPr sz="5867" kern="1200">
          <a:solidFill>
            <a:schemeClr val="tx1">
              <a:lumMod val="75000"/>
              <a:lumOff val="25000"/>
            </a:schemeClr>
          </a:solidFill>
          <a:latin typeface="Arial"/>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75000"/>
              <a:lumOff val="25000"/>
            </a:schemeClr>
          </a:solidFill>
          <a:latin typeface="Arial"/>
          <a:ea typeface="+mn-ea"/>
          <a:cs typeface="+mn-cs"/>
        </a:defRPr>
      </a:lvl1pPr>
      <a:lvl2pPr marL="990575" indent="-380990" algn="l" defTabSz="609585" rtl="0" eaLnBrk="1" latinLnBrk="0" hangingPunct="1">
        <a:spcBef>
          <a:spcPct val="20000"/>
        </a:spcBef>
        <a:buFont typeface="Arial"/>
        <a:buChar char="–"/>
        <a:defRPr sz="3733" kern="1200">
          <a:solidFill>
            <a:schemeClr val="tx1">
              <a:lumMod val="75000"/>
              <a:lumOff val="25000"/>
            </a:schemeClr>
          </a:solidFill>
          <a:latin typeface="Arial"/>
          <a:ea typeface="+mn-ea"/>
          <a:cs typeface="+mn-cs"/>
        </a:defRPr>
      </a:lvl2pPr>
      <a:lvl3pPr marL="1523962" indent="-304792" algn="l" defTabSz="609585" rtl="0" eaLnBrk="1" latinLnBrk="0" hangingPunct="1">
        <a:spcBef>
          <a:spcPct val="20000"/>
        </a:spcBef>
        <a:buFont typeface="Arial"/>
        <a:buChar char="•"/>
        <a:defRPr sz="3200" kern="1200">
          <a:solidFill>
            <a:schemeClr val="tx1">
              <a:lumMod val="75000"/>
              <a:lumOff val="25000"/>
            </a:schemeClr>
          </a:solidFill>
          <a:latin typeface="Arial"/>
          <a:ea typeface="+mn-ea"/>
          <a:cs typeface="+mn-cs"/>
        </a:defRPr>
      </a:lvl3pPr>
      <a:lvl4pPr marL="2133547" indent="-304792" algn="l" defTabSz="609585" rtl="0" eaLnBrk="1" latinLnBrk="0" hangingPunct="1">
        <a:spcBef>
          <a:spcPct val="20000"/>
        </a:spcBef>
        <a:buFont typeface="Arial"/>
        <a:buChar char="–"/>
        <a:defRPr sz="2667" kern="1200">
          <a:solidFill>
            <a:schemeClr val="tx1">
              <a:lumMod val="75000"/>
              <a:lumOff val="25000"/>
            </a:schemeClr>
          </a:solidFill>
          <a:latin typeface="Arial"/>
          <a:ea typeface="+mn-ea"/>
          <a:cs typeface="+mn-cs"/>
        </a:defRPr>
      </a:lvl4pPr>
      <a:lvl5pPr marL="2743131" indent="-304792" algn="l" defTabSz="609585" rtl="0" eaLnBrk="1" latinLnBrk="0" hangingPunct="1">
        <a:spcBef>
          <a:spcPct val="20000"/>
        </a:spcBef>
        <a:buFont typeface="Arial"/>
        <a:buChar char="»"/>
        <a:defRPr sz="2667" kern="1200">
          <a:solidFill>
            <a:schemeClr val="tx1">
              <a:lumMod val="75000"/>
              <a:lumOff val="25000"/>
            </a:schemeClr>
          </a:solidFill>
          <a:latin typeface="Arial"/>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jpe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000" dirty="0" smtClean="0"/>
              <a:t>Motion Detection and Analysis with Raspberry Pi</a:t>
            </a:r>
            <a:endParaRPr lang="zh-CN" altLang="en-US" sz="4000" dirty="0"/>
          </a:p>
        </p:txBody>
      </p:sp>
      <p:sp>
        <p:nvSpPr>
          <p:cNvPr id="3" name="副标题 2"/>
          <p:cNvSpPr>
            <a:spLocks noGrp="1"/>
          </p:cNvSpPr>
          <p:nvPr>
            <p:ph type="subTitle" idx="1"/>
          </p:nvPr>
        </p:nvSpPr>
        <p:spPr>
          <a:xfrm>
            <a:off x="1763688" y="4221088"/>
            <a:ext cx="6400800" cy="1752600"/>
          </a:xfrm>
        </p:spPr>
        <p:txBody>
          <a:bodyPr>
            <a:normAutofit/>
          </a:bodyPr>
          <a:lstStyle/>
          <a:p>
            <a:pPr algn="r"/>
            <a:r>
              <a:rPr lang="en-US" altLang="zh-CN" sz="2400" dirty="0" smtClean="0"/>
              <a:t>Team Member: </a:t>
            </a:r>
            <a:r>
              <a:rPr lang="en-US" altLang="zh-CN" sz="2400" dirty="0" err="1" smtClean="0"/>
              <a:t>Zhefeng</a:t>
            </a:r>
            <a:r>
              <a:rPr lang="en-US" altLang="zh-CN" sz="2400" dirty="0" smtClean="0"/>
              <a:t> Lin and Pu Zhang</a:t>
            </a:r>
            <a:endParaRPr lang="zh-CN" altLang="en-US" sz="2400" dirty="0"/>
          </a:p>
        </p:txBody>
      </p:sp>
    </p:spTree>
    <p:extLst>
      <p:ext uri="{BB962C8B-B14F-4D97-AF65-F5344CB8AC3E}">
        <p14:creationId xmlns:p14="http://schemas.microsoft.com/office/powerpoint/2010/main" val="3583691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Problem Statement</a:t>
            </a:r>
            <a:endParaRPr lang="zh-CN" altLang="en-US" sz="3200" dirty="0"/>
          </a:p>
        </p:txBody>
      </p:sp>
      <p:sp>
        <p:nvSpPr>
          <p:cNvPr id="3" name="内容占位符 2"/>
          <p:cNvSpPr>
            <a:spLocks noGrp="1"/>
          </p:cNvSpPr>
          <p:nvPr>
            <p:ph idx="1"/>
          </p:nvPr>
        </p:nvSpPr>
        <p:spPr/>
        <p:txBody>
          <a:bodyPr>
            <a:normAutofit fontScale="92500" lnSpcReduction="10000"/>
          </a:bodyPr>
          <a:lstStyle/>
          <a:p>
            <a:r>
              <a:rPr lang="en-US" altLang="zh-CN" sz="2600" dirty="0"/>
              <a:t>In this project, a PIR motion sensor is built to detect motions around the sensor. The occurring time and durations of the motions are then collected by the sensor and read by the raspberry pi. The Pi uses these data for further statistical analysis.</a:t>
            </a:r>
            <a:endParaRPr lang="zh-CN" altLang="zh-CN" sz="2600" dirty="0"/>
          </a:p>
          <a:p>
            <a:pPr marL="0" indent="0">
              <a:buNone/>
            </a:pPr>
            <a:endParaRPr lang="zh-CN" altLang="zh-CN" sz="2600" dirty="0"/>
          </a:p>
          <a:p>
            <a:r>
              <a:rPr lang="en-US" altLang="zh-CN" sz="2600" dirty="0"/>
              <a:t>The motion detection sensor system can be widely used in alarming systems, or any queuing systems in service management field, to collect service data, such as service rate and arrival rate. The collected data can be used for further analysis and thus help the operators to make decisions.</a:t>
            </a:r>
            <a:endParaRPr lang="zh-CN" altLang="zh-CN" sz="2600" dirty="0"/>
          </a:p>
          <a:p>
            <a:pPr marL="0" indent="0">
              <a:buNone/>
            </a:pPr>
            <a:endParaRPr lang="zh-CN" altLang="en-US" dirty="0"/>
          </a:p>
        </p:txBody>
      </p:sp>
    </p:spTree>
    <p:extLst>
      <p:ext uri="{BB962C8B-B14F-4D97-AF65-F5344CB8AC3E}">
        <p14:creationId xmlns:p14="http://schemas.microsoft.com/office/powerpoint/2010/main" val="4080026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Building up the sensor</a:t>
            </a:r>
            <a:endParaRPr lang="zh-CN" altLang="en-US" sz="3200" dirty="0"/>
          </a:p>
        </p:txBody>
      </p:sp>
      <p:sp>
        <p:nvSpPr>
          <p:cNvPr id="3" name="内容占位符 2"/>
          <p:cNvSpPr>
            <a:spLocks noGrp="1"/>
          </p:cNvSpPr>
          <p:nvPr>
            <p:ph idx="1"/>
          </p:nvPr>
        </p:nvSpPr>
        <p:spPr/>
        <p:txBody>
          <a:bodyPr>
            <a:normAutofit/>
          </a:bodyPr>
          <a:lstStyle/>
          <a:p>
            <a:r>
              <a:rPr lang="en-US" altLang="zh-CN" sz="2400" dirty="0"/>
              <a:t>In this project, we use an infrared motion sensor and a Raspberry pi to implement our system</a:t>
            </a:r>
            <a:r>
              <a:rPr lang="en-US" altLang="zh-CN" sz="2400" dirty="0" smtClean="0"/>
              <a:t>.</a:t>
            </a:r>
            <a:endParaRPr lang="zh-CN" altLang="en-US" dirty="0"/>
          </a:p>
        </p:txBody>
      </p:sp>
      <p:pic>
        <p:nvPicPr>
          <p:cNvPr id="4" name="图片 3" descr="C:\Users\Zhang\Desktop\2014Fall\Application of Programming\189-0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140968"/>
            <a:ext cx="4032448" cy="2966441"/>
          </a:xfrm>
          <a:prstGeom prst="rect">
            <a:avLst/>
          </a:prstGeom>
          <a:noFill/>
          <a:ln>
            <a:noFill/>
          </a:ln>
        </p:spPr>
      </p:pic>
      <p:pic>
        <p:nvPicPr>
          <p:cNvPr id="5" name="图片 4" descr="C:\Users\Zhang\AppData\Local\Temp\Rar$DIa0.572\照片.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3140968"/>
            <a:ext cx="4032448" cy="3096344"/>
          </a:xfrm>
          <a:prstGeom prst="rect">
            <a:avLst/>
          </a:prstGeom>
          <a:noFill/>
          <a:ln>
            <a:noFill/>
          </a:ln>
        </p:spPr>
      </p:pic>
    </p:spTree>
    <p:extLst>
      <p:ext uri="{BB962C8B-B14F-4D97-AF65-F5344CB8AC3E}">
        <p14:creationId xmlns:p14="http://schemas.microsoft.com/office/powerpoint/2010/main" val="3114305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Website (</a:t>
            </a:r>
            <a:r>
              <a:rPr lang="en-US" altLang="zh-CN" sz="3200" b="1" dirty="0" err="1"/>
              <a:t>Django</a:t>
            </a:r>
            <a:r>
              <a:rPr lang="en-US" altLang="zh-CN" sz="3200" b="1" dirty="0"/>
              <a:t>) Application</a:t>
            </a:r>
            <a:endParaRPr lang="zh-CN" altLang="en-US" sz="3200" dirty="0"/>
          </a:p>
        </p:txBody>
      </p:sp>
      <p:sp>
        <p:nvSpPr>
          <p:cNvPr id="3" name="内容占位符 2"/>
          <p:cNvSpPr>
            <a:spLocks noGrp="1"/>
          </p:cNvSpPr>
          <p:nvPr>
            <p:ph idx="1"/>
          </p:nvPr>
        </p:nvSpPr>
        <p:spPr/>
        <p:txBody>
          <a:bodyPr>
            <a:normAutofit lnSpcReduction="10000"/>
          </a:bodyPr>
          <a:lstStyle/>
          <a:p>
            <a:pPr marL="0" indent="0">
              <a:buNone/>
            </a:pPr>
            <a:r>
              <a:rPr lang="en-US" altLang="zh-CN" sz="2400" dirty="0"/>
              <a:t>We built the </a:t>
            </a:r>
            <a:r>
              <a:rPr lang="en-US" altLang="zh-CN" sz="2400" dirty="0" err="1"/>
              <a:t>django</a:t>
            </a:r>
            <a:r>
              <a:rPr lang="en-US" altLang="zh-CN" sz="2400" dirty="0"/>
              <a:t> application using GPIO command to receive signals output by the sensor and then read them by </a:t>
            </a:r>
            <a:r>
              <a:rPr lang="en-US" altLang="zh-CN" sz="2400" dirty="0" err="1"/>
              <a:t>Django</a:t>
            </a:r>
            <a:r>
              <a:rPr lang="en-US" altLang="zh-CN" sz="2400" dirty="0"/>
              <a:t> and upload all data including statistical analysis to the website</a:t>
            </a:r>
            <a:r>
              <a:rPr lang="en-US" altLang="zh-CN" sz="2400" dirty="0" smtClean="0"/>
              <a:t>.</a:t>
            </a:r>
          </a:p>
          <a:p>
            <a:pPr marL="0" indent="0">
              <a:buNone/>
            </a:pPr>
            <a:r>
              <a:rPr lang="en-US" altLang="zh-CN" sz="1700" i="1" dirty="0">
                <a:solidFill>
                  <a:srgbClr val="FF0000"/>
                </a:solidFill>
              </a:rPr>
              <a:t>from </a:t>
            </a:r>
            <a:r>
              <a:rPr lang="en-US" altLang="zh-CN" sz="1700" i="1" dirty="0" err="1">
                <a:solidFill>
                  <a:srgbClr val="FF0000"/>
                </a:solidFill>
              </a:rPr>
              <a:t>django.http</a:t>
            </a:r>
            <a:r>
              <a:rPr lang="en-US" altLang="zh-CN" sz="1700" i="1" dirty="0">
                <a:solidFill>
                  <a:srgbClr val="FF0000"/>
                </a:solidFill>
              </a:rPr>
              <a:t> import </a:t>
            </a:r>
            <a:r>
              <a:rPr lang="en-US" altLang="zh-CN" sz="1700" i="1" dirty="0" err="1">
                <a:solidFill>
                  <a:srgbClr val="FF0000"/>
                </a:solidFill>
              </a:rPr>
              <a:t>HttpResponse</a:t>
            </a:r>
            <a:endParaRPr lang="en-US" altLang="zh-CN" sz="1700" i="1" dirty="0">
              <a:solidFill>
                <a:srgbClr val="FF0000"/>
              </a:solidFill>
            </a:endParaRPr>
          </a:p>
          <a:p>
            <a:pPr marL="0" indent="0">
              <a:buNone/>
            </a:pPr>
            <a:r>
              <a:rPr lang="en-US" altLang="zh-CN" sz="1700" i="1" dirty="0">
                <a:solidFill>
                  <a:srgbClr val="FF0000"/>
                </a:solidFill>
              </a:rPr>
              <a:t>from </a:t>
            </a:r>
            <a:r>
              <a:rPr lang="en-US" altLang="zh-CN" sz="1700" i="1" dirty="0" err="1">
                <a:solidFill>
                  <a:srgbClr val="FF0000"/>
                </a:solidFill>
              </a:rPr>
              <a:t>sensor.service</a:t>
            </a:r>
            <a:r>
              <a:rPr lang="en-US" altLang="zh-CN" sz="1700" i="1" dirty="0">
                <a:solidFill>
                  <a:srgbClr val="FF0000"/>
                </a:solidFill>
              </a:rPr>
              <a:t> import *</a:t>
            </a:r>
          </a:p>
          <a:p>
            <a:pPr marL="0" indent="0">
              <a:buNone/>
            </a:pPr>
            <a:r>
              <a:rPr lang="en-US" altLang="zh-CN" sz="1700" i="1" dirty="0">
                <a:solidFill>
                  <a:srgbClr val="FF0000"/>
                </a:solidFill>
              </a:rPr>
              <a:t>from </a:t>
            </a:r>
            <a:r>
              <a:rPr lang="en-US" altLang="zh-CN" sz="1700" i="1" dirty="0" err="1">
                <a:solidFill>
                  <a:srgbClr val="FF0000"/>
                </a:solidFill>
              </a:rPr>
              <a:t>django.shortcuts</a:t>
            </a:r>
            <a:r>
              <a:rPr lang="en-US" altLang="zh-CN" sz="1700" i="1" dirty="0">
                <a:solidFill>
                  <a:srgbClr val="FF0000"/>
                </a:solidFill>
              </a:rPr>
              <a:t> import render</a:t>
            </a:r>
          </a:p>
          <a:p>
            <a:pPr marL="0" indent="0">
              <a:buNone/>
            </a:pPr>
            <a:endParaRPr lang="en-US" altLang="zh-CN" sz="1700" i="1" dirty="0">
              <a:solidFill>
                <a:srgbClr val="FF0000"/>
              </a:solidFill>
            </a:endParaRPr>
          </a:p>
          <a:p>
            <a:pPr marL="0" indent="0">
              <a:buNone/>
            </a:pPr>
            <a:r>
              <a:rPr lang="en-US" altLang="zh-CN" sz="1700" i="1" dirty="0">
                <a:solidFill>
                  <a:srgbClr val="FF0000"/>
                </a:solidFill>
              </a:rPr>
              <a:t># Create your views here.</a:t>
            </a:r>
          </a:p>
          <a:p>
            <a:pPr marL="0" indent="0">
              <a:buNone/>
            </a:pPr>
            <a:r>
              <a:rPr lang="en-US" altLang="zh-CN" sz="1700" i="1" dirty="0" err="1">
                <a:solidFill>
                  <a:srgbClr val="FF0000"/>
                </a:solidFill>
              </a:rPr>
              <a:t>def</a:t>
            </a:r>
            <a:r>
              <a:rPr lang="en-US" altLang="zh-CN" sz="1700" i="1" dirty="0">
                <a:solidFill>
                  <a:srgbClr val="FF0000"/>
                </a:solidFill>
              </a:rPr>
              <a:t> </a:t>
            </a:r>
            <a:r>
              <a:rPr lang="en-US" altLang="zh-CN" sz="1700" i="1" dirty="0" err="1">
                <a:solidFill>
                  <a:srgbClr val="FF0000"/>
                </a:solidFill>
              </a:rPr>
              <a:t>onesec</a:t>
            </a:r>
            <a:r>
              <a:rPr lang="en-US" altLang="zh-CN" sz="1700" i="1" dirty="0">
                <a:solidFill>
                  <a:srgbClr val="FF0000"/>
                </a:solidFill>
              </a:rPr>
              <a:t>(request):</a:t>
            </a:r>
          </a:p>
          <a:p>
            <a:pPr marL="0" indent="0">
              <a:buNone/>
            </a:pPr>
            <a:r>
              <a:rPr lang="en-US" altLang="zh-CN" sz="1700" i="1" dirty="0">
                <a:solidFill>
                  <a:srgbClr val="FF0000"/>
                </a:solidFill>
              </a:rPr>
              <a:t>    </a:t>
            </a:r>
            <a:r>
              <a:rPr lang="en-US" altLang="zh-CN" sz="1700" i="1" dirty="0" err="1">
                <a:solidFill>
                  <a:srgbClr val="FF0000"/>
                </a:solidFill>
              </a:rPr>
              <a:t>read_sensor</a:t>
            </a:r>
            <a:r>
              <a:rPr lang="en-US" altLang="zh-CN" sz="1700" i="1" dirty="0">
                <a:solidFill>
                  <a:srgbClr val="FF0000"/>
                </a:solidFill>
              </a:rPr>
              <a:t>()</a:t>
            </a:r>
          </a:p>
          <a:p>
            <a:pPr marL="0" indent="0">
              <a:buNone/>
            </a:pPr>
            <a:r>
              <a:rPr lang="en-US" altLang="zh-CN" sz="1700" i="1" dirty="0">
                <a:solidFill>
                  <a:srgbClr val="FF0000"/>
                </a:solidFill>
              </a:rPr>
              <a:t>    read_sensor2()</a:t>
            </a:r>
          </a:p>
          <a:p>
            <a:pPr marL="0" indent="0">
              <a:buNone/>
            </a:pPr>
            <a:r>
              <a:rPr lang="en-US" altLang="zh-CN" sz="1700" i="1" dirty="0">
                <a:solidFill>
                  <a:srgbClr val="FF0000"/>
                </a:solidFill>
              </a:rPr>
              <a:t>    read_sensor3()</a:t>
            </a:r>
          </a:p>
          <a:p>
            <a:pPr marL="0" indent="0">
              <a:buNone/>
            </a:pPr>
            <a:r>
              <a:rPr lang="en-US" altLang="zh-CN" sz="1700" i="1" dirty="0">
                <a:solidFill>
                  <a:srgbClr val="FF0000"/>
                </a:solidFill>
              </a:rPr>
              <a:t>    return </a:t>
            </a:r>
            <a:r>
              <a:rPr lang="en-US" altLang="zh-CN" sz="1700" i="1" dirty="0" err="1">
                <a:solidFill>
                  <a:srgbClr val="FF0000"/>
                </a:solidFill>
              </a:rPr>
              <a:t>HttpResponse</a:t>
            </a:r>
            <a:r>
              <a:rPr lang="en-US" altLang="zh-CN" sz="1700" i="1" dirty="0">
                <a:solidFill>
                  <a:srgbClr val="FF0000"/>
                </a:solidFill>
              </a:rPr>
              <a:t>('')</a:t>
            </a:r>
          </a:p>
          <a:p>
            <a:pPr marL="0" indent="0">
              <a:buNone/>
            </a:pPr>
            <a:endParaRPr lang="zh-CN" altLang="zh-CN" sz="2400" dirty="0" smtClean="0"/>
          </a:p>
          <a:p>
            <a:pPr marL="0" indent="0">
              <a:buNone/>
            </a:pPr>
            <a:endParaRPr lang="zh-CN" altLang="en-US" dirty="0"/>
          </a:p>
        </p:txBody>
      </p:sp>
    </p:spTree>
    <p:extLst>
      <p:ext uri="{BB962C8B-B14F-4D97-AF65-F5344CB8AC3E}">
        <p14:creationId xmlns:p14="http://schemas.microsoft.com/office/powerpoint/2010/main" val="2777554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Data Output</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400" dirty="0" smtClean="0"/>
              <a:t>We output the data csv files for further analysis…</a:t>
            </a:r>
          </a:p>
          <a:p>
            <a:pPr marL="0" indent="0">
              <a:buNone/>
            </a:pP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952353130"/>
              </p:ext>
            </p:extLst>
          </p:nvPr>
        </p:nvGraphicFramePr>
        <p:xfrm>
          <a:off x="755576" y="2852936"/>
          <a:ext cx="936104" cy="3475126"/>
        </p:xfrm>
        <a:graphic>
          <a:graphicData uri="http://schemas.openxmlformats.org/presentationml/2006/ole">
            <mc:AlternateContent xmlns:mc="http://schemas.openxmlformats.org/markup-compatibility/2006">
              <mc:Choice xmlns:v="urn:schemas-microsoft-com:vml" Requires="v">
                <p:oleObj spid="_x0000_s1028" name="工作表" r:id="rId3" imgW="695141" imgH="2581331" progId="Excel.Sheet.12">
                  <p:embed/>
                </p:oleObj>
              </mc:Choice>
              <mc:Fallback>
                <p:oleObj name="工作表" r:id="rId3" imgW="695141" imgH="2581331" progId="Excel.Sheet.12">
                  <p:embed/>
                  <p:pic>
                    <p:nvPicPr>
                      <p:cNvPr id="0" name=""/>
                      <p:cNvPicPr/>
                      <p:nvPr/>
                    </p:nvPicPr>
                    <p:blipFill>
                      <a:blip r:embed="rId4"/>
                      <a:stretch>
                        <a:fillRect/>
                      </a:stretch>
                    </p:blipFill>
                    <p:spPr>
                      <a:xfrm>
                        <a:off x="755576" y="2852936"/>
                        <a:ext cx="936104" cy="3475126"/>
                      </a:xfrm>
                      <a:prstGeom prst="rect">
                        <a:avLst/>
                      </a:prstGeom>
                    </p:spPr>
                  </p:pic>
                </p:oleObj>
              </mc:Fallback>
            </mc:AlternateContent>
          </a:graphicData>
        </a:graphic>
      </p:graphicFrame>
      <p:sp>
        <p:nvSpPr>
          <p:cNvPr id="5" name="TextBox 4"/>
          <p:cNvSpPr txBox="1"/>
          <p:nvPr/>
        </p:nvSpPr>
        <p:spPr>
          <a:xfrm>
            <a:off x="2195736" y="2946878"/>
            <a:ext cx="6234892" cy="369332"/>
          </a:xfrm>
          <a:prstGeom prst="rect">
            <a:avLst/>
          </a:prstGeom>
          <a:noFill/>
        </p:spPr>
        <p:txBody>
          <a:bodyPr wrap="square" rtlCol="0">
            <a:spAutoFit/>
          </a:bodyPr>
          <a:lstStyle/>
          <a:p>
            <a:r>
              <a:rPr lang="en-US" altLang="zh-CN" dirty="0" smtClean="0"/>
              <a:t>The data can be used to study the character of a service system…</a:t>
            </a:r>
            <a:endParaRPr lang="zh-CN" altLang="en-US" dirty="0"/>
          </a:p>
        </p:txBody>
      </p:sp>
      <p:pic>
        <p:nvPicPr>
          <p:cNvPr id="1027" name="Picture 3" descr="C:\Users\Zhang\Desktop\2014Fall\Application of Programming\People-in-Line-300x15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6918" y="3637715"/>
            <a:ext cx="4752528" cy="250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995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4_01_Wordmark_16x9">
  <a:themeElements>
    <a:clrScheme name="Custom 1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403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Presentation_124</Template>
  <TotalTime>2</TotalTime>
  <Words>238</Words>
  <Application>Microsoft Office PowerPoint</Application>
  <PresentationFormat>全屏显示(4:3)</PresentationFormat>
  <Paragraphs>23</Paragraphs>
  <Slides>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vt:i4>
      </vt:variant>
    </vt:vector>
  </HeadingPairs>
  <TitlesOfParts>
    <vt:vector size="7" baseType="lpstr">
      <vt:lpstr>2014_01_Wordmark_16x9</vt:lpstr>
      <vt:lpstr>Microsoft Excel 工作表</vt:lpstr>
      <vt:lpstr>Motion Detection and Analysis with Raspberry Pi</vt:lpstr>
      <vt:lpstr>Problem Statement</vt:lpstr>
      <vt:lpstr>Building up the sensor</vt:lpstr>
      <vt:lpstr>Website (Django) Application</vt:lpstr>
      <vt:lpstr>Data 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Detection and Analysis with Raspberry Pi</dc:title>
  <dc:creator>Zhang</dc:creator>
  <cp:lastModifiedBy>Zhang</cp:lastModifiedBy>
  <cp:revision>2</cp:revision>
  <dcterms:created xsi:type="dcterms:W3CDTF">2014-12-15T01:42:51Z</dcterms:created>
  <dcterms:modified xsi:type="dcterms:W3CDTF">2014-12-15T01:55:25Z</dcterms:modified>
</cp:coreProperties>
</file>