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4" r:id="rId3"/>
    <p:sldId id="432" r:id="rId5"/>
    <p:sldId id="638" r:id="rId6"/>
    <p:sldId id="646" r:id="rId7"/>
    <p:sldId id="634" r:id="rId8"/>
    <p:sldId id="635" r:id="rId9"/>
    <p:sldId id="581" r:id="rId10"/>
    <p:sldId id="639" r:id="rId11"/>
    <p:sldId id="636" r:id="rId12"/>
    <p:sldId id="64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9397E"/>
    <a:srgbClr val="C8D4EE"/>
    <a:srgbClr val="AABCE4"/>
    <a:srgbClr val="F4FAFA"/>
    <a:srgbClr val="DEF1F2"/>
    <a:srgbClr val="EBEFFF"/>
    <a:srgbClr val="D6D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481BDAA-98F9-44C3-91A1-FEDDB19B9275}" styleName="{96a5a69e-e2c1-4257-9d08-7c964cdb7bb0}">
    <a:wholeTbl>
      <a:tcTxStyle>
        <a:fontRef idx="none">
          <a:prstClr val="black"/>
        </a:fontRef>
      </a:tcTxStyle>
      <a:tcStyle>
        <a:tcBdr>
          <a:left>
            <a:ln w="9525" cmpd="sng">
              <a:solidFill>
                <a:srgbClr val="E4E4E4"/>
              </a:solidFill>
            </a:ln>
          </a:left>
          <a:right>
            <a:ln w="9525" cmpd="sng">
              <a:solidFill>
                <a:srgbClr val="E4E4E4"/>
              </a:solidFill>
            </a:ln>
          </a:right>
          <a:top>
            <a:ln w="9525" cmpd="sng">
              <a:solidFill>
                <a:srgbClr val="E4E4E4"/>
              </a:solidFill>
            </a:ln>
          </a:top>
          <a:bottom>
            <a:ln w="9525" cmpd="sng">
              <a:solidFill>
                <a:srgbClr val="E4E4E4"/>
              </a:solidFill>
            </a:ln>
          </a:bottom>
          <a:insideH>
            <a:ln w="9525" cmpd="sng">
              <a:solidFill>
                <a:srgbClr val="E4E4E4"/>
              </a:solidFill>
            </a:ln>
          </a:insideH>
          <a:insideV>
            <a:ln w="9525" cmpd="sng">
              <a:solidFill>
                <a:srgbClr val="E4E4E4"/>
              </a:solidFill>
            </a:ln>
          </a:insideV>
        </a:tcBdr>
        <a:fill>
          <a:solidFill>
            <a:srgbClr val="FFFFFF"/>
          </a:solidFill>
        </a:fill>
      </a:tcStyle>
    </a:wholeTbl>
    <a:lastRow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3A3A3A"/>
              </a:solidFill>
            </a:ln>
          </a:top>
        </a:tcBdr>
        <a:fill>
          <a:solidFill>
            <a:srgbClr val="EEEEEE"/>
          </a:solidFill>
        </a:fill>
      </a:tcStyle>
    </a:lastRow>
    <a:firstRow>
      <a:tcTxStyle>
        <a:fontRef idx="none">
          <a:prstClr val="black"/>
        </a:fontRef>
      </a:tcTxStyle>
      <a:tcStyle>
        <a:tcBdr>
          <a:left>
            <a:ln w="9525" cmpd="sng">
              <a:solidFill>
                <a:srgbClr val="E4E4E4"/>
              </a:solidFill>
            </a:ln>
          </a:left>
          <a:right>
            <a:ln w="9525" cmpd="sng">
              <a:solidFill>
                <a:srgbClr val="E4E4E4"/>
              </a:solidFill>
            </a:ln>
          </a:right>
          <a:top>
            <a:ln w="9525" cmpd="sng">
              <a:solidFill>
                <a:srgbClr val="E4E4E4"/>
              </a:solidFill>
            </a:ln>
          </a:top>
          <a:bottom>
            <a:ln w="9525" cmpd="sng">
              <a:solidFill>
                <a:srgbClr val="E4E4E4"/>
              </a:solidFill>
            </a:ln>
          </a:bottom>
          <a:insideH>
            <a:ln w="9525" cmpd="sng">
              <a:solidFill>
                <a:srgbClr val="E4E4E4"/>
              </a:solidFill>
            </a:ln>
          </a:insideH>
          <a:insideV>
            <a:ln w="9525" cmpd="sng">
              <a:solidFill>
                <a:srgbClr val="E4E4E4"/>
              </a:solidFill>
            </a:ln>
          </a:insideV>
        </a:tcBdr>
        <a:fill>
          <a:solidFill>
            <a:srgbClr val="3A3A3A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5428" autoAdjust="0"/>
  </p:normalViewPr>
  <p:slideViewPr>
    <p:cSldViewPr snapToGrid="0">
      <p:cViewPr>
        <p:scale>
          <a:sx n="125" d="100"/>
          <a:sy n="125" d="100"/>
        </p:scale>
        <p:origin x="1128" y="72"/>
      </p:cViewPr>
      <p:guideLst>
        <p:guide orient="horz" pos="2004"/>
        <p:guide pos="2783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-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7.e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C6660-C6B2-4CFA-B4F3-59C014DCF3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70A9-DDF4-4531-9D5C-2106BFDB9A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"/>
          <p:cNvSpPr/>
          <p:nvPr userDrawn="1"/>
        </p:nvSpPr>
        <p:spPr>
          <a:xfrm>
            <a:off x="0" y="0"/>
            <a:ext cx="914519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8" name="矩形 4"/>
          <p:cNvSpPr/>
          <p:nvPr userDrawn="1"/>
        </p:nvSpPr>
        <p:spPr>
          <a:xfrm>
            <a:off x="0" y="-27384"/>
            <a:ext cx="9144000" cy="64807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8388424" y="6309320"/>
            <a:ext cx="755576" cy="5486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A4D22-167B-46FA-9971-3ABF1F8032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e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3" Type="http://schemas.openxmlformats.org/officeDocument/2006/relationships/image" Target="../media/image4.jpeg"/><Relationship Id="rId20" Type="http://schemas.openxmlformats.org/officeDocument/2006/relationships/notesSlide" Target="../notesSlides/notesSlide3.xml"/><Relationship Id="rId2" Type="http://schemas.openxmlformats.org/officeDocument/2006/relationships/image" Target="../media/image3.jpeg"/><Relationship Id="rId19" Type="http://schemas.openxmlformats.org/officeDocument/2006/relationships/vmlDrawing" Target="../drawings/vmlDrawing1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3.wmf"/><Relationship Id="rId16" Type="http://schemas.openxmlformats.org/officeDocument/2006/relationships/oleObject" Target="../embeddings/oleObject5.bin"/><Relationship Id="rId15" Type="http://schemas.openxmlformats.org/officeDocument/2006/relationships/image" Target="../media/image12.wmf"/><Relationship Id="rId14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12" Type="http://schemas.openxmlformats.org/officeDocument/2006/relationships/oleObject" Target="../embeddings/oleObject3.bin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image" Target="../media/image16.png"/><Relationship Id="rId7" Type="http://schemas.openxmlformats.org/officeDocument/2006/relationships/image" Target="../media/image8.png"/><Relationship Id="rId6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1.emf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39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153681" y="2130593"/>
            <a:ext cx="868295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有限元仿真教学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7230353" y="201806"/>
            <a:ext cx="1913647" cy="749240"/>
            <a:chOff x="3831217" y="831180"/>
            <a:chExt cx="5312780" cy="2080084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00468B"/>
                </a:clrFrom>
                <a:clrTo>
                  <a:srgbClr val="00468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217" y="1045386"/>
              <a:ext cx="1666755" cy="1651672"/>
            </a:xfrm>
            <a:prstGeom prst="rect">
              <a:avLst/>
            </a:prstGeom>
            <a:noFill/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00468B"/>
                </a:clrFrom>
                <a:clrTo>
                  <a:srgbClr val="00468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2407" y="831180"/>
              <a:ext cx="4011590" cy="2080084"/>
            </a:xfrm>
            <a:prstGeom prst="rect">
              <a:avLst/>
            </a:prstGeom>
          </p:spPr>
        </p:pic>
      </p:grpSp>
      <p:sp>
        <p:nvSpPr>
          <p:cNvPr id="2" name="矩形 1"/>
          <p:cNvSpPr/>
          <p:nvPr/>
        </p:nvSpPr>
        <p:spPr>
          <a:xfrm>
            <a:off x="0" y="5988123"/>
            <a:ext cx="914400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												Mar, 10th, 2020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1198710" y="3564909"/>
            <a:ext cx="7461196" cy="1752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b="1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 b="1">
                <a:solidFill>
                  <a:schemeClr val="accent2"/>
                </a:solidFill>
                <a:latin typeface="+mn-lt"/>
                <a:ea typeface="宋体" panose="02010600030101010101" pitchFamily="2" charset="-122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chemeClr val="accent2"/>
                </a:solidFill>
                <a:latin typeface="+mn-lt"/>
                <a:ea typeface="宋体" panose="02010600030101010101" pitchFamily="2" charset="-122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accent2"/>
                </a:solidFill>
                <a:latin typeface="+mn-lt"/>
                <a:ea typeface="宋体" panose="02010600030101010101" pitchFamily="2" charset="-122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accent2"/>
                </a:solidFill>
                <a:latin typeface="+mn-lt"/>
                <a:ea typeface="宋体" panose="02010600030101010101" pitchFamily="2" charset="-122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accent2"/>
                </a:solidFill>
                <a:latin typeface="+mn-lt"/>
                <a:ea typeface="宋体" panose="02010600030101010101" pitchFamily="2" charset="-122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accent2"/>
                </a:solidFill>
                <a:latin typeface="+mn-lt"/>
                <a:ea typeface="宋体" panose="02010600030101010101" pitchFamily="2" charset="-122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accent2"/>
                </a:solidFill>
                <a:latin typeface="+mn-lt"/>
                <a:ea typeface="宋体" panose="02010600030101010101" pitchFamily="2" charset="-122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1">
                <a:solidFill>
                  <a:schemeClr val="accent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algn="r" fontAlgn="base"/>
            <a:endParaRPr lang="en-US" altLang="zh-CN" sz="2400" strike="noStrike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algn="r"/>
            <a:endParaRPr lang="en-US" sz="2400" strike="noStrike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algn="r"/>
            <a:r>
              <a:rPr lang="en-US" sz="2400" strike="noStrike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ET</a:t>
            </a:r>
            <a:r>
              <a:rPr lang="zh-CN" altLang="en-US" sz="2400" strike="noStrike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实验室</a:t>
            </a:r>
            <a:endParaRPr lang="zh-CN" altLang="en-US" sz="2400" strike="noStrike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7641" cy="6858000"/>
          </a:xfrm>
          <a:prstGeom prst="rect">
            <a:avLst/>
          </a:prstGeom>
        </p:spPr>
      </p:pic>
      <p:sp>
        <p:nvSpPr>
          <p:cNvPr id="6" name="PA_矩形 9"/>
          <p:cNvSpPr/>
          <p:nvPr>
            <p:custDataLst>
              <p:tags r:id="rId2"/>
            </p:custDataLst>
          </p:nvPr>
        </p:nvSpPr>
        <p:spPr>
          <a:xfrm>
            <a:off x="4394835" y="4594860"/>
            <a:ext cx="4691380" cy="1868805"/>
          </a:xfrm>
          <a:prstGeom prst="rect">
            <a:avLst/>
          </a:prstGeom>
          <a:gradFill flip="none" rotWithShape="1">
            <a:gsLst>
              <a:gs pos="8000">
                <a:srgbClr val="09397E">
                  <a:alpha val="51000"/>
                </a:srgbClr>
              </a:gs>
              <a:gs pos="64000">
                <a:srgbClr val="09397E">
                  <a:alpha val="97000"/>
                </a:srgbClr>
              </a:gs>
            </a:gsLst>
            <a:lin ang="1080000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1435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2238078903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514350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E-mail: xiazihan@tju.edu.cn          	      cuiziqiang@tju.edu.cn</a:t>
            </a:r>
            <a:endParaRPr lang="en-US" altLang="zh-CN" sz="24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PA_矩形 9"/>
          <p:cNvSpPr/>
          <p:nvPr>
            <p:custDataLst>
              <p:tags r:id="rId3"/>
            </p:custDataLst>
          </p:nvPr>
        </p:nvSpPr>
        <p:spPr>
          <a:xfrm>
            <a:off x="0" y="952820"/>
            <a:ext cx="9143999" cy="2012347"/>
          </a:xfrm>
          <a:prstGeom prst="rect">
            <a:avLst/>
          </a:prstGeom>
          <a:gradFill flip="none" rotWithShape="1">
            <a:gsLst>
              <a:gs pos="8000">
                <a:srgbClr val="09397E">
                  <a:alpha val="51000"/>
                </a:srgbClr>
              </a:gs>
              <a:gs pos="78000">
                <a:srgbClr val="09397E">
                  <a:alpha val="97000"/>
                </a:srgb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0">
              <a:defRPr/>
            </a:pPr>
            <a:r>
              <a:rPr lang="en-US" altLang="zh-CN" sz="4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Thanks for Listening!</a:t>
            </a:r>
            <a:endParaRPr lang="en-US" altLang="zh-CN" sz="4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514350">
              <a:defRPr/>
            </a:pPr>
            <a:endParaRPr lang="en-US" altLang="zh-CN" sz="4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514350">
              <a:defRPr/>
            </a:pPr>
            <a:r>
              <a:rPr lang="en-US" altLang="zh-CN" sz="40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Questions?</a:t>
            </a:r>
            <a:endParaRPr lang="zh-CN" altLang="en-US" sz="40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69878" y="881542"/>
            <a:ext cx="8849694" cy="0"/>
          </a:xfrm>
          <a:prstGeom prst="line">
            <a:avLst/>
          </a:prstGeom>
          <a:ln w="1905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629547" y="136669"/>
            <a:ext cx="1487786" cy="664882"/>
            <a:chOff x="3348871" y="3445596"/>
            <a:chExt cx="5222126" cy="2333734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34" y="3445596"/>
              <a:ext cx="4107663" cy="2333734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871" y="3857863"/>
              <a:ext cx="1513110" cy="150920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454910" y="324485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Electrical tomography - system composition</a:t>
            </a:r>
            <a:endParaRPr lang="zh-CN" altLang="en-US"/>
          </a:p>
        </p:txBody>
      </p:sp>
      <p:sp>
        <p:nvSpPr>
          <p:cNvPr id="70657" name="标题 3"/>
          <p:cNvSpPr>
            <a:spLocks noGrp="1"/>
          </p:cNvSpPr>
          <p:nvPr>
            <p:ph type="ctrTitle"/>
          </p:nvPr>
        </p:nvSpPr>
        <p:spPr>
          <a:xfrm>
            <a:off x="447040" y="44450"/>
            <a:ext cx="7772400" cy="837086"/>
          </a:xfrm>
        </p:spPr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6" name="标题 2"/>
          <p:cNvSpPr>
            <a:spLocks noGrp="1"/>
          </p:cNvSpPr>
          <p:nvPr/>
        </p:nvSpPr>
        <p:spPr>
          <a:xfrm>
            <a:off x="722134" y="118334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Comsol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绘制传感器模型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建立物理场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Matlab</a:t>
            </a:r>
            <a:endParaRPr 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实现激励测量自动切换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记录物理量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图像重建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2800" strike="noStrike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改变测量条件（测量物、传感器参数）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表格 19"/>
          <p:cNvGraphicFramePr/>
          <p:nvPr>
            <p:custDataLst>
              <p:tags r:id="rId1"/>
            </p:custDataLst>
          </p:nvPr>
        </p:nvGraphicFramePr>
        <p:xfrm>
          <a:off x="106680" y="979805"/>
          <a:ext cx="8623300" cy="5506720"/>
        </p:xfrm>
        <a:graphic>
          <a:graphicData uri="http://schemas.openxmlformats.org/drawingml/2006/table">
            <a:tbl>
              <a:tblPr firstRow="1" bandRow="1">
                <a:tableStyleId>{E481BDAA-98F9-44C3-91A1-FEDDB19B9275}</a:tableStyleId>
              </a:tblPr>
              <a:tblGrid>
                <a:gridCol w="1106170"/>
                <a:gridCol w="2436495"/>
                <a:gridCol w="2634615"/>
                <a:gridCol w="2446020"/>
              </a:tblGrid>
              <a:tr h="42164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ECT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EMT_TMR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>
                          <a:solidFill>
                            <a:schemeClr val="bg1"/>
                          </a:solidFill>
                        </a:rPr>
                        <a:t>WMS</a:t>
                      </a:r>
                      <a:endParaRPr lang="en-US" altLang="zh-CN" sz="240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9996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传感器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结构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2469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激励测量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6159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测量数</a:t>
                      </a:r>
                      <a:endParaRPr lang="zh-CN" altLang="en-US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69878" y="881542"/>
            <a:ext cx="8849694" cy="0"/>
          </a:xfrm>
          <a:prstGeom prst="line">
            <a:avLst/>
          </a:prstGeom>
          <a:ln w="1905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629547" y="136669"/>
            <a:ext cx="1487786" cy="664882"/>
            <a:chOff x="3348871" y="3445596"/>
            <a:chExt cx="5222126" cy="2333734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34" y="3445596"/>
              <a:ext cx="4107663" cy="2333734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871" y="3857863"/>
              <a:ext cx="1513110" cy="150920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454910" y="2291715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Electrical tomography - system composition</a:t>
            </a:r>
            <a:endParaRPr lang="zh-CN" altLang="en-US"/>
          </a:p>
        </p:txBody>
      </p:sp>
      <p:sp>
        <p:nvSpPr>
          <p:cNvPr id="70657" name="标题 3"/>
          <p:cNvSpPr>
            <a:spLocks noGrp="1"/>
          </p:cNvSpPr>
          <p:nvPr>
            <p:ph type="ctrTitle"/>
          </p:nvPr>
        </p:nvSpPr>
        <p:spPr>
          <a:xfrm>
            <a:off x="447040" y="44450"/>
            <a:ext cx="7772400" cy="837086"/>
          </a:xfrm>
        </p:spPr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551940" y="1579880"/>
          <a:ext cx="1940560" cy="147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4" imgW="1752600" imgH="1333500" progId="Paint.Picture">
                  <p:embed/>
                </p:oleObj>
              </mc:Choice>
              <mc:Fallback>
                <p:oleObj name="" r:id="rId4" imgW="1752600" imgH="13335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51940" y="1579880"/>
                        <a:ext cx="1940560" cy="147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 descr="68[$36GGL]D}`ETA]H4}2I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8420" y="1637665"/>
            <a:ext cx="2258060" cy="1544320"/>
          </a:xfrm>
          <a:prstGeom prst="rect">
            <a:avLst/>
          </a:prstGeom>
        </p:spPr>
      </p:pic>
      <p:graphicFrame>
        <p:nvGraphicFramePr>
          <p:cNvPr id="12" name="对象 11"/>
          <p:cNvGraphicFramePr/>
          <p:nvPr/>
        </p:nvGraphicFramePr>
        <p:xfrm>
          <a:off x="6297930" y="1381760"/>
          <a:ext cx="2313305" cy="218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07000" imgH="4978400" progId="Visio.Drawing.15">
                  <p:embed/>
                </p:oleObj>
              </mc:Choice>
              <mc:Fallback>
                <p:oleObj name="" r:id="rId7" imgW="5207000" imgH="497840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97930" y="1381760"/>
                        <a:ext cx="2313305" cy="218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" descr="$X1RJOJD87{TJ7KMG[@LSZ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3820" y="3569970"/>
            <a:ext cx="2032635" cy="21215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" name="图片 3" descr="`NC$KOWT%89NC{C[T(0NA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69360" y="3689350"/>
            <a:ext cx="2353945" cy="19729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4" descr="annular_phantom6"/>
          <p:cNvPicPr>
            <a:picLocks noChangeAspect="1"/>
          </p:cNvPicPr>
          <p:nvPr/>
        </p:nvPicPr>
        <p:blipFill>
          <a:blip r:embed="rId11"/>
          <a:srcRect l="21076" t="23721" r="25838" b="27050"/>
          <a:stretch>
            <a:fillRect/>
          </a:stretch>
        </p:blipFill>
        <p:spPr>
          <a:xfrm>
            <a:off x="6224905" y="3503930"/>
            <a:ext cx="2459355" cy="2280920"/>
          </a:xfrm>
          <a:prstGeom prst="rect">
            <a:avLst/>
          </a:prstGeom>
        </p:spPr>
      </p:pic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5943" y="5898515"/>
          <a:ext cx="119824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2" imgW="862965" imgH="393700" progId="Equation.KSEE3">
                  <p:embed/>
                </p:oleObj>
              </mc:Choice>
              <mc:Fallback>
                <p:oleObj name="" r:id="rId12" imgW="8629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25943" y="5898515"/>
                        <a:ext cx="1198245" cy="546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1843" y="6058853"/>
          <a:ext cx="741045" cy="22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533400" imgH="165100" progId="Equation.KSEE3">
                  <p:embed/>
                </p:oleObj>
              </mc:Choice>
              <mc:Fallback>
                <p:oleObj name="" r:id="rId14" imgW="5334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81843" y="6058853"/>
                        <a:ext cx="741045" cy="22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6763" y="6068378"/>
          <a:ext cx="741045" cy="22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6" imgW="533400" imgH="165100" progId="Equation.KSEE3">
                  <p:embed/>
                </p:oleObj>
              </mc:Choice>
              <mc:Fallback>
                <p:oleObj name="" r:id="rId16" imgW="5334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16763" y="6068378"/>
                        <a:ext cx="741045" cy="22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" descr="`NC$KOWT%89NC{C[T(0NA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6391" y="3405346"/>
            <a:ext cx="1858866" cy="15575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图片 11" descr="E3JON5H`S`MAM4{NPTM[]B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0" y="4930775"/>
            <a:ext cx="1833245" cy="1840865"/>
          </a:xfrm>
          <a:prstGeom prst="rect">
            <a:avLst/>
          </a:prstGeom>
        </p:spPr>
      </p:pic>
      <p:pic>
        <p:nvPicPr>
          <p:cNvPr id="13" name="图片 12" descr="ZFFV[WV`4_G)LO17D056N)J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05" y="4956175"/>
            <a:ext cx="1621790" cy="1806575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69878" y="881542"/>
            <a:ext cx="8849694" cy="0"/>
          </a:xfrm>
          <a:prstGeom prst="line">
            <a:avLst/>
          </a:prstGeom>
          <a:ln w="1905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629547" y="136669"/>
            <a:ext cx="1487786" cy="664882"/>
            <a:chOff x="3348871" y="3445596"/>
            <a:chExt cx="5222126" cy="2333734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34" y="3445596"/>
              <a:ext cx="4107663" cy="2333734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871" y="3857863"/>
              <a:ext cx="1513110" cy="1509200"/>
            </a:xfrm>
            <a:prstGeom prst="rect">
              <a:avLst/>
            </a:prstGeom>
          </p:spPr>
        </p:pic>
      </p:grpSp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115570" y="1050925"/>
          <a:ext cx="6757670" cy="5713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  <a:gridCol w="317627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模态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000" dirty="0">
                          <a:latin typeface="黑体" panose="02010609060101010101" pitchFamily="49" charset="-122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边界条件及灵敏度计算</a:t>
                      </a:r>
                      <a:endParaRPr lang="zh-CN" altLang="en-US" sz="20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100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100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EMT</a:t>
                      </a:r>
                      <a:endPara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en-US" altLang="zh-C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91005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ERT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045029" y="2051637"/>
            <a:ext cx="799139" cy="4303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5" name="图片 4" descr="$X1RJOJD87{TJ7KMG[@LSZ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230" y="1712595"/>
            <a:ext cx="1563370" cy="163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8LR93)6{9}Q29JZ%XN5RX~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2180" y="1906270"/>
            <a:ext cx="792480" cy="407035"/>
          </a:xfrm>
          <a:prstGeom prst="rect">
            <a:avLst/>
          </a:prstGeom>
        </p:spPr>
      </p:pic>
      <p:pic>
        <p:nvPicPr>
          <p:cNvPr id="4" name="图片 3" descr="X[SJ73AZT{9$O8V74JQRO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3055" y="2482215"/>
            <a:ext cx="2133600" cy="640715"/>
          </a:xfrm>
          <a:prstGeom prst="rect">
            <a:avLst/>
          </a:prstGeom>
        </p:spPr>
      </p:pic>
      <p:pic>
        <p:nvPicPr>
          <p:cNvPr id="5" name="图片 4" descr="SNHLOQ@]JWA$HL@~F89B@2Q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23055" y="5876290"/>
            <a:ext cx="2204720" cy="638810"/>
          </a:xfrm>
          <a:prstGeom prst="rect">
            <a:avLst/>
          </a:prstGeom>
        </p:spPr>
      </p:pic>
      <p:pic>
        <p:nvPicPr>
          <p:cNvPr id="6" name="图片 5" descr="TSR(4ZA7$W9$9SWFJP6[0G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8530" y="5313680"/>
            <a:ext cx="840105" cy="463550"/>
          </a:xfrm>
          <a:prstGeom prst="rect">
            <a:avLst/>
          </a:prstGeom>
        </p:spPr>
      </p:pic>
      <p:pic>
        <p:nvPicPr>
          <p:cNvPr id="8" name="图片 7" descr="X~M@[%}(Z@YO$G~QPV(I%@X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3210" y="4100195"/>
            <a:ext cx="2315210" cy="664210"/>
          </a:xfrm>
          <a:prstGeom prst="rect">
            <a:avLst/>
          </a:prstGeom>
        </p:spPr>
      </p:pic>
      <p:pic>
        <p:nvPicPr>
          <p:cNvPr id="9" name="图片 8" descr="TSR(4ZA7$W9$9SWFJP6[0G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8210" y="3591560"/>
            <a:ext cx="840105" cy="463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5610" y="279400"/>
            <a:ext cx="28670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Forward problem </a:t>
            </a:r>
            <a:endParaRPr lang="en-US" altLang="zh-CN" sz="280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898640" y="1217295"/>
            <a:ext cx="2515235" cy="2804795"/>
            <a:chOff x="9208" y="2375"/>
            <a:chExt cx="3961" cy="441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13"/>
            <a:srcRect l="26634" t="31172" r="25248" b="19587"/>
            <a:stretch>
              <a:fillRect/>
            </a:stretch>
          </p:blipFill>
          <p:spPr>
            <a:xfrm>
              <a:off x="9208" y="4237"/>
              <a:ext cx="3327" cy="2555"/>
            </a:xfrm>
            <a:prstGeom prst="rect">
              <a:avLst/>
            </a:prstGeom>
          </p:spPr>
        </p:pic>
        <p:sp>
          <p:nvSpPr>
            <p:cNvPr id="19" name="标题 2"/>
            <p:cNvSpPr>
              <a:spLocks noGrp="1"/>
            </p:cNvSpPr>
            <p:nvPr/>
          </p:nvSpPr>
          <p:spPr>
            <a:xfrm>
              <a:off x="9548" y="2375"/>
              <a:ext cx="3621" cy="14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ctr"/>
            <a:lstStyle/>
            <a:p>
              <a:pPr indent="0" fontAlgn="base">
                <a:buFont typeface="Arial" panose="020B0604020202020204" pitchFamily="34" charset="0"/>
                <a:buNone/>
              </a:pPr>
              <a:r>
                <a:rPr lang="zh-CN" altLang="en-US" sz="2000" strike="noStrike" noProof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灵敏度分布</a:t>
              </a:r>
              <a:r>
                <a:rPr lang="en-US" altLang="zh-CN" sz="2000" strike="noStrike" noProof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	</a:t>
              </a:r>
              <a:endParaRPr lang="en-US" altLang="zh-CN" sz="2000" strike="noStrike" noProof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pic>
        <p:nvPicPr>
          <p:cNvPr id="14" name="图片 13" descr="8LR93)6{9}Q29JZ%XN5RX~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8530" y="1929765"/>
            <a:ext cx="792480" cy="407035"/>
          </a:xfrm>
          <a:prstGeom prst="rect">
            <a:avLst/>
          </a:prstGeom>
        </p:spPr>
      </p:pic>
      <p:pic>
        <p:nvPicPr>
          <p:cNvPr id="15" name="图片 14" descr="X[SJ73AZT{9$O8V74JQRO6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9405" y="2505710"/>
            <a:ext cx="2133600" cy="640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69878" y="881542"/>
            <a:ext cx="8849694" cy="0"/>
          </a:xfrm>
          <a:prstGeom prst="line">
            <a:avLst/>
          </a:prstGeom>
          <a:ln w="1905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629547" y="136669"/>
            <a:ext cx="1487786" cy="664882"/>
            <a:chOff x="3348871" y="3445596"/>
            <a:chExt cx="5222126" cy="2333734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34" y="3445596"/>
              <a:ext cx="4107663" cy="2333734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871" y="3857863"/>
              <a:ext cx="1513110" cy="150920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454910" y="324485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Electrical tomography - system composition</a:t>
            </a:r>
            <a:endParaRPr lang="zh-CN" altLang="en-US"/>
          </a:p>
        </p:txBody>
      </p:sp>
      <p:sp>
        <p:nvSpPr>
          <p:cNvPr id="70657" name="标题 3"/>
          <p:cNvSpPr>
            <a:spLocks noGrp="1"/>
          </p:cNvSpPr>
          <p:nvPr>
            <p:ph type="ctrTitle"/>
          </p:nvPr>
        </p:nvSpPr>
        <p:spPr>
          <a:xfrm>
            <a:off x="447040" y="44450"/>
            <a:ext cx="7772400" cy="837086"/>
          </a:xfrm>
        </p:spPr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Comsol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6" name="标题 2"/>
          <p:cNvSpPr>
            <a:spLocks noGrp="1"/>
          </p:cNvSpPr>
          <p:nvPr/>
        </p:nvSpPr>
        <p:spPr>
          <a:xfrm>
            <a:off x="729754" y="116556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indent="0" fontAlgn="base">
              <a:lnSpc>
                <a:spcPct val="114000"/>
              </a:lnSpc>
              <a:buFont typeface="+mj-lt"/>
              <a:buNone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373380" y="1919605"/>
          <a:ext cx="8425815" cy="352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605"/>
                <a:gridCol w="2174240"/>
                <a:gridCol w="2173437"/>
                <a:gridCol w="1904299"/>
              </a:tblGrid>
              <a:tr h="50419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  <a:sym typeface="+mn-ea"/>
                        </a:rPr>
                        <a:t>WMS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  <a:cs typeface="Arial" panose="020B0604020202020204" pitchFamily="34" charset="0"/>
                          <a:sym typeface="+mn-ea"/>
                        </a:rPr>
                        <a:t>ECT</a:t>
                      </a:r>
                      <a:endParaRPr lang="en-US" altLang="zh-CN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itchFamily="49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EMT</a:t>
                      </a:r>
                      <a:endParaRPr lang="en-US" altLang="zh-CN" sz="24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27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物理场</a:t>
                      </a:r>
                      <a:endParaRPr lang="zh-CN" altLang="en-US" sz="24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静电场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静电场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磁场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76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几何</a:t>
                      </a:r>
                      <a:endParaRPr lang="zh-CN" altLang="en-US" sz="24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2D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52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材料参数</a:t>
                      </a:r>
                      <a:endParaRPr lang="zh-CN" altLang="en-US" sz="24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介电常数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介电常数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电导率、磁导率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40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物理场条件</a:t>
                      </a:r>
                      <a:endParaRPr lang="zh-CN" altLang="en-US" sz="24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电压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电压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电流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858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结果</a:t>
                      </a:r>
                      <a:endParaRPr lang="zh-CN" altLang="en-US" sz="24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材料、电场强度、电容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材料、电场强度、电容</a:t>
                      </a:r>
                      <a:endParaRPr lang="zh-CN" altLang="en-US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材料、磁场强度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514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验证</a:t>
                      </a:r>
                      <a:endParaRPr lang="zh-CN" altLang="en-US" sz="2400" b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导线电容计算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平行板电容计算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线圈电感计算</a:t>
                      </a: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69878" y="881542"/>
            <a:ext cx="8849694" cy="0"/>
          </a:xfrm>
          <a:prstGeom prst="line">
            <a:avLst/>
          </a:prstGeom>
          <a:ln w="1905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629547" y="136669"/>
            <a:ext cx="1487786" cy="664882"/>
            <a:chOff x="3348871" y="3445596"/>
            <a:chExt cx="5222126" cy="2333734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34" y="3445596"/>
              <a:ext cx="4107663" cy="2333734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871" y="3857863"/>
              <a:ext cx="1513110" cy="150920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454910" y="324485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Electrical tomography - system composition</a:t>
            </a:r>
            <a:endParaRPr lang="zh-CN" altLang="en-US"/>
          </a:p>
        </p:txBody>
      </p:sp>
      <p:sp>
        <p:nvSpPr>
          <p:cNvPr id="70657" name="标题 3"/>
          <p:cNvSpPr>
            <a:spLocks noGrp="1"/>
          </p:cNvSpPr>
          <p:nvPr>
            <p:ph type="ctrTitle"/>
          </p:nvPr>
        </p:nvSpPr>
        <p:spPr>
          <a:xfrm>
            <a:off x="447040" y="44450"/>
            <a:ext cx="7772400" cy="837086"/>
          </a:xfrm>
        </p:spPr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6" name="标题 2"/>
          <p:cNvSpPr>
            <a:spLocks noGrp="1"/>
          </p:cNvSpPr>
          <p:nvPr/>
        </p:nvSpPr>
        <p:spPr>
          <a:xfrm>
            <a:off x="722134" y="118334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indent="0" fontAlgn="base">
              <a:lnSpc>
                <a:spcPct val="114000"/>
              </a:lnSpc>
              <a:buFont typeface="+mj-lt"/>
              <a:buNone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2"/>
          <p:cNvSpPr>
            <a:spLocks noGrp="1"/>
          </p:cNvSpPr>
          <p:nvPr/>
        </p:nvSpPr>
        <p:spPr>
          <a:xfrm>
            <a:off x="849134" y="99030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主要流程：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计算灵敏度矩阵      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测量数×网格数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设定计算网格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设置激励测量及切换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记录电场强度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磁场强度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场量法（</a:t>
            </a: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ECT</a:t>
            </a:r>
            <a:r>
              <a:rPr lang="zh-CN" altLang="en-US" sz="28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），扰动法（</a:t>
            </a: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EMT_TMR</a:t>
            </a:r>
            <a:r>
              <a:rPr lang="zh-CN" altLang="en-US" sz="28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）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计算相对测量值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空场、满场和测量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图像重建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914400" lvl="1" indent="-457200" fontAlgn="base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LBP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Landweber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SIRT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69878" y="881542"/>
            <a:ext cx="8849694" cy="0"/>
          </a:xfrm>
          <a:prstGeom prst="line">
            <a:avLst/>
          </a:prstGeom>
          <a:ln w="1905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629547" y="136669"/>
            <a:ext cx="1487786" cy="664882"/>
            <a:chOff x="3348871" y="3445596"/>
            <a:chExt cx="5222126" cy="2333734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34" y="3445596"/>
              <a:ext cx="4107663" cy="2333734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871" y="3857863"/>
              <a:ext cx="1513110" cy="150920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454910" y="324485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Electrical tomography - system composition</a:t>
            </a:r>
            <a:endParaRPr lang="zh-CN" altLang="en-US"/>
          </a:p>
        </p:txBody>
      </p:sp>
      <p:sp>
        <p:nvSpPr>
          <p:cNvPr id="70657" name="标题 3"/>
          <p:cNvSpPr>
            <a:spLocks noGrp="1"/>
          </p:cNvSpPr>
          <p:nvPr>
            <p:ph type="ctrTitle"/>
          </p:nvPr>
        </p:nvSpPr>
        <p:spPr>
          <a:xfrm>
            <a:off x="447040" y="44450"/>
            <a:ext cx="7772400" cy="837086"/>
          </a:xfrm>
        </p:spPr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6" name="标题 2"/>
          <p:cNvSpPr>
            <a:spLocks noGrp="1"/>
          </p:cNvSpPr>
          <p:nvPr/>
        </p:nvSpPr>
        <p:spPr>
          <a:xfrm>
            <a:off x="722134" y="118334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marL="514350" indent="-514350" fontAlgn="base">
              <a:lnSpc>
                <a:spcPct val="114000"/>
              </a:lnSpc>
              <a:buFont typeface="+mj-lt"/>
              <a:buAutoNum type="arabicPeriod"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2"/>
          <p:cNvSpPr>
            <a:spLocks noGrp="1"/>
          </p:cNvSpPr>
          <p:nvPr/>
        </p:nvSpPr>
        <p:spPr>
          <a:xfrm>
            <a:off x="849134" y="96363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indent="0" fontAlgn="base">
              <a:lnSpc>
                <a:spcPct val="114000"/>
              </a:lnSpc>
              <a:buFont typeface="+mj-lt"/>
              <a:buNone/>
            </a:pP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主要变动：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电容式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WMS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丝网参数（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3D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变径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ECT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电极和管道参数（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2D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），电极结构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EMT_TMR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线圈参数（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2D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），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TMR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参数（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2D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zh-CN" altLang="en-US" sz="2800" strike="noStrike" noProof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评价标准、优化方法</a:t>
            </a:r>
            <a:endParaRPr lang="en-US" altLang="zh-CN" sz="2800" strike="noStrike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endParaRPr lang="en-US" altLang="zh-CN" sz="2800" strike="noStrike" noProof="1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69878" y="881542"/>
            <a:ext cx="8849694" cy="0"/>
          </a:xfrm>
          <a:prstGeom prst="line">
            <a:avLst/>
          </a:prstGeom>
          <a:ln w="1905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629547" y="136669"/>
            <a:ext cx="1487786" cy="664882"/>
            <a:chOff x="3348871" y="3445596"/>
            <a:chExt cx="5222126" cy="2333734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34" y="3445596"/>
              <a:ext cx="4107663" cy="2333734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871" y="3857863"/>
              <a:ext cx="1513110" cy="150920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454910" y="324485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Electrical tomography - system composition</a:t>
            </a:r>
            <a:endParaRPr lang="zh-CN" altLang="en-US"/>
          </a:p>
        </p:txBody>
      </p:sp>
      <p:sp>
        <p:nvSpPr>
          <p:cNvPr id="70657" name="标题 3"/>
          <p:cNvSpPr>
            <a:spLocks noGrp="1"/>
          </p:cNvSpPr>
          <p:nvPr>
            <p:ph type="ctrTitle"/>
          </p:nvPr>
        </p:nvSpPr>
        <p:spPr>
          <a:xfrm>
            <a:off x="447040" y="44450"/>
            <a:ext cx="7772400" cy="837086"/>
          </a:xfrm>
        </p:spPr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6" name="标题 2"/>
          <p:cNvSpPr>
            <a:spLocks noGrp="1"/>
          </p:cNvSpPr>
          <p:nvPr/>
        </p:nvSpPr>
        <p:spPr>
          <a:xfrm>
            <a:off x="729754" y="114397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marL="514350" indent="-514350" fontAlgn="base">
              <a:lnSpc>
                <a:spcPct val="114000"/>
              </a:lnSpc>
              <a:buFont typeface="+mj-lt"/>
              <a:buAutoNum type="arabicPeriod"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2"/>
          <p:cNvSpPr>
            <a:spLocks noGrp="1"/>
          </p:cNvSpPr>
          <p:nvPr/>
        </p:nvSpPr>
        <p:spPr>
          <a:xfrm>
            <a:off x="831354" y="97252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indent="0" fontAlgn="base">
              <a:lnSpc>
                <a:spcPct val="114000"/>
              </a:lnSpc>
              <a:buFont typeface="+mj-lt"/>
              <a:buNone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576084" y="77059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Comsol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建模（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WMS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 Comsol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脚本学习 （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EMT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Matlab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提取物理场、测量值 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 Matlab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实现激励测量切换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灵敏度计算和成像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69878" y="881542"/>
            <a:ext cx="8849694" cy="0"/>
          </a:xfrm>
          <a:prstGeom prst="line">
            <a:avLst/>
          </a:prstGeom>
          <a:ln w="19050">
            <a:solidFill>
              <a:srgbClr val="0939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7629547" y="136669"/>
            <a:ext cx="1487786" cy="664882"/>
            <a:chOff x="3348871" y="3445596"/>
            <a:chExt cx="5222126" cy="2333734"/>
          </a:xfrm>
        </p:grpSpPr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34" y="3445596"/>
              <a:ext cx="4107663" cy="2333734"/>
            </a:xfrm>
            <a:prstGeom prst="rect">
              <a:avLst/>
            </a:prstGeom>
          </p:spPr>
        </p:pic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871" y="3857863"/>
              <a:ext cx="1513110" cy="1509200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2454910" y="3244850"/>
            <a:ext cx="42341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Electrical tomography - system composition</a:t>
            </a:r>
            <a:endParaRPr lang="zh-CN" altLang="en-US"/>
          </a:p>
        </p:txBody>
      </p:sp>
      <p:sp>
        <p:nvSpPr>
          <p:cNvPr id="70657" name="标题 3"/>
          <p:cNvSpPr>
            <a:spLocks noGrp="1"/>
          </p:cNvSpPr>
          <p:nvPr>
            <p:ph type="ctrTitle"/>
          </p:nvPr>
        </p:nvSpPr>
        <p:spPr>
          <a:xfrm>
            <a:off x="447040" y="44450"/>
            <a:ext cx="7772400" cy="837086"/>
          </a:xfrm>
        </p:spPr>
        <p:txBody>
          <a:bodyPr vert="horz" wrap="square" lIns="91440" tIns="45720" rIns="91440" bIns="45720" anchor="ctr"/>
          <a:lstStyle/>
          <a:p>
            <a:pPr>
              <a:buClrTx/>
              <a:buSzTx/>
              <a:buFontTx/>
            </a:pPr>
            <a:r>
              <a:rPr lang="en-US" altLang="zh-CN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Codes</a:t>
            </a:r>
            <a:endParaRPr lang="en-US" altLang="zh-CN" sz="3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6" name="标题 2"/>
          <p:cNvSpPr>
            <a:spLocks noGrp="1"/>
          </p:cNvSpPr>
          <p:nvPr/>
        </p:nvSpPr>
        <p:spPr>
          <a:xfrm>
            <a:off x="722134" y="118334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marL="514350" indent="-514350" fontAlgn="base">
              <a:lnSpc>
                <a:spcPct val="114000"/>
              </a:lnSpc>
              <a:buFont typeface="+mj-lt"/>
              <a:buAutoNum type="arabicPeriod"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DCD1-B7E0-4C73-9D52-526DE7E0532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2"/>
          <p:cNvSpPr>
            <a:spLocks noGrp="1"/>
          </p:cNvSpPr>
          <p:nvPr/>
        </p:nvSpPr>
        <p:spPr>
          <a:xfrm>
            <a:off x="831354" y="97252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indent="0" fontAlgn="base">
              <a:lnSpc>
                <a:spcPct val="114000"/>
              </a:lnSpc>
              <a:buFont typeface="+mj-lt"/>
              <a:buNone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/>
        </p:nvSpPr>
        <p:spPr>
          <a:xfrm>
            <a:off x="576084" y="770592"/>
            <a:ext cx="7684199" cy="521237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变径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ECT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ECTmain12.m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（灵敏度和测量值计算）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2. </a:t>
            </a: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EMT_TMR</a:t>
            </a:r>
            <a:endParaRPr lang="en-US" altLang="zh-CN" sz="280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  <a:p>
            <a:pPr marL="0" lvl="1" indent="0" fontAlgn="base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        EMTmain_TMR.m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（灵敏度计算）</a:t>
            </a: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lvl="1" indent="0" fontAlgn="base">
              <a:lnSpc>
                <a:spcPct val="114000"/>
              </a:lnSpc>
              <a:buFont typeface="Arial" panose="020B0604020202020204" pitchFamily="34" charset="0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	dis_gen.m           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（测量物生成）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 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成像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lvl="1" indent="0" fontAlgn="base">
              <a:lnSpc>
                <a:spcPct val="114000"/>
              </a:lnSpc>
              <a:buFont typeface="+mj-lt"/>
              <a:buNone/>
            </a:pP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	ET_reconstruction.m (ECT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EMT</a:t>
            </a:r>
            <a:r>
              <a:rPr lang="zh-CN" altLang="en-US" sz="2800" strike="noStrike" noProof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可用）</a:t>
            </a:r>
            <a:endParaRPr lang="en-US" altLang="zh-CN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indent="0" fontAlgn="base">
              <a:lnSpc>
                <a:spcPct val="114000"/>
              </a:lnSpc>
              <a:buFont typeface="+mj-lt"/>
              <a:buNone/>
            </a:pPr>
            <a:endParaRPr lang="zh-CN" altLang="en-US" sz="2800" strike="noStrike" noProof="1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389100f-bf7a-48be-8112-3e7e38d29ef0}"/>
</p:tagLst>
</file>

<file path=ppt/tags/tag2.xml><?xml version="1.0" encoding="utf-8"?>
<p:tagLst xmlns:p="http://schemas.openxmlformats.org/presentationml/2006/main">
  <p:tag name="KSO_WM_UNIT_TABLE_BEAUTIFY" val="smartTable{bcca5a24-4fe3-4c94-bcea-157515eb9b37}"/>
</p:tagLst>
</file>

<file path=ppt/tags/tag3.xml><?xml version="1.0" encoding="utf-8"?>
<p:tagLst xmlns:p="http://schemas.openxmlformats.org/presentationml/2006/main">
  <p:tag name="KSO_WM_UNIT_TABLE_BEAUTIFY" val="smartTable{7a5fe582-a7ea-4cf6-a7a9-7b7a36a0a78b}"/>
</p:tagLst>
</file>

<file path=ppt/tags/tag4.xml><?xml version="1.0" encoding="utf-8"?>
<p:tagLst xmlns:p="http://schemas.openxmlformats.org/presentationml/2006/main">
  <p:tag name="PA" val="v3.0.1"/>
</p:tagLst>
</file>

<file path=ppt/tags/tag5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1198</Words>
  <Application>WPS 演示</Application>
  <PresentationFormat>全屏显示(4:3)</PresentationFormat>
  <Paragraphs>195</Paragraphs>
  <Slides>10</Slides>
  <Notes>31</Notes>
  <HiddenSlides>0</HiddenSlides>
  <MMClips>1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仿宋</vt:lpstr>
      <vt:lpstr>Times New Roman</vt:lpstr>
      <vt:lpstr>黑体</vt:lpstr>
      <vt:lpstr>楷体_GB2312</vt:lpstr>
      <vt:lpstr>新宋体</vt:lpstr>
      <vt:lpstr>Calibri</vt:lpstr>
      <vt:lpstr>Arial Unicode MS</vt:lpstr>
      <vt:lpstr>等线 Light</vt:lpstr>
      <vt:lpstr>Calibri Light</vt:lpstr>
      <vt:lpstr>等线</vt:lpstr>
      <vt:lpstr>Office 主题​​</vt:lpstr>
      <vt:lpstr>Paint.Picture</vt:lpstr>
      <vt:lpstr>Visio.Drawing.15</vt:lpstr>
      <vt:lpstr>Equation.KSEE3</vt:lpstr>
      <vt:lpstr>Equation.KSEE3</vt:lpstr>
      <vt:lpstr>Equation.KSEE3</vt:lpstr>
      <vt:lpstr>PowerPoint 演示文稿</vt:lpstr>
      <vt:lpstr>Contents</vt:lpstr>
      <vt:lpstr>Principle</vt:lpstr>
      <vt:lpstr>PowerPoint 演示文稿</vt:lpstr>
      <vt:lpstr>Comsol</vt:lpstr>
      <vt:lpstr>Matlab</vt:lpstr>
      <vt:lpstr>Points</vt:lpstr>
      <vt:lpstr>Practice</vt:lpstr>
      <vt:lpstr>Codes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Thomas</dc:creator>
  <cp:lastModifiedBy>猪哒</cp:lastModifiedBy>
  <cp:revision>864</cp:revision>
  <dcterms:created xsi:type="dcterms:W3CDTF">2018-11-30T12:03:00Z</dcterms:created>
  <dcterms:modified xsi:type="dcterms:W3CDTF">2020-03-09T08:25:01Z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