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76" r:id="rId3"/>
    <p:sldId id="291" r:id="rId4"/>
    <p:sldId id="284" r:id="rId5"/>
    <p:sldId id="285" r:id="rId6"/>
    <p:sldId id="288" r:id="rId7"/>
    <p:sldId id="287" r:id="rId8"/>
    <p:sldId id="289" r:id="rId9"/>
    <p:sldId id="290" r:id="rId10"/>
    <p:sldId id="283" r:id="rId11"/>
    <p:sldId id="277" r:id="rId12"/>
    <p:sldId id="278" r:id="rId13"/>
    <p:sldId id="257" r:id="rId14"/>
    <p:sldId id="260" r:id="rId15"/>
    <p:sldId id="279" r:id="rId16"/>
    <p:sldId id="281" r:id="rId17"/>
    <p:sldId id="282" r:id="rId18"/>
    <p:sldId id="275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30" autoAdjust="0"/>
    <p:restoredTop sz="97898" autoAdjust="0"/>
  </p:normalViewPr>
  <p:slideViewPr>
    <p:cSldViewPr>
      <p:cViewPr>
        <p:scale>
          <a:sx n="100" d="100"/>
          <a:sy n="100" d="100"/>
        </p:scale>
        <p:origin x="-39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0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5324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zh-CN" sz="2800" b="1" dirty="0" smtClean="0">
                <a:solidFill>
                  <a:srgbClr val="00B050"/>
                </a:solidFill>
              </a:rPr>
              <a:t>1.</a:t>
            </a:r>
            <a:r>
              <a:rPr lang="zh-CN" altLang="en-US" sz="2800" b="1" dirty="0" smtClean="0">
                <a:solidFill>
                  <a:srgbClr val="00B050"/>
                </a:solidFill>
              </a:rPr>
              <a:t>完成了 </a:t>
            </a:r>
            <a:r>
              <a:rPr lang="en-US" altLang="zh-CN" sz="2800" b="1" dirty="0" smtClean="0">
                <a:solidFill>
                  <a:srgbClr val="00B050"/>
                </a:solidFill>
              </a:rPr>
              <a:t>1250OD TAMRA</a:t>
            </a:r>
            <a:r>
              <a:rPr lang="zh-CN" altLang="en-US" sz="2800" b="1" dirty="0" smtClean="0">
                <a:solidFill>
                  <a:srgbClr val="00B050"/>
                </a:solidFill>
              </a:rPr>
              <a:t>标记的引物，</a:t>
            </a:r>
            <a:r>
              <a:rPr lang="en-US" altLang="zh-CN" sz="2800" b="1" dirty="0" smtClean="0">
                <a:solidFill>
                  <a:srgbClr val="00B050"/>
                </a:solidFill>
              </a:rPr>
              <a:t>750OD HEX</a:t>
            </a:r>
            <a:r>
              <a:rPr lang="zh-CN" altLang="en-US" sz="2800" b="1" dirty="0" smtClean="0">
                <a:solidFill>
                  <a:srgbClr val="00B050"/>
                </a:solidFill>
              </a:rPr>
              <a:t>标记的引物，</a:t>
            </a:r>
            <a:r>
              <a:rPr lang="en-US" altLang="zh-CN" sz="2800" b="1" dirty="0" smtClean="0">
                <a:solidFill>
                  <a:srgbClr val="00B050"/>
                </a:solidFill>
              </a:rPr>
              <a:t>1725OD </a:t>
            </a:r>
            <a:r>
              <a:rPr lang="zh-CN" altLang="en-US" sz="2800" b="1" dirty="0" smtClean="0">
                <a:solidFill>
                  <a:srgbClr val="00B050"/>
                </a:solidFill>
              </a:rPr>
              <a:t>非标记的引物，总计</a:t>
            </a:r>
            <a:r>
              <a:rPr lang="en-US" altLang="zh-CN" sz="2800" b="1" dirty="0" smtClean="0">
                <a:solidFill>
                  <a:srgbClr val="00B050"/>
                </a:solidFill>
              </a:rPr>
              <a:t>3725OD</a:t>
            </a:r>
            <a:r>
              <a:rPr lang="zh-CN" altLang="en-US" sz="2800" b="1" dirty="0" smtClean="0">
                <a:solidFill>
                  <a:srgbClr val="00B050"/>
                </a:solidFill>
              </a:rPr>
              <a:t>。</a:t>
            </a:r>
            <a:endParaRPr lang="en-US" altLang="zh-CN" sz="2800" b="1" dirty="0" smtClean="0">
              <a:solidFill>
                <a:srgbClr val="00B050"/>
              </a:solidFill>
            </a:endParaRPr>
          </a:p>
          <a:p>
            <a:r>
              <a:rPr lang="en-US" altLang="zh-CN" sz="2800" b="1" dirty="0" smtClean="0">
                <a:solidFill>
                  <a:schemeClr val="accent6">
                    <a:lumMod val="75000"/>
                  </a:schemeClr>
                </a:solidFill>
              </a:rPr>
              <a:t>2. FAM-NH2-ROX</a:t>
            </a: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连接效率跟普通引物接</a:t>
            </a:r>
            <a:r>
              <a:rPr lang="en-US" altLang="zh-CN" sz="2800" b="1" dirty="0" smtClean="0">
                <a:solidFill>
                  <a:schemeClr val="accent6">
                    <a:lumMod val="75000"/>
                  </a:schemeClr>
                </a:solidFill>
              </a:rPr>
              <a:t>ROX</a:t>
            </a: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的效率基本一致。</a:t>
            </a:r>
            <a:endParaRPr lang="en-US" altLang="zh-CN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sz="2800" b="1" dirty="0" smtClean="0">
                <a:solidFill>
                  <a:srgbClr val="0070C0"/>
                </a:solidFill>
              </a:rPr>
              <a:t>3.</a:t>
            </a:r>
            <a:r>
              <a:rPr lang="zh-CN" altLang="en-US" sz="2800" b="1" dirty="0" smtClean="0">
                <a:solidFill>
                  <a:srgbClr val="0070C0"/>
                </a:solidFill>
              </a:rPr>
              <a:t>施小凡填了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24</a:t>
            </a:r>
            <a:r>
              <a:rPr lang="zh-CN" altLang="en-US" sz="2800" b="1" dirty="0" smtClean="0">
                <a:solidFill>
                  <a:srgbClr val="0070C0"/>
                </a:solidFill>
              </a:rPr>
              <a:t>根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1umol</a:t>
            </a:r>
            <a:r>
              <a:rPr lang="zh-CN" altLang="en-US" sz="2800" b="1" dirty="0" smtClean="0">
                <a:solidFill>
                  <a:srgbClr val="0070C0"/>
                </a:solidFill>
              </a:rPr>
              <a:t>的合成柱（天平称的会有误差） ，平均每根柱子合非标记引物的产量约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50OD</a:t>
            </a:r>
            <a:r>
              <a:rPr lang="zh-CN" altLang="en-US" sz="2800" b="1" dirty="0" smtClean="0">
                <a:solidFill>
                  <a:srgbClr val="0070C0"/>
                </a:solidFill>
              </a:rPr>
              <a:t>。相比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100nmol</a:t>
            </a:r>
            <a:r>
              <a:rPr lang="zh-CN" altLang="en-US" sz="2800" b="1" dirty="0" smtClean="0">
                <a:solidFill>
                  <a:srgbClr val="0070C0"/>
                </a:solidFill>
              </a:rPr>
              <a:t>的柱子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,</a:t>
            </a:r>
            <a:r>
              <a:rPr lang="zh-CN" altLang="en-US" sz="2800" b="1" dirty="0" smtClean="0">
                <a:solidFill>
                  <a:srgbClr val="0070C0"/>
                </a:solidFill>
              </a:rPr>
              <a:t>合成效率约提升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3</a:t>
            </a:r>
            <a:r>
              <a:rPr lang="zh-CN" altLang="en-US" sz="2800" b="1" dirty="0" smtClean="0">
                <a:solidFill>
                  <a:srgbClr val="0070C0"/>
                </a:solidFill>
              </a:rPr>
              <a:t>倍，合成试剂节约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50%</a:t>
            </a:r>
            <a:r>
              <a:rPr lang="zh-CN" altLang="en-US" sz="2800" b="1" dirty="0" smtClean="0">
                <a:solidFill>
                  <a:srgbClr val="0070C0"/>
                </a:solidFill>
              </a:rPr>
              <a:t>左右。</a:t>
            </a:r>
            <a:endParaRPr lang="en-US" altLang="zh-CN" sz="2800" b="1" dirty="0" smtClean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23728" y="116632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/>
              <a:t>上周总结</a:t>
            </a:r>
            <a:endParaRPr lang="zh-CN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1052736"/>
            <a:ext cx="81369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dirty="0" smtClean="0"/>
              <a:t>下面是汤明祥做的报告</a:t>
            </a:r>
            <a:endParaRPr lang="zh-CN" altLang="en-US" sz="8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67544" y="0"/>
            <a:ext cx="7772400" cy="1512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能量转移引物测试实验记录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副标题 2"/>
          <p:cNvSpPr txBox="1">
            <a:spLocks/>
          </p:cNvSpPr>
          <p:nvPr/>
        </p:nvSpPr>
        <p:spPr>
          <a:xfrm>
            <a:off x="827584" y="1124744"/>
            <a:ext cx="7560840" cy="33123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625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实验目的：用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6-ROX SE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替代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ATTO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系列染料，测试与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H2N-FAM-oligo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连接效率及引物转化率。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实验材料：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113022oligo+FAM+NH2,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113023oligo+FAM+NH2,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AAT 6-ROX SE, DMSO 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 粗品纯度 </a:t>
            </a:r>
            <a:r>
              <a:rPr lang="en-US" altLang="zh-CN" dirty="0" smtClean="0"/>
              <a:t>113022</a:t>
            </a:r>
            <a:endParaRPr lang="zh-CN" altLang="en-US" dirty="0"/>
          </a:p>
        </p:txBody>
      </p:sp>
      <p:pic>
        <p:nvPicPr>
          <p:cNvPr id="6" name="内容占位符 6" descr="113022粗品纯度_副本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28687" y="813792"/>
            <a:ext cx="7286625" cy="434340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粗品纯度</a:t>
            </a:r>
            <a:r>
              <a:rPr lang="en-US" altLang="zh-CN" dirty="0" smtClean="0"/>
              <a:t>113023</a:t>
            </a:r>
            <a:endParaRPr lang="zh-CN" altLang="en-US" dirty="0"/>
          </a:p>
        </p:txBody>
      </p:sp>
      <p:pic>
        <p:nvPicPr>
          <p:cNvPr id="6" name="内容占位符 3" descr="113023粗品纯度_副本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76299" y="620688"/>
            <a:ext cx="7585515" cy="461387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内容占位符 3" descr="113022转化率_副本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16632"/>
            <a:ext cx="8784976" cy="5328592"/>
          </a:xfrm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引物转化率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3" descr="113023准化率jpg_副本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116632"/>
            <a:ext cx="8280920" cy="4890740"/>
          </a:xfr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引物转化率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3" descr="113022活化酯利用率_副本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3528" y="548680"/>
            <a:ext cx="8820472" cy="4801716"/>
          </a:xfrm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67544" y="-315416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NHS</a:t>
            </a:r>
            <a:r>
              <a:rPr lang="zh-CN" altLang="en-US" dirty="0" smtClean="0"/>
              <a:t>利用率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3" descr="113023活化酯利用率_副本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44624"/>
            <a:ext cx="8640960" cy="5112568"/>
          </a:xfrm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51520" y="12576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NHS</a:t>
            </a:r>
            <a:r>
              <a:rPr lang="zh-CN" altLang="en-US" dirty="0" smtClean="0"/>
              <a:t>利用率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31840" y="116632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这周计划</a:t>
            </a:r>
            <a:endParaRPr lang="zh-CN" alt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764704"/>
            <a:ext cx="86409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0B050"/>
                </a:solidFill>
              </a:rPr>
              <a:t>1.</a:t>
            </a:r>
            <a:r>
              <a:rPr lang="zh-CN" altLang="en-US" sz="2800" b="1" dirty="0" smtClean="0">
                <a:solidFill>
                  <a:srgbClr val="00B050"/>
                </a:solidFill>
              </a:rPr>
              <a:t>测试自己填的合成柱能否用于合成修饰引物。</a:t>
            </a:r>
            <a:endParaRPr lang="en-US" altLang="zh-CN" sz="2800" b="1" dirty="0" smtClean="0">
              <a:solidFill>
                <a:srgbClr val="00B050"/>
              </a:solidFill>
            </a:endParaRPr>
          </a:p>
          <a:p>
            <a:r>
              <a:rPr lang="en-US" altLang="zh-CN" sz="2800" b="1" dirty="0" smtClean="0">
                <a:solidFill>
                  <a:schemeClr val="accent6">
                    <a:lumMod val="75000"/>
                  </a:schemeClr>
                </a:solidFill>
              </a:rPr>
              <a:t>2.</a:t>
            </a: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 准备填</a:t>
            </a:r>
            <a:r>
              <a:rPr lang="en-US" altLang="zh-CN" sz="2800" b="1" dirty="0" smtClean="0">
                <a:solidFill>
                  <a:schemeClr val="accent6">
                    <a:lumMod val="75000"/>
                  </a:schemeClr>
                </a:solidFill>
              </a:rPr>
              <a:t>2umol</a:t>
            </a: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的合成柱并测试合成效果。目标是把</a:t>
            </a:r>
            <a:r>
              <a:rPr lang="en-US" altLang="zh-CN" sz="2800" b="1" dirty="0" smtClean="0">
                <a:solidFill>
                  <a:schemeClr val="accent6">
                    <a:lumMod val="75000"/>
                  </a:schemeClr>
                </a:solidFill>
              </a:rPr>
              <a:t>3900</a:t>
            </a: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每天的合成产量提升到</a:t>
            </a:r>
            <a:r>
              <a:rPr lang="en-US" altLang="zh-CN" sz="2800" b="1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万</a:t>
            </a:r>
            <a:r>
              <a:rPr lang="en-US" altLang="zh-CN" sz="2800" b="1" dirty="0" smtClean="0">
                <a:solidFill>
                  <a:schemeClr val="accent6">
                    <a:lumMod val="75000"/>
                  </a:schemeClr>
                </a:solidFill>
              </a:rPr>
              <a:t>OD</a:t>
            </a: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以上。合成效率跟成本都有优化的空间。</a:t>
            </a:r>
            <a:endParaRPr lang="en-US" altLang="zh-CN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sz="2800" b="1" dirty="0" smtClean="0">
                <a:solidFill>
                  <a:srgbClr val="0070C0"/>
                </a:solidFill>
              </a:rPr>
              <a:t>3.12</a:t>
            </a:r>
            <a:r>
              <a:rPr lang="zh-CN" altLang="en-US" sz="2800" b="1" dirty="0" smtClean="0">
                <a:solidFill>
                  <a:srgbClr val="0070C0"/>
                </a:solidFill>
              </a:rPr>
              <a:t>月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6</a:t>
            </a:r>
            <a:r>
              <a:rPr lang="zh-CN" altLang="en-US" sz="2800" b="1" dirty="0" smtClean="0">
                <a:solidFill>
                  <a:srgbClr val="0070C0"/>
                </a:solidFill>
              </a:rPr>
              <a:t>号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6620OD</a:t>
            </a:r>
            <a:r>
              <a:rPr lang="zh-CN" altLang="en-US" sz="2800" b="1" dirty="0" smtClean="0">
                <a:solidFill>
                  <a:srgbClr val="0070C0"/>
                </a:solidFill>
              </a:rPr>
              <a:t>的引物订单下周可以完成。</a:t>
            </a:r>
            <a:endParaRPr lang="en-US" altLang="zh-CN" sz="2800" b="1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51720" y="0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填合成柱存在的问题</a:t>
            </a:r>
            <a:endParaRPr lang="zh-CN" altLang="en-US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620688"/>
            <a:ext cx="84249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zh-CN" sz="2800" b="1" dirty="0" smtClean="0">
                <a:solidFill>
                  <a:srgbClr val="00B050"/>
                </a:solidFill>
              </a:rPr>
              <a:t>1.</a:t>
            </a:r>
            <a:r>
              <a:rPr lang="zh-CN" altLang="en-US" sz="2800" b="1" dirty="0" smtClean="0">
                <a:solidFill>
                  <a:srgbClr val="00B050"/>
                </a:solidFill>
              </a:rPr>
              <a:t>填一根柱子需要用一次天平，比较耗时间。</a:t>
            </a:r>
            <a:endParaRPr lang="en-US" altLang="zh-CN" sz="2800" b="1" dirty="0" smtClean="0">
              <a:solidFill>
                <a:srgbClr val="00B050"/>
              </a:solidFill>
            </a:endParaRPr>
          </a:p>
          <a:p>
            <a:pPr marL="514350" indent="-514350"/>
            <a:r>
              <a:rPr lang="en-US" altLang="zh-CN" sz="2800" b="1" dirty="0" smtClean="0">
                <a:solidFill>
                  <a:schemeClr val="accent6">
                    <a:lumMod val="75000"/>
                  </a:schemeClr>
                </a:solidFill>
              </a:rPr>
              <a:t>2.</a:t>
            </a: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天平称的误差较大，每个柱子都不一样，</a:t>
            </a:r>
            <a:endParaRPr lang="en-US" altLang="zh-CN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514350" indent="-514350"/>
            <a:r>
              <a:rPr lang="en-US" altLang="zh-CN" sz="2800" b="1" dirty="0" smtClean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影响预估产量。</a:t>
            </a:r>
            <a:endParaRPr lang="en-US" altLang="zh-CN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sz="2800" b="1" dirty="0" smtClean="0">
                <a:solidFill>
                  <a:srgbClr val="0070C0"/>
                </a:solidFill>
              </a:rPr>
              <a:t>3. </a:t>
            </a:r>
            <a:r>
              <a:rPr lang="zh-CN" altLang="en-US" sz="2800" b="1" dirty="0" smtClean="0">
                <a:solidFill>
                  <a:srgbClr val="0070C0"/>
                </a:solidFill>
              </a:rPr>
              <a:t>需要一定的操作经验，填不好直接影响合成。</a:t>
            </a:r>
            <a:endParaRPr lang="en-US" altLang="zh-CN" sz="2800" b="1" dirty="0" smtClean="0">
              <a:solidFill>
                <a:srgbClr val="0070C0"/>
              </a:solidFill>
            </a:endParaRPr>
          </a:p>
          <a:p>
            <a:endParaRPr lang="en-US" altLang="zh-CN" sz="2800" b="1" dirty="0" smtClean="0"/>
          </a:p>
        </p:txBody>
      </p:sp>
      <p:sp>
        <p:nvSpPr>
          <p:cNvPr id="8" name="矩形 7"/>
          <p:cNvSpPr/>
          <p:nvPr/>
        </p:nvSpPr>
        <p:spPr>
          <a:xfrm>
            <a:off x="395536" y="2423790"/>
            <a:ext cx="712879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/>
              <a:t>如果有板式离心机跟连续加样移液枪，填</a:t>
            </a:r>
            <a:r>
              <a:rPr lang="en-US" altLang="zh-CN" sz="3200" b="1" dirty="0" smtClean="0"/>
              <a:t>CPG</a:t>
            </a:r>
            <a:r>
              <a:rPr lang="zh-CN" altLang="en-US" sz="3200" b="1" dirty="0" smtClean="0"/>
              <a:t>的效率可以提升</a:t>
            </a:r>
            <a:r>
              <a:rPr lang="en-US" altLang="zh-CN" sz="3200" b="1" dirty="0" smtClean="0"/>
              <a:t>20</a:t>
            </a:r>
            <a:r>
              <a:rPr lang="zh-CN" altLang="en-US" sz="3200" b="1" dirty="0" smtClean="0"/>
              <a:t>倍以上</a:t>
            </a:r>
            <a:r>
              <a:rPr lang="zh-CN" altLang="en-US" sz="3600" b="1" dirty="0" smtClean="0"/>
              <a:t>。</a:t>
            </a:r>
            <a:endParaRPr lang="en-US" altLang="zh-CN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600" b="1" dirty="0" smtClean="0"/>
              <a:t>可以考虑买一台好一点的分析天平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5616" y="1484784"/>
            <a:ext cx="6984776" cy="16561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b="1" dirty="0" smtClean="0">
                <a:solidFill>
                  <a:srgbClr val="0070C0"/>
                </a:solidFill>
              </a:rPr>
              <a:t>活化酯，修饰单体分装都要用到天平，称的不准影响预估产量，也会造成原料的浪费。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16632"/>
            <a:ext cx="6851104" cy="706090"/>
          </a:xfrm>
        </p:spPr>
        <p:txBody>
          <a:bodyPr>
            <a:normAutofit/>
          </a:bodyPr>
          <a:lstStyle/>
          <a:p>
            <a:r>
              <a:rPr lang="zh-CN" altLang="en-US" sz="3600" b="1" dirty="0" smtClean="0"/>
              <a:t>坏了一支半制备色谱柱</a:t>
            </a:r>
            <a:endParaRPr lang="zh-CN" altLang="en-US" sz="36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836712"/>
            <a:ext cx="8258175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211960" y="2420888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70C0"/>
                </a:solidFill>
              </a:rPr>
              <a:t>开叉峰</a:t>
            </a:r>
            <a:endParaRPr lang="zh-CN" altLang="en-US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598614"/>
            <a:ext cx="6696744" cy="2630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335482"/>
            <a:ext cx="6480720" cy="237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763688" y="-99392"/>
            <a:ext cx="55446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最近合的</a:t>
            </a:r>
            <a:r>
              <a:rPr lang="en-US" altLang="zh-CN" sz="2800" b="1" dirty="0" smtClean="0"/>
              <a:t>FAM</a:t>
            </a:r>
            <a:r>
              <a:rPr lang="zh-CN" altLang="en-US" sz="2800" b="1" dirty="0" smtClean="0"/>
              <a:t>引物有两条出现双峰，是否要送出去打质谱</a:t>
            </a:r>
            <a:endParaRPr lang="zh-CN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580112" y="332656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波长：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260nm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80112" y="2636912"/>
            <a:ext cx="19816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波长：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500nm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39752" y="1484784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</a:rPr>
              <a:t>非标记峰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60032" y="83671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70C0"/>
                </a:solidFill>
              </a:rPr>
              <a:t>FAM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标记峰出现双峰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47664" y="350100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120617 </a:t>
            </a:r>
          </a:p>
          <a:p>
            <a:r>
              <a:rPr lang="en-US" altLang="zh-CN" dirty="0" smtClean="0"/>
              <a:t>FAM-TGTATTCCCTAAAGCTGAACTCCGAA 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0" y="2492896"/>
            <a:ext cx="6696745" cy="2585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332656"/>
            <a:ext cx="6480720" cy="2398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5796136" y="332656"/>
            <a:ext cx="19944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波长：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260nm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96136" y="2636912"/>
            <a:ext cx="19944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波长：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500nm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03848" y="-99392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另一条不正常</a:t>
            </a:r>
            <a:r>
              <a:rPr lang="zh-CN" altLang="en-US" sz="2800" b="1" dirty="0" smtClean="0"/>
              <a:t>的引物</a:t>
            </a:r>
            <a:endParaRPr lang="zh-CN" altLang="en-US" sz="2800" b="1" dirty="0"/>
          </a:p>
        </p:txBody>
      </p:sp>
      <p:sp>
        <p:nvSpPr>
          <p:cNvPr id="7" name="矩形 6"/>
          <p:cNvSpPr/>
          <p:nvPr/>
        </p:nvSpPr>
        <p:spPr>
          <a:xfrm>
            <a:off x="1763688" y="34290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120613 </a:t>
            </a:r>
          </a:p>
          <a:p>
            <a:r>
              <a:rPr lang="en-US" altLang="zh-CN" dirty="0" smtClean="0"/>
              <a:t>FAM-GTCTATCCATCCATTATCTATGGCAGTC 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633524"/>
            <a:ext cx="6768752" cy="2667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253354"/>
            <a:ext cx="6768752" cy="2455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5508104" y="116632"/>
            <a:ext cx="19944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波长：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260nm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57863" y="2607295"/>
            <a:ext cx="19944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波长：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500nm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75856" y="-118556"/>
            <a:ext cx="1800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正常</a:t>
            </a:r>
            <a:r>
              <a:rPr lang="zh-CN" altLang="en-US" sz="2800" b="1" dirty="0" smtClean="0"/>
              <a:t>的峰</a:t>
            </a:r>
            <a:endParaRPr lang="zh-CN" altLang="en-US" sz="2800" b="1" dirty="0"/>
          </a:p>
        </p:txBody>
      </p:sp>
      <p:sp>
        <p:nvSpPr>
          <p:cNvPr id="7" name="矩形 6"/>
          <p:cNvSpPr/>
          <p:nvPr/>
        </p:nvSpPr>
        <p:spPr>
          <a:xfrm>
            <a:off x="1331640" y="350100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120615 </a:t>
            </a:r>
          </a:p>
          <a:p>
            <a:r>
              <a:rPr lang="en-US" altLang="zh-CN" dirty="0" smtClean="0"/>
              <a:t>FAM-agTGTGAACAAGAGTTACACGATGGAA 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3688" y="116632"/>
            <a:ext cx="568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我们的质谱仪还要不要维修</a:t>
            </a:r>
            <a:endParaRPr lang="zh-CN" alt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47664" y="1196752"/>
            <a:ext cx="6192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70C0"/>
                </a:solidFill>
              </a:rPr>
              <a:t>如果不要就搬走吧，太占空间了</a:t>
            </a:r>
            <a:r>
              <a:rPr lang="zh-CN" altLang="en-US" sz="3200" dirty="0" smtClean="0">
                <a:solidFill>
                  <a:srgbClr val="0070C0"/>
                </a:solidFill>
              </a:rPr>
              <a:t>。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31640" y="188640"/>
            <a:ext cx="62071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 smtClean="0"/>
              <a:t>没用的合成仪也需要找人搬走</a:t>
            </a:r>
            <a:endParaRPr lang="zh-CN" altLang="en-US" sz="3600" b="1" dirty="0"/>
          </a:p>
        </p:txBody>
      </p:sp>
      <p:sp>
        <p:nvSpPr>
          <p:cNvPr id="5" name="矩形 4"/>
          <p:cNvSpPr/>
          <p:nvPr/>
        </p:nvSpPr>
        <p:spPr>
          <a:xfrm>
            <a:off x="1259632" y="1484784"/>
            <a:ext cx="604867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0070C0"/>
                </a:solidFill>
              </a:rPr>
              <a:t>新买的两台合成仪能不能用起来也是个问题。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2356</TotalTime>
  <Words>639</Words>
  <Application>Microsoft Office PowerPoint</Application>
  <PresentationFormat>全屏显示(4:3)</PresentationFormat>
  <Paragraphs>51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幻灯片 1</vt:lpstr>
      <vt:lpstr>幻灯片 2</vt:lpstr>
      <vt:lpstr>可以考虑买一台好一点的分析天平</vt:lpstr>
      <vt:lpstr>坏了一支半制备色谱柱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 粗品纯度 113022</vt:lpstr>
      <vt:lpstr>粗品纯度113023</vt:lpstr>
      <vt:lpstr>引物转化率</vt:lpstr>
      <vt:lpstr>引物转化率</vt:lpstr>
      <vt:lpstr>NHS利用率</vt:lpstr>
      <vt:lpstr>NHS利用率</vt:lpstr>
      <vt:lpstr>幻灯片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98</cp:revision>
  <dcterms:created xsi:type="dcterms:W3CDTF">2018-11-23T12:38:21Z</dcterms:created>
  <dcterms:modified xsi:type="dcterms:W3CDTF">2018-12-18T12:10:49Z</dcterms:modified>
</cp:coreProperties>
</file>