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6" r:id="rId3"/>
    <p:sldId id="284" r:id="rId4"/>
    <p:sldId id="292" r:id="rId5"/>
    <p:sldId id="283" r:id="rId6"/>
    <p:sldId id="256" r:id="rId7"/>
    <p:sldId id="257" r:id="rId8"/>
    <p:sldId id="258" r:id="rId9"/>
    <p:sldId id="294" r:id="rId10"/>
    <p:sldId id="260" r:id="rId11"/>
    <p:sldId id="261" r:id="rId12"/>
    <p:sldId id="295"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0" autoAdjust="0"/>
    <p:restoredTop sz="97898" autoAdjust="0"/>
  </p:normalViewPr>
  <p:slideViewPr>
    <p:cSldViewPr>
      <p:cViewPr varScale="1">
        <p:scale>
          <a:sx n="86" d="100"/>
          <a:sy n="86" d="100"/>
        </p:scale>
        <p:origin x="1483" y="67"/>
      </p:cViewPr>
      <p:guideLst>
        <p:guide orient="horz" pos="2160"/>
        <p:guide pos="2880"/>
      </p:guideLst>
    </p:cSldViewPr>
  </p:slideViewPr>
  <p:outlineViewPr>
    <p:cViewPr>
      <p:scale>
        <a:sx n="33" d="100"/>
        <a:sy n="33" d="100"/>
      </p:scale>
      <p:origin x="204"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2018/12/23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764704"/>
            <a:ext cx="8532440" cy="1815882"/>
          </a:xfrm>
          <a:prstGeom prst="rect">
            <a:avLst/>
          </a:prstGeom>
          <a:noFill/>
        </p:spPr>
        <p:txBody>
          <a:bodyPr wrap="square" rtlCol="0">
            <a:spAutoFit/>
          </a:bodyPr>
          <a:lstStyle/>
          <a:p>
            <a:r>
              <a:rPr lang="en-US" altLang="zh-CN" sz="2800" b="1" dirty="0">
                <a:solidFill>
                  <a:srgbClr val="00B050"/>
                </a:solidFill>
              </a:rPr>
              <a:t>1.</a:t>
            </a:r>
            <a:r>
              <a:rPr lang="zh-CN" altLang="en-US" sz="2800" b="1" dirty="0">
                <a:solidFill>
                  <a:srgbClr val="00B050"/>
                </a:solidFill>
              </a:rPr>
              <a:t>完成了 </a:t>
            </a:r>
            <a:r>
              <a:rPr lang="en-US" altLang="zh-CN" sz="2800" b="1" dirty="0">
                <a:solidFill>
                  <a:srgbClr val="00B050"/>
                </a:solidFill>
              </a:rPr>
              <a:t>900OD FAM</a:t>
            </a:r>
            <a:r>
              <a:rPr lang="zh-CN" altLang="en-US" sz="2800" b="1" dirty="0">
                <a:solidFill>
                  <a:srgbClr val="00B050"/>
                </a:solidFill>
              </a:rPr>
              <a:t>标记的引物，</a:t>
            </a:r>
            <a:r>
              <a:rPr lang="en-US" altLang="zh-CN" sz="2800" b="1" dirty="0">
                <a:solidFill>
                  <a:srgbClr val="00B050"/>
                </a:solidFill>
              </a:rPr>
              <a:t>825OD HEX</a:t>
            </a:r>
            <a:r>
              <a:rPr lang="zh-CN" altLang="en-US" sz="2800" b="1" dirty="0">
                <a:solidFill>
                  <a:srgbClr val="00B050"/>
                </a:solidFill>
              </a:rPr>
              <a:t>标记的引物，</a:t>
            </a:r>
            <a:r>
              <a:rPr lang="en-US" altLang="zh-CN" sz="2800" b="1" dirty="0">
                <a:solidFill>
                  <a:srgbClr val="00B050"/>
                </a:solidFill>
              </a:rPr>
              <a:t>720OD TET</a:t>
            </a:r>
            <a:r>
              <a:rPr lang="zh-CN" altLang="en-US" sz="2800" b="1" dirty="0">
                <a:solidFill>
                  <a:srgbClr val="00B050"/>
                </a:solidFill>
              </a:rPr>
              <a:t>标记的引物，</a:t>
            </a:r>
            <a:r>
              <a:rPr lang="en-US" altLang="zh-CN" sz="2800" b="1" dirty="0">
                <a:solidFill>
                  <a:srgbClr val="00B050"/>
                </a:solidFill>
              </a:rPr>
              <a:t>1725OD</a:t>
            </a:r>
            <a:r>
              <a:rPr lang="zh-CN" altLang="en-US" sz="2800" b="1" dirty="0">
                <a:solidFill>
                  <a:srgbClr val="00B050"/>
                </a:solidFill>
              </a:rPr>
              <a:t>非标记的引物，总计</a:t>
            </a:r>
            <a:r>
              <a:rPr lang="en-US" altLang="zh-CN" sz="2800" b="1" dirty="0">
                <a:solidFill>
                  <a:srgbClr val="00B050"/>
                </a:solidFill>
              </a:rPr>
              <a:t>4170OD</a:t>
            </a:r>
            <a:r>
              <a:rPr lang="zh-CN" altLang="en-US" sz="2800" b="1" dirty="0">
                <a:solidFill>
                  <a:srgbClr val="00B050"/>
                </a:solidFill>
              </a:rPr>
              <a:t>。</a:t>
            </a:r>
            <a:endParaRPr lang="en-US" altLang="zh-CN" sz="2800" b="1" dirty="0">
              <a:solidFill>
                <a:srgbClr val="00B050"/>
              </a:solidFill>
            </a:endParaRPr>
          </a:p>
          <a:p>
            <a:r>
              <a:rPr lang="en-US" altLang="zh-CN" sz="2800" b="1" dirty="0">
                <a:solidFill>
                  <a:schemeClr val="accent6">
                    <a:lumMod val="75000"/>
                  </a:schemeClr>
                </a:solidFill>
              </a:rPr>
              <a:t>2.</a:t>
            </a:r>
            <a:r>
              <a:rPr lang="zh-CN" altLang="en-US" sz="2800" b="1" dirty="0">
                <a:solidFill>
                  <a:schemeClr val="accent6">
                    <a:lumMod val="75000"/>
                  </a:schemeClr>
                </a:solidFill>
              </a:rPr>
              <a:t> 实现了引物的能量转移。</a:t>
            </a:r>
            <a:endParaRPr lang="en-US" altLang="zh-CN" sz="2800" b="1" dirty="0">
              <a:solidFill>
                <a:schemeClr val="accent6">
                  <a:lumMod val="75000"/>
                </a:schemeClr>
              </a:solidFill>
            </a:endParaRPr>
          </a:p>
        </p:txBody>
      </p:sp>
      <p:sp>
        <p:nvSpPr>
          <p:cNvPr id="3" name="TextBox 2"/>
          <p:cNvSpPr txBox="1"/>
          <p:nvPr/>
        </p:nvSpPr>
        <p:spPr>
          <a:xfrm>
            <a:off x="2123728" y="116632"/>
            <a:ext cx="4968552" cy="646331"/>
          </a:xfrm>
          <a:prstGeom prst="rect">
            <a:avLst/>
          </a:prstGeom>
          <a:noFill/>
        </p:spPr>
        <p:txBody>
          <a:bodyPr wrap="square" rtlCol="0">
            <a:spAutoFit/>
          </a:bodyPr>
          <a:lstStyle/>
          <a:p>
            <a:pPr algn="ctr"/>
            <a:r>
              <a:rPr lang="zh-CN" altLang="en-US" sz="3600" b="1" dirty="0"/>
              <a:t>上周总结</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zh-CN" altLang="en-US" dirty="0"/>
              <a:t>第二次扫描结果</a:t>
            </a:r>
          </a:p>
        </p:txBody>
      </p:sp>
      <p:pic>
        <p:nvPicPr>
          <p:cNvPr id="4" name="内容占位符 3" descr="荧光扫描-4_副本.jpg"/>
          <p:cNvPicPr>
            <a:picLocks noGrp="1" noChangeAspect="1"/>
          </p:cNvPicPr>
          <p:nvPr>
            <p:ph idx="1"/>
          </p:nvPr>
        </p:nvPicPr>
        <p:blipFill>
          <a:blip r:embed="rId2" cstate="print"/>
          <a:stretch>
            <a:fillRect/>
          </a:stretch>
        </p:blipFill>
        <p:spPr>
          <a:xfrm>
            <a:off x="179512" y="1268760"/>
            <a:ext cx="8712968" cy="489654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dirty="0"/>
              <a:t>第二次扫描结果</a:t>
            </a:r>
          </a:p>
        </p:txBody>
      </p:sp>
      <p:pic>
        <p:nvPicPr>
          <p:cNvPr id="4" name="内容占位符 3" descr="荧光扫描-5_副本.jpg"/>
          <p:cNvPicPr>
            <a:picLocks noGrp="1" noChangeAspect="1"/>
          </p:cNvPicPr>
          <p:nvPr>
            <p:ph idx="1"/>
          </p:nvPr>
        </p:nvPicPr>
        <p:blipFill>
          <a:blip r:embed="rId2" cstate="print"/>
          <a:stretch>
            <a:fillRect/>
          </a:stretch>
        </p:blipFill>
        <p:spPr>
          <a:xfrm>
            <a:off x="323528" y="1196752"/>
            <a:ext cx="8363272" cy="482453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4690A-0B67-4BEB-B7D2-3B51BE3EF6F8}"/>
              </a:ext>
            </a:extLst>
          </p:cNvPr>
          <p:cNvSpPr>
            <a:spLocks noGrp="1"/>
          </p:cNvSpPr>
          <p:nvPr>
            <p:ph type="title"/>
          </p:nvPr>
        </p:nvSpPr>
        <p:spPr>
          <a:xfrm>
            <a:off x="1691680" y="188640"/>
            <a:ext cx="5410944" cy="706090"/>
          </a:xfrm>
        </p:spPr>
        <p:txBody>
          <a:bodyPr>
            <a:normAutofit/>
          </a:bodyPr>
          <a:lstStyle/>
          <a:p>
            <a:r>
              <a:rPr lang="zh-CN" altLang="en-US" sz="3600" b="1" dirty="0"/>
              <a:t>这周计划</a:t>
            </a:r>
          </a:p>
        </p:txBody>
      </p:sp>
      <p:sp>
        <p:nvSpPr>
          <p:cNvPr id="6" name="文本框 5">
            <a:extLst>
              <a:ext uri="{FF2B5EF4-FFF2-40B4-BE49-F238E27FC236}">
                <a16:creationId xmlns:a16="http://schemas.microsoft.com/office/drawing/2014/main" id="{32B0E4B9-0960-4491-9130-A7302C866B83}"/>
              </a:ext>
            </a:extLst>
          </p:cNvPr>
          <p:cNvSpPr txBox="1"/>
          <p:nvPr/>
        </p:nvSpPr>
        <p:spPr>
          <a:xfrm>
            <a:off x="755576" y="1196752"/>
            <a:ext cx="8208912" cy="1077218"/>
          </a:xfrm>
          <a:prstGeom prst="rect">
            <a:avLst/>
          </a:prstGeom>
          <a:noFill/>
        </p:spPr>
        <p:txBody>
          <a:bodyPr wrap="square" rtlCol="0">
            <a:spAutoFit/>
          </a:bodyPr>
          <a:lstStyle/>
          <a:p>
            <a:r>
              <a:rPr lang="en-US" altLang="zh-CN" sz="3200" b="1" dirty="0">
                <a:solidFill>
                  <a:srgbClr val="00B050"/>
                </a:solidFill>
              </a:rPr>
              <a:t>1.</a:t>
            </a:r>
            <a:r>
              <a:rPr lang="zh-CN" altLang="en-US" sz="3200" b="1" dirty="0">
                <a:solidFill>
                  <a:srgbClr val="00B050"/>
                </a:solidFill>
              </a:rPr>
              <a:t>完成引物订单。</a:t>
            </a:r>
            <a:endParaRPr lang="en-US" altLang="zh-CN" sz="3200" b="1" dirty="0">
              <a:solidFill>
                <a:srgbClr val="00B050"/>
              </a:solidFill>
            </a:endParaRPr>
          </a:p>
          <a:p>
            <a:r>
              <a:rPr lang="en-US" altLang="zh-CN" sz="3200" b="1" dirty="0">
                <a:solidFill>
                  <a:srgbClr val="0070C0"/>
                </a:solidFill>
              </a:rPr>
              <a:t>2.</a:t>
            </a:r>
            <a:r>
              <a:rPr lang="zh-CN" altLang="en-US" sz="3200" b="1" dirty="0">
                <a:solidFill>
                  <a:srgbClr val="0070C0"/>
                </a:solidFill>
              </a:rPr>
              <a:t>尝试使用新的氨解方案</a:t>
            </a:r>
            <a:r>
              <a:rPr lang="zh-CN" altLang="en-US" b="1" dirty="0">
                <a:solidFill>
                  <a:srgbClr val="0070C0"/>
                </a:solidFill>
              </a:rPr>
              <a:t>。</a:t>
            </a:r>
          </a:p>
        </p:txBody>
      </p:sp>
    </p:spTree>
    <p:extLst>
      <p:ext uri="{BB962C8B-B14F-4D97-AF65-F5344CB8AC3E}">
        <p14:creationId xmlns:p14="http://schemas.microsoft.com/office/powerpoint/2010/main" val="256014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3528" y="980728"/>
            <a:ext cx="7488832" cy="1815882"/>
          </a:xfrm>
          <a:prstGeom prst="rect">
            <a:avLst/>
          </a:prstGeom>
          <a:noFill/>
        </p:spPr>
        <p:txBody>
          <a:bodyPr wrap="square" rtlCol="0">
            <a:spAutoFit/>
          </a:bodyPr>
          <a:lstStyle/>
          <a:p>
            <a:pPr marL="514350" indent="-514350"/>
            <a:r>
              <a:rPr lang="en-US" altLang="zh-CN" sz="2800" b="1" dirty="0">
                <a:solidFill>
                  <a:srgbClr val="00B050"/>
                </a:solidFill>
              </a:rPr>
              <a:t>1.</a:t>
            </a:r>
            <a:r>
              <a:rPr lang="zh-CN" altLang="en-US" sz="2800" b="1" dirty="0">
                <a:solidFill>
                  <a:srgbClr val="00B050"/>
                </a:solidFill>
              </a:rPr>
              <a:t>非标记引物约</a:t>
            </a:r>
            <a:r>
              <a:rPr lang="en-US" altLang="zh-CN" sz="2800" b="1" dirty="0">
                <a:solidFill>
                  <a:srgbClr val="00B050"/>
                </a:solidFill>
              </a:rPr>
              <a:t>50OD</a:t>
            </a:r>
            <a:r>
              <a:rPr lang="zh-CN" altLang="en-US" sz="2800" b="1" dirty="0">
                <a:solidFill>
                  <a:srgbClr val="00B050"/>
                </a:solidFill>
              </a:rPr>
              <a:t>每根。</a:t>
            </a:r>
            <a:endParaRPr lang="en-US" altLang="zh-CN" sz="2800" b="1" dirty="0">
              <a:solidFill>
                <a:srgbClr val="00B050"/>
              </a:solidFill>
            </a:endParaRPr>
          </a:p>
          <a:p>
            <a:pPr marL="514350" indent="-514350"/>
            <a:r>
              <a:rPr lang="en-US" altLang="zh-CN" sz="2800" b="1" dirty="0">
                <a:solidFill>
                  <a:schemeClr val="accent6">
                    <a:lumMod val="75000"/>
                  </a:schemeClr>
                </a:solidFill>
              </a:rPr>
              <a:t>2.HEX</a:t>
            </a:r>
            <a:r>
              <a:rPr lang="zh-CN" altLang="en-US" sz="2800" b="1" dirty="0">
                <a:solidFill>
                  <a:schemeClr val="accent6">
                    <a:lumMod val="75000"/>
                  </a:schemeClr>
                </a:solidFill>
              </a:rPr>
              <a:t>引物约</a:t>
            </a:r>
            <a:r>
              <a:rPr lang="en-US" altLang="zh-CN" sz="2800" b="1" dirty="0">
                <a:solidFill>
                  <a:schemeClr val="accent6">
                    <a:lumMod val="75000"/>
                  </a:schemeClr>
                </a:solidFill>
              </a:rPr>
              <a:t>60OD</a:t>
            </a:r>
            <a:r>
              <a:rPr lang="zh-CN" altLang="en-US" sz="2800" b="1" dirty="0">
                <a:solidFill>
                  <a:schemeClr val="accent6">
                    <a:lumMod val="75000"/>
                  </a:schemeClr>
                </a:solidFill>
              </a:rPr>
              <a:t>每根。</a:t>
            </a:r>
            <a:endParaRPr lang="en-US" altLang="zh-CN" sz="2800" b="1" dirty="0">
              <a:solidFill>
                <a:schemeClr val="accent6">
                  <a:lumMod val="75000"/>
                </a:schemeClr>
              </a:solidFill>
            </a:endParaRPr>
          </a:p>
          <a:p>
            <a:r>
              <a:rPr lang="en-US" altLang="zh-CN" sz="2800" b="1" dirty="0">
                <a:solidFill>
                  <a:srgbClr val="0070C0"/>
                </a:solidFill>
              </a:rPr>
              <a:t>3. TET</a:t>
            </a:r>
            <a:r>
              <a:rPr lang="zh-CN" altLang="en-US" sz="2800" b="1" dirty="0">
                <a:solidFill>
                  <a:srgbClr val="0070C0"/>
                </a:solidFill>
              </a:rPr>
              <a:t>引物约</a:t>
            </a:r>
            <a:r>
              <a:rPr lang="en-US" altLang="zh-CN" sz="2800" b="1" dirty="0">
                <a:solidFill>
                  <a:srgbClr val="0070C0"/>
                </a:solidFill>
              </a:rPr>
              <a:t>80OD</a:t>
            </a:r>
            <a:r>
              <a:rPr lang="zh-CN" altLang="en-US" sz="2800" b="1" dirty="0">
                <a:solidFill>
                  <a:srgbClr val="0070C0"/>
                </a:solidFill>
              </a:rPr>
              <a:t>每根。</a:t>
            </a:r>
            <a:endParaRPr lang="en-US" altLang="zh-CN" sz="2800" b="1" dirty="0">
              <a:solidFill>
                <a:srgbClr val="0070C0"/>
              </a:solidFill>
            </a:endParaRPr>
          </a:p>
          <a:p>
            <a:endParaRPr lang="en-US" altLang="zh-CN" sz="2800" b="1" dirty="0"/>
          </a:p>
        </p:txBody>
      </p:sp>
      <p:sp>
        <p:nvSpPr>
          <p:cNvPr id="8" name="矩形 7"/>
          <p:cNvSpPr/>
          <p:nvPr/>
        </p:nvSpPr>
        <p:spPr>
          <a:xfrm>
            <a:off x="323528" y="2423790"/>
            <a:ext cx="8208912" cy="1200329"/>
          </a:xfrm>
          <a:prstGeom prst="rect">
            <a:avLst/>
          </a:prstGeom>
        </p:spPr>
        <p:txBody>
          <a:bodyPr wrap="square">
            <a:spAutoFit/>
          </a:bodyPr>
          <a:lstStyle/>
          <a:p>
            <a:r>
              <a:rPr lang="zh-CN" altLang="en-US" sz="3600" b="1" dirty="0"/>
              <a:t>非标记引物的产量是最低的，因为消光系数比较小，</a:t>
            </a:r>
            <a:r>
              <a:rPr lang="en-US" altLang="zh-CN" sz="3600" b="1" dirty="0"/>
              <a:t>HPLC</a:t>
            </a:r>
            <a:r>
              <a:rPr lang="zh-CN" altLang="en-US" sz="3600" b="1" dirty="0"/>
              <a:t>纯化损失也比较大。</a:t>
            </a:r>
            <a:endParaRPr lang="en-US" altLang="zh-CN" sz="3600" b="1" dirty="0"/>
          </a:p>
        </p:txBody>
      </p:sp>
      <p:sp>
        <p:nvSpPr>
          <p:cNvPr id="2" name="文本框 1">
            <a:extLst>
              <a:ext uri="{FF2B5EF4-FFF2-40B4-BE49-F238E27FC236}">
                <a16:creationId xmlns:a16="http://schemas.microsoft.com/office/drawing/2014/main" id="{1816E576-F7F3-4943-BD16-38A6AE80FCFA}"/>
              </a:ext>
            </a:extLst>
          </p:cNvPr>
          <p:cNvSpPr txBox="1"/>
          <p:nvPr/>
        </p:nvSpPr>
        <p:spPr>
          <a:xfrm>
            <a:off x="1907704" y="116632"/>
            <a:ext cx="6408712" cy="646331"/>
          </a:xfrm>
          <a:prstGeom prst="rect">
            <a:avLst/>
          </a:prstGeom>
          <a:noFill/>
        </p:spPr>
        <p:txBody>
          <a:bodyPr wrap="square" rtlCol="0">
            <a:spAutoFit/>
          </a:bodyPr>
          <a:lstStyle/>
          <a:p>
            <a:r>
              <a:rPr lang="zh-CN" altLang="en-US" sz="3600" b="1" dirty="0"/>
              <a:t>自填合成柱产量的分析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43C225B-A877-4920-801C-2E92F497DF41}"/>
              </a:ext>
            </a:extLst>
          </p:cNvPr>
          <p:cNvPicPr>
            <a:picLocks noChangeAspect="1"/>
          </p:cNvPicPr>
          <p:nvPr/>
        </p:nvPicPr>
        <p:blipFill>
          <a:blip r:embed="rId2"/>
          <a:stretch>
            <a:fillRect/>
          </a:stretch>
        </p:blipFill>
        <p:spPr>
          <a:xfrm>
            <a:off x="0" y="860200"/>
            <a:ext cx="9144000" cy="2928840"/>
          </a:xfrm>
          <a:prstGeom prst="rect">
            <a:avLst/>
          </a:prstGeom>
        </p:spPr>
      </p:pic>
      <p:sp>
        <p:nvSpPr>
          <p:cNvPr id="2" name="标题 1"/>
          <p:cNvSpPr>
            <a:spLocks noGrp="1"/>
          </p:cNvSpPr>
          <p:nvPr>
            <p:ph type="title"/>
          </p:nvPr>
        </p:nvSpPr>
        <p:spPr>
          <a:xfrm>
            <a:off x="1105272" y="130622"/>
            <a:ext cx="6851104" cy="706090"/>
          </a:xfrm>
        </p:spPr>
        <p:txBody>
          <a:bodyPr>
            <a:normAutofit/>
          </a:bodyPr>
          <a:lstStyle/>
          <a:p>
            <a:r>
              <a:rPr lang="en-US" altLang="zh-CN" sz="3600" b="1" dirty="0"/>
              <a:t>HEX</a:t>
            </a:r>
            <a:r>
              <a:rPr lang="zh-CN" altLang="en-US" sz="3600" b="1" dirty="0"/>
              <a:t>引物粗品纯度都比较低</a:t>
            </a:r>
          </a:p>
        </p:txBody>
      </p:sp>
      <p:pic>
        <p:nvPicPr>
          <p:cNvPr id="4" name="图片 3">
            <a:extLst>
              <a:ext uri="{FF2B5EF4-FFF2-40B4-BE49-F238E27FC236}">
                <a16:creationId xmlns:a16="http://schemas.microsoft.com/office/drawing/2014/main" id="{372516B3-523D-46B3-B1F6-4DC4A3DC70F0}"/>
              </a:ext>
            </a:extLst>
          </p:cNvPr>
          <p:cNvPicPr>
            <a:picLocks noChangeAspect="1"/>
          </p:cNvPicPr>
          <p:nvPr/>
        </p:nvPicPr>
        <p:blipFill>
          <a:blip r:embed="rId3"/>
          <a:stretch>
            <a:fillRect/>
          </a:stretch>
        </p:blipFill>
        <p:spPr>
          <a:xfrm>
            <a:off x="-36512" y="3845852"/>
            <a:ext cx="9189390" cy="2679492"/>
          </a:xfrm>
          <a:prstGeom prst="rect">
            <a:avLst/>
          </a:prstGeom>
        </p:spPr>
      </p:pic>
      <p:sp>
        <p:nvSpPr>
          <p:cNvPr id="6" name="矩形 5">
            <a:extLst>
              <a:ext uri="{FF2B5EF4-FFF2-40B4-BE49-F238E27FC236}">
                <a16:creationId xmlns:a16="http://schemas.microsoft.com/office/drawing/2014/main" id="{96E8A05D-9760-414A-8186-0E66EEEC0A06}"/>
              </a:ext>
            </a:extLst>
          </p:cNvPr>
          <p:cNvSpPr/>
          <p:nvPr/>
        </p:nvSpPr>
        <p:spPr>
          <a:xfrm>
            <a:off x="6156176" y="1500946"/>
            <a:ext cx="1994457" cy="461665"/>
          </a:xfrm>
          <a:prstGeom prst="rect">
            <a:avLst/>
          </a:prstGeom>
        </p:spPr>
        <p:txBody>
          <a:bodyPr wrap="none">
            <a:spAutoFit/>
          </a:bodyPr>
          <a:lstStyle/>
          <a:p>
            <a:r>
              <a:rPr lang="zh-CN" altLang="en-US" sz="2400" b="1" dirty="0">
                <a:solidFill>
                  <a:srgbClr val="FF0000"/>
                </a:solidFill>
              </a:rPr>
              <a:t>波长：</a:t>
            </a:r>
            <a:r>
              <a:rPr lang="en-US" altLang="zh-CN" sz="2400" b="1" dirty="0">
                <a:solidFill>
                  <a:srgbClr val="FF0000"/>
                </a:solidFill>
              </a:rPr>
              <a:t>260nm</a:t>
            </a:r>
            <a:endParaRPr lang="zh-CN" altLang="en-US" sz="2400" b="1" dirty="0">
              <a:solidFill>
                <a:srgbClr val="FF0000"/>
              </a:solidFill>
            </a:endParaRPr>
          </a:p>
        </p:txBody>
      </p:sp>
      <p:sp>
        <p:nvSpPr>
          <p:cNvPr id="7" name="矩形 6">
            <a:extLst>
              <a:ext uri="{FF2B5EF4-FFF2-40B4-BE49-F238E27FC236}">
                <a16:creationId xmlns:a16="http://schemas.microsoft.com/office/drawing/2014/main" id="{170EC17B-27CD-4725-8E40-16E230E445E3}"/>
              </a:ext>
            </a:extLst>
          </p:cNvPr>
          <p:cNvSpPr/>
          <p:nvPr/>
        </p:nvSpPr>
        <p:spPr>
          <a:xfrm>
            <a:off x="6156176" y="4194423"/>
            <a:ext cx="1994457" cy="461665"/>
          </a:xfrm>
          <a:prstGeom prst="rect">
            <a:avLst/>
          </a:prstGeom>
        </p:spPr>
        <p:txBody>
          <a:bodyPr wrap="none">
            <a:spAutoFit/>
          </a:bodyPr>
          <a:lstStyle/>
          <a:p>
            <a:r>
              <a:rPr lang="zh-CN" altLang="en-US" sz="2400" b="1" dirty="0">
                <a:solidFill>
                  <a:srgbClr val="FF0000"/>
                </a:solidFill>
              </a:rPr>
              <a:t>波长：</a:t>
            </a:r>
            <a:r>
              <a:rPr lang="en-US" altLang="zh-CN" sz="2400" b="1" dirty="0">
                <a:solidFill>
                  <a:srgbClr val="FF0000"/>
                </a:solidFill>
              </a:rPr>
              <a:t>535nm</a:t>
            </a:r>
            <a:endParaRPr lang="zh-CN" altLang="en-US" sz="2400" b="1" dirty="0">
              <a:solidFill>
                <a:srgbClr val="FF0000"/>
              </a:solidFill>
            </a:endParaRPr>
          </a:p>
        </p:txBody>
      </p:sp>
      <p:pic>
        <p:nvPicPr>
          <p:cNvPr id="8" name="图片 7">
            <a:extLst>
              <a:ext uri="{FF2B5EF4-FFF2-40B4-BE49-F238E27FC236}">
                <a16:creationId xmlns:a16="http://schemas.microsoft.com/office/drawing/2014/main" id="{7251FD00-D09B-4A30-ADB7-1B0C22D37D56}"/>
              </a:ext>
            </a:extLst>
          </p:cNvPr>
          <p:cNvPicPr>
            <a:picLocks noChangeAspect="1"/>
          </p:cNvPicPr>
          <p:nvPr/>
        </p:nvPicPr>
        <p:blipFill>
          <a:blip r:embed="rId4"/>
          <a:stretch>
            <a:fillRect/>
          </a:stretch>
        </p:blipFill>
        <p:spPr>
          <a:xfrm>
            <a:off x="2206080" y="2086322"/>
            <a:ext cx="3374032" cy="1126654"/>
          </a:xfrm>
          <a:prstGeom prst="rect">
            <a:avLst/>
          </a:prstGeom>
        </p:spPr>
      </p:pic>
      <p:sp>
        <p:nvSpPr>
          <p:cNvPr id="10" name="文本框 9">
            <a:extLst>
              <a:ext uri="{FF2B5EF4-FFF2-40B4-BE49-F238E27FC236}">
                <a16:creationId xmlns:a16="http://schemas.microsoft.com/office/drawing/2014/main" id="{9D7E6DFB-49FA-47E5-BFD9-D3A166CC1221}"/>
              </a:ext>
            </a:extLst>
          </p:cNvPr>
          <p:cNvSpPr txBox="1"/>
          <p:nvPr/>
        </p:nvSpPr>
        <p:spPr>
          <a:xfrm>
            <a:off x="695408" y="908720"/>
            <a:ext cx="5316752" cy="954107"/>
          </a:xfrm>
          <a:prstGeom prst="rect">
            <a:avLst/>
          </a:prstGeom>
          <a:noFill/>
        </p:spPr>
        <p:txBody>
          <a:bodyPr wrap="square" rtlCol="0">
            <a:spAutoFit/>
          </a:bodyPr>
          <a:lstStyle/>
          <a:p>
            <a:r>
              <a:rPr lang="en-US" altLang="zh-CN" sz="2800" b="1" dirty="0">
                <a:solidFill>
                  <a:srgbClr val="0070C0"/>
                </a:solidFill>
              </a:rPr>
              <a:t>HEX</a:t>
            </a:r>
            <a:r>
              <a:rPr lang="zh-CN" altLang="en-US" sz="2800" b="1" dirty="0">
                <a:solidFill>
                  <a:srgbClr val="0070C0"/>
                </a:solidFill>
              </a:rPr>
              <a:t>可能对氨解条件比较敏感，主峰前面都有一比较大的小峰。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0B0AC28-E175-4512-84E9-0D61282655F3}"/>
              </a:ext>
            </a:extLst>
          </p:cNvPr>
          <p:cNvPicPr>
            <a:picLocks noChangeAspect="1"/>
          </p:cNvPicPr>
          <p:nvPr/>
        </p:nvPicPr>
        <p:blipFill>
          <a:blip r:embed="rId2"/>
          <a:stretch>
            <a:fillRect/>
          </a:stretch>
        </p:blipFill>
        <p:spPr>
          <a:xfrm>
            <a:off x="36512" y="3573016"/>
            <a:ext cx="9107486" cy="2729365"/>
          </a:xfrm>
          <a:prstGeom prst="rect">
            <a:avLst/>
          </a:prstGeom>
        </p:spPr>
      </p:pic>
      <p:pic>
        <p:nvPicPr>
          <p:cNvPr id="3" name="图片 2">
            <a:extLst>
              <a:ext uri="{FF2B5EF4-FFF2-40B4-BE49-F238E27FC236}">
                <a16:creationId xmlns:a16="http://schemas.microsoft.com/office/drawing/2014/main" id="{DDBE8EC3-DE9A-4F3B-A79E-FAB03C2FF2E4}"/>
              </a:ext>
            </a:extLst>
          </p:cNvPr>
          <p:cNvPicPr>
            <a:picLocks noChangeAspect="1"/>
          </p:cNvPicPr>
          <p:nvPr/>
        </p:nvPicPr>
        <p:blipFill>
          <a:blip r:embed="rId3"/>
          <a:stretch>
            <a:fillRect/>
          </a:stretch>
        </p:blipFill>
        <p:spPr>
          <a:xfrm>
            <a:off x="-2" y="641926"/>
            <a:ext cx="9144000" cy="2931090"/>
          </a:xfrm>
          <a:prstGeom prst="rect">
            <a:avLst/>
          </a:prstGeom>
        </p:spPr>
      </p:pic>
      <p:sp>
        <p:nvSpPr>
          <p:cNvPr id="2" name="标题 1"/>
          <p:cNvSpPr>
            <a:spLocks noGrp="1"/>
          </p:cNvSpPr>
          <p:nvPr>
            <p:ph type="title"/>
          </p:nvPr>
        </p:nvSpPr>
        <p:spPr>
          <a:xfrm>
            <a:off x="1259632" y="-13394"/>
            <a:ext cx="6851104" cy="706090"/>
          </a:xfrm>
        </p:spPr>
        <p:txBody>
          <a:bodyPr>
            <a:normAutofit/>
          </a:bodyPr>
          <a:lstStyle/>
          <a:p>
            <a:r>
              <a:rPr lang="en-US" altLang="zh-CN" sz="3600" b="1" dirty="0"/>
              <a:t>TET</a:t>
            </a:r>
            <a:r>
              <a:rPr lang="zh-CN" altLang="en-US" sz="3600" b="1" dirty="0"/>
              <a:t>引物粗品纯度比较高</a:t>
            </a:r>
          </a:p>
        </p:txBody>
      </p:sp>
      <p:sp>
        <p:nvSpPr>
          <p:cNvPr id="6" name="矩形 5">
            <a:extLst>
              <a:ext uri="{FF2B5EF4-FFF2-40B4-BE49-F238E27FC236}">
                <a16:creationId xmlns:a16="http://schemas.microsoft.com/office/drawing/2014/main" id="{96E8A05D-9760-414A-8186-0E66EEEC0A06}"/>
              </a:ext>
            </a:extLst>
          </p:cNvPr>
          <p:cNvSpPr/>
          <p:nvPr/>
        </p:nvSpPr>
        <p:spPr>
          <a:xfrm>
            <a:off x="5580112" y="1175821"/>
            <a:ext cx="199445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波长：</a:t>
            </a: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260nm</a:t>
            </a:r>
            <a:endParaRPr kumimoji="0" lang="zh-CN" altLang="en-US"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p:txBody>
      </p:sp>
      <p:sp>
        <p:nvSpPr>
          <p:cNvPr id="7" name="矩形 6">
            <a:extLst>
              <a:ext uri="{FF2B5EF4-FFF2-40B4-BE49-F238E27FC236}">
                <a16:creationId xmlns:a16="http://schemas.microsoft.com/office/drawing/2014/main" id="{170EC17B-27CD-4725-8E40-16E230E445E3}"/>
              </a:ext>
            </a:extLst>
          </p:cNvPr>
          <p:cNvSpPr/>
          <p:nvPr/>
        </p:nvSpPr>
        <p:spPr>
          <a:xfrm>
            <a:off x="5724128" y="4085339"/>
            <a:ext cx="199445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波长：</a:t>
            </a:r>
            <a:r>
              <a:rPr kumimoji="0" lang="en-US" altLang="zh-CN"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520nm</a:t>
            </a:r>
            <a:endParaRPr kumimoji="0" lang="zh-CN" altLang="en-US"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5495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1052736"/>
            <a:ext cx="8136904" cy="2554545"/>
          </a:xfrm>
          <a:prstGeom prst="rect">
            <a:avLst/>
          </a:prstGeom>
          <a:noFill/>
        </p:spPr>
        <p:txBody>
          <a:bodyPr wrap="square" rtlCol="0">
            <a:spAutoFit/>
          </a:bodyPr>
          <a:lstStyle/>
          <a:p>
            <a:r>
              <a:rPr lang="zh-CN" altLang="en-US" sz="8000" dirty="0"/>
              <a:t>下面是汤明祥做的报告</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1600" y="692696"/>
            <a:ext cx="6408712" cy="936103"/>
          </a:xfrm>
        </p:spPr>
        <p:txBody>
          <a:bodyPr>
            <a:normAutofit/>
          </a:bodyPr>
          <a:lstStyle/>
          <a:p>
            <a:r>
              <a:rPr lang="zh-CN" altLang="en-US" dirty="0"/>
              <a:t>能量共振荧光扫描分析</a:t>
            </a:r>
          </a:p>
        </p:txBody>
      </p:sp>
      <p:sp>
        <p:nvSpPr>
          <p:cNvPr id="3" name="副标题 2"/>
          <p:cNvSpPr>
            <a:spLocks noGrp="1"/>
          </p:cNvSpPr>
          <p:nvPr>
            <p:ph type="subTitle" idx="1"/>
          </p:nvPr>
        </p:nvSpPr>
        <p:spPr>
          <a:xfrm>
            <a:off x="611560" y="1844824"/>
            <a:ext cx="7160840" cy="4248472"/>
          </a:xfrm>
        </p:spPr>
        <p:txBody>
          <a:bodyPr/>
          <a:lstStyle/>
          <a:p>
            <a:r>
              <a:rPr lang="zh-CN" altLang="en-US" b="1" dirty="0">
                <a:solidFill>
                  <a:srgbClr val="002060"/>
                </a:solidFill>
              </a:rPr>
              <a:t>目的：检测已连接有两个</a:t>
            </a:r>
            <a:r>
              <a:rPr lang="en-US" altLang="zh-CN" b="1" dirty="0">
                <a:solidFill>
                  <a:srgbClr val="002060"/>
                </a:solidFill>
              </a:rPr>
              <a:t>dye</a:t>
            </a:r>
            <a:r>
              <a:rPr lang="zh-CN" altLang="en-US" b="1" dirty="0">
                <a:solidFill>
                  <a:srgbClr val="002060"/>
                </a:solidFill>
              </a:rPr>
              <a:t>的标记引物在一定激发波长下是否会发生能量转移及能量转移百分比。以此验证能量转移引物设计合成思路是否合理，并筛选出合成能量共振转移引物的最佳方法。</a:t>
            </a:r>
            <a:endParaRPr lang="en-US" altLang="zh-CN" b="1" dirty="0">
              <a:solidFill>
                <a:srgbClr val="002060"/>
              </a:solidFill>
            </a:endParaRPr>
          </a:p>
          <a:p>
            <a:endParaRPr lang="en-US" altLang="zh-CN" b="1" dirty="0">
              <a:solidFill>
                <a:srgbClr val="002060"/>
              </a:solidFill>
            </a:endParaRPr>
          </a:p>
          <a:p>
            <a:r>
              <a:rPr lang="zh-CN" altLang="en-US" b="1" dirty="0">
                <a:solidFill>
                  <a:srgbClr val="002060"/>
                </a:solidFill>
              </a:rPr>
              <a:t>检测仪器：</a:t>
            </a:r>
            <a:r>
              <a:rPr lang="en-US" altLang="zh-CN" b="1" dirty="0">
                <a:solidFill>
                  <a:srgbClr val="002060"/>
                </a:solidFill>
              </a:rPr>
              <a:t>FlexStation 3 (</a:t>
            </a:r>
            <a:r>
              <a:rPr lang="zh-CN" altLang="en-US" b="1" dirty="0">
                <a:solidFill>
                  <a:srgbClr val="002060"/>
                </a:solidFill>
              </a:rPr>
              <a:t>由</a:t>
            </a:r>
            <a:r>
              <a:rPr lang="en-US" altLang="zh-CN" b="1" dirty="0">
                <a:solidFill>
                  <a:srgbClr val="002060"/>
                </a:solidFill>
              </a:rPr>
              <a:t>B</a:t>
            </a:r>
            <a:r>
              <a:rPr lang="zh-CN" altLang="en-US" b="1" dirty="0">
                <a:solidFill>
                  <a:srgbClr val="002060"/>
                </a:solidFill>
              </a:rPr>
              <a:t>座</a:t>
            </a:r>
            <a:r>
              <a:rPr lang="en-US" altLang="zh-CN" b="1" dirty="0">
                <a:solidFill>
                  <a:srgbClr val="002060"/>
                </a:solidFill>
              </a:rPr>
              <a:t>5</a:t>
            </a:r>
            <a:r>
              <a:rPr lang="zh-CN" altLang="en-US" b="1" dirty="0">
                <a:solidFill>
                  <a:srgbClr val="002060"/>
                </a:solidFill>
              </a:rPr>
              <a:t>楼医学公共服务平台提供</a:t>
            </a:r>
            <a:r>
              <a:rPr lang="en-US" altLang="zh-CN" b="1" dirty="0">
                <a:solidFill>
                  <a:srgbClr val="002060"/>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2592288"/>
          </a:xfrm>
        </p:spPr>
        <p:txBody>
          <a:bodyPr>
            <a:normAutofit fontScale="90000"/>
          </a:bodyPr>
          <a:lstStyle/>
          <a:p>
            <a:pPr algn="l"/>
            <a:r>
              <a:rPr lang="zh-CN" altLang="en-US" b="1" dirty="0"/>
              <a:t> 检测项目</a:t>
            </a:r>
            <a:r>
              <a:rPr lang="zh-CN" altLang="en-US" dirty="0"/>
              <a:t>：</a:t>
            </a:r>
            <a:r>
              <a:rPr lang="en-US" altLang="zh-CN" dirty="0"/>
              <a:t>Em</a:t>
            </a:r>
            <a:r>
              <a:rPr lang="zh-CN" altLang="en-US" dirty="0"/>
              <a:t>全波长扫描，固定一激发波长，对样品进行荧光波长扫描，获取荧光强度和波长的曲线信息。 </a:t>
            </a:r>
          </a:p>
        </p:txBody>
      </p:sp>
      <p:sp>
        <p:nvSpPr>
          <p:cNvPr id="3" name="内容占位符 2"/>
          <p:cNvSpPr>
            <a:spLocks noGrp="1"/>
          </p:cNvSpPr>
          <p:nvPr>
            <p:ph idx="1"/>
          </p:nvPr>
        </p:nvSpPr>
        <p:spPr>
          <a:xfrm>
            <a:off x="457200" y="3284984"/>
            <a:ext cx="8229600" cy="3312368"/>
          </a:xfrm>
        </p:spPr>
        <p:txBody>
          <a:bodyPr/>
          <a:lstStyle/>
          <a:p>
            <a:pPr>
              <a:buNone/>
            </a:pPr>
            <a:r>
              <a:rPr lang="zh-CN" altLang="en-US" dirty="0">
                <a:latin typeface="+mj-ea"/>
                <a:ea typeface="+mj-ea"/>
              </a:rPr>
              <a:t>  本次测试样品为两个批次合成。共进行了两次扫描。</a:t>
            </a:r>
            <a:endParaRPr lang="en-US" altLang="zh-CN" dirty="0">
              <a:latin typeface="+mj-ea"/>
              <a:ea typeface="+mj-ea"/>
            </a:endParaRPr>
          </a:p>
          <a:p>
            <a:pPr>
              <a:buNone/>
            </a:pPr>
            <a:r>
              <a:rPr lang="zh-CN" altLang="en-US" dirty="0">
                <a:latin typeface="+mj-ea"/>
                <a:ea typeface="+mj-ea"/>
              </a:rPr>
              <a:t>  第一次  </a:t>
            </a:r>
            <a:r>
              <a:rPr lang="en-US" altLang="zh-CN" dirty="0">
                <a:latin typeface="+mj-ea"/>
                <a:ea typeface="+mj-ea"/>
              </a:rPr>
              <a:t>Ex:495nm, Em :495nm-750nm</a:t>
            </a:r>
            <a:r>
              <a:rPr lang="en-US" altLang="zh-CN" dirty="0"/>
              <a:t>.        </a:t>
            </a:r>
          </a:p>
          <a:p>
            <a:pPr>
              <a:buNone/>
            </a:pPr>
            <a:r>
              <a:rPr lang="zh-CN" altLang="en-US" dirty="0">
                <a:latin typeface="+mj-ea"/>
                <a:ea typeface="+mj-ea"/>
              </a:rPr>
              <a:t> 考虑到</a:t>
            </a:r>
            <a:r>
              <a:rPr lang="en-US" altLang="zh-CN" dirty="0">
                <a:latin typeface="+mj-ea"/>
                <a:ea typeface="+mj-ea"/>
              </a:rPr>
              <a:t>495nm</a:t>
            </a:r>
            <a:r>
              <a:rPr lang="zh-CN" altLang="en-US" dirty="0">
                <a:latin typeface="+mj-ea"/>
                <a:ea typeface="+mj-ea"/>
              </a:rPr>
              <a:t>离</a:t>
            </a:r>
            <a:r>
              <a:rPr lang="en-US" altLang="zh-CN" dirty="0">
                <a:latin typeface="+mj-ea"/>
                <a:ea typeface="+mj-ea"/>
              </a:rPr>
              <a:t>FAM</a:t>
            </a:r>
            <a:r>
              <a:rPr lang="zh-CN" altLang="en-US" dirty="0">
                <a:latin typeface="+mj-ea"/>
                <a:ea typeface="+mj-ea"/>
              </a:rPr>
              <a:t>发射波长太近，造成干扰。第二次</a:t>
            </a:r>
            <a:r>
              <a:rPr lang="en-US" altLang="zh-CN" dirty="0">
                <a:latin typeface="+mj-ea"/>
                <a:ea typeface="+mj-ea"/>
              </a:rPr>
              <a:t>Ex</a:t>
            </a:r>
            <a:r>
              <a:rPr lang="zh-CN" altLang="en-US" dirty="0">
                <a:latin typeface="+mj-ea"/>
                <a:ea typeface="+mj-ea"/>
              </a:rPr>
              <a:t>设置为</a:t>
            </a:r>
            <a:r>
              <a:rPr lang="en-US" altLang="zh-CN" dirty="0">
                <a:latin typeface="+mj-ea"/>
                <a:ea typeface="+mj-ea"/>
              </a:rPr>
              <a:t>450nm</a:t>
            </a:r>
            <a:endParaRPr lang="zh-CN" altLang="en-US" dirty="0">
              <a:latin typeface="+mj-ea"/>
              <a:ea typeface="+mj-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r>
              <a:rPr lang="zh-CN" altLang="en-US" dirty="0"/>
              <a:t>第一次扫描结果</a:t>
            </a:r>
          </a:p>
        </p:txBody>
      </p:sp>
      <p:pic>
        <p:nvPicPr>
          <p:cNvPr id="4" name="内容占位符 3" descr="荧光扫描-1_副本.jpg"/>
          <p:cNvPicPr>
            <a:picLocks noGrp="1" noChangeAspect="1"/>
          </p:cNvPicPr>
          <p:nvPr>
            <p:ph idx="1"/>
          </p:nvPr>
        </p:nvPicPr>
        <p:blipFill>
          <a:blip r:embed="rId2" cstate="print"/>
          <a:stretch>
            <a:fillRect/>
          </a:stretch>
        </p:blipFill>
        <p:spPr>
          <a:xfrm>
            <a:off x="457200" y="1052737"/>
            <a:ext cx="8363272" cy="525658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dirty="0"/>
              <a:t>第一次扫描结果</a:t>
            </a:r>
          </a:p>
        </p:txBody>
      </p:sp>
      <p:pic>
        <p:nvPicPr>
          <p:cNvPr id="4" name="内容占位符 3" descr="荧光扫描-3_副本.jpg"/>
          <p:cNvPicPr>
            <a:picLocks noGrp="1" noChangeAspect="1"/>
          </p:cNvPicPr>
          <p:nvPr>
            <p:ph idx="1"/>
          </p:nvPr>
        </p:nvPicPr>
        <p:blipFill>
          <a:blip r:embed="rId2" cstate="print"/>
          <a:stretch>
            <a:fillRect/>
          </a:stretch>
        </p:blipFill>
        <p:spPr>
          <a:xfrm>
            <a:off x="179512" y="908720"/>
            <a:ext cx="8712968" cy="5328592"/>
          </a:xfr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2458</TotalTime>
  <Words>330</Words>
  <Application>Microsoft Office PowerPoint</Application>
  <PresentationFormat>全屏显示(4:3)</PresentationFormat>
  <Paragraphs>31</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宋体</vt:lpstr>
      <vt:lpstr>Arial</vt:lpstr>
      <vt:lpstr>Calibri</vt:lpstr>
      <vt:lpstr>Office 主题</vt:lpstr>
      <vt:lpstr>PowerPoint 演示文稿</vt:lpstr>
      <vt:lpstr>PowerPoint 演示文稿</vt:lpstr>
      <vt:lpstr>HEX引物粗品纯度都比较低</vt:lpstr>
      <vt:lpstr>TET引物粗品纯度比较高</vt:lpstr>
      <vt:lpstr>PowerPoint 演示文稿</vt:lpstr>
      <vt:lpstr>能量共振荧光扫描分析</vt:lpstr>
      <vt:lpstr> 检测项目：Em全波长扫描，固定一激发波长，对样品进行荧光波长扫描，获取荧光强度和波长的曲线信息。 </vt:lpstr>
      <vt:lpstr>第一次扫描结果</vt:lpstr>
      <vt:lpstr>第一次扫描结果</vt:lpstr>
      <vt:lpstr>第二次扫描结果</vt:lpstr>
      <vt:lpstr>第二次扫描结果</vt:lpstr>
      <vt:lpstr>这周计划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钦富 张</cp:lastModifiedBy>
  <cp:revision>109</cp:revision>
  <dcterms:created xsi:type="dcterms:W3CDTF">2018-11-23T12:38:21Z</dcterms:created>
  <dcterms:modified xsi:type="dcterms:W3CDTF">2018-12-23T16:08:47Z</dcterms:modified>
</cp:coreProperties>
</file>