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63"/>
  </p:notesMasterIdLst>
  <p:sldIdLst>
    <p:sldId id="256" r:id="rId7"/>
    <p:sldId id="257" r:id="rId8"/>
    <p:sldId id="258" r:id="rId9"/>
    <p:sldId id="259" r:id="rId10"/>
    <p:sldId id="260" r:id="rId11"/>
    <p:sldId id="286" r:id="rId12"/>
    <p:sldId id="261" r:id="rId13"/>
    <p:sldId id="262" r:id="rId14"/>
    <p:sldId id="263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6" r:id="rId40"/>
    <p:sldId id="315" r:id="rId41"/>
    <p:sldId id="317" r:id="rId42"/>
    <p:sldId id="319" r:id="rId43"/>
    <p:sldId id="318" r:id="rId44"/>
    <p:sldId id="320" r:id="rId45"/>
    <p:sldId id="321" r:id="rId46"/>
    <p:sldId id="322" r:id="rId47"/>
    <p:sldId id="323" r:id="rId48"/>
    <p:sldId id="324" r:id="rId49"/>
    <p:sldId id="326" r:id="rId50"/>
    <p:sldId id="325" r:id="rId51"/>
    <p:sldId id="327" r:id="rId52"/>
    <p:sldId id="329" r:id="rId53"/>
    <p:sldId id="330" r:id="rId54"/>
    <p:sldId id="331" r:id="rId55"/>
    <p:sldId id="333" r:id="rId56"/>
    <p:sldId id="334" r:id="rId57"/>
    <p:sldId id="265" r:id="rId58"/>
    <p:sldId id="266" r:id="rId59"/>
    <p:sldId id="279" r:id="rId60"/>
    <p:sldId id="280" r:id="rId61"/>
    <p:sldId id="285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1394" autoAdjust="0"/>
  </p:normalViewPr>
  <p:slideViewPr>
    <p:cSldViewPr>
      <p:cViewPr>
        <p:scale>
          <a:sx n="75" d="100"/>
          <a:sy n="75" d="100"/>
        </p:scale>
        <p:origin x="-678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4.emf"/><Relationship Id="rId4" Type="http://schemas.openxmlformats.org/officeDocument/2006/relationships/image" Target="../media/image11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4A7447F-28C7-4DD2-B4E6-927E1CBBD3C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50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关键词：城市快速发展，城市工作岗位增多大量农村人口涌入城市城市用地紧张。   玻璃采光性好、保温防潮性能好 、实用美观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因此大都采用玻璃幕墙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有优势必然会带来一定的劣势</a:t>
            </a:r>
          </a:p>
        </p:txBody>
      </p:sp>
      <p:sp>
        <p:nvSpPr>
          <p:cNvPr id="6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EC77EF-3811-4BEC-8489-E7962805F1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当转子绕对称轴在空间中旋转时，对称轴方位改变时所产生的抗阻力矩称之为陀螺力矩，将陀螺力矩引起的效应称为陀螺效应。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螺旋桨的升力系数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 CQ——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螺旋桨的扭矩系数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CD——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阻力系数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 CL——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倾侧力矩系数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玻璃幕墙清洗机器人的数学模型构建出来之后，为了作进一步的分析研究，必须先将数学模型中的未知参数辨识出来。下面将对其中涉及到的各个参数的辨识工作逐一说明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玻璃幕墙清洗机器人作为一个欠驱动，强耦合的复杂非线性系统，其控制器的设计有一定难度，目前基于清洗机器人非线性模型的非线性控制器设计研究较少，而且这些研究多局限于理论层面的仿真结果，在实际工程应用中，由于模型的不确定性因素太多，难以满足非线性控制器对于模型准确性的苟刻要求，因此推广起来比较困难，所以这里首先进行模型的线性化处理，然后基于简化后的模型再做近一步的研究，进行机器人稳定性与可控性的分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zh-CN" altLang="zh-CN" dirty="0" smtClean="0"/>
              <a:t>小扰动线性化方法是基于某个基准运动进行的，一般选择一个比较简单的运动状态作为机器人的基准运动，选择稳定轴系作为基准运动的坐标系，假定基准运动涵盖了机器人系统足够的动态性能与稳态性能，将机器人数学模型的非线性系统方程进行一阶近似，忽略小的高阶量，获取系统的小扰动线性化模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关键词：定期清洗、效率低、危险高、工作量大、自动化改进迫切</a:t>
            </a:r>
          </a:p>
        </p:txBody>
      </p:sp>
      <p:sp>
        <p:nvSpPr>
          <p:cNvPr id="7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2065DBC-8DBA-40A4-9596-036929B9AA8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线性二次型最优控制（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LQR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取二次型函数作为所研究线性系统的性能指标函数，研究该系统的最优控制问题。二次型性能指标物理意义鲜明，可以代表大量工程实践问题中所关注的各种性能指标，而且数据处理相对比较简单，计算量较小，易于在工程实践中付诸实施，可以保障大多工程项目对于实施成本的苛刻的要求，并且它便于获取被控对象状态反馈的最优控制律，实现闭环系统的最优控制，因此己经在实际工程应用中得到了广泛推广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由以上状态方程可知，该被控对象同时涉及到了线运动的状态变量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，与角运动中的状态变量</a:t>
            </a:r>
            <a:r>
              <a:rPr lang="el-G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考虑到这两种状态变量的时标尺度不同，其中角运动状态变量的变化比线运动状态变量的变化要快的多，所以要进行时标隔离处理，将整个控制系统分为内外环，将线运动控制器选作外环控制器，而将角运动控制器选为内环控制器，从而保障整个控制系统的协调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虚拟控制，将复杂的非线性系统分解成多个更简单和阶数更低的系统，逐步导出最终的控制率及参数自适应律，实现对系统的有效控制和全局调节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其基本思想是，以层叠的方式，将系统中的一些状态变量视为“虚拟控制量”，并分别设计它们的控制律，最终获得系统实际的控制输入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理论上，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阵元素取值范围是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，但受计算位长和计算时间的限制，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取值不可能到无穷大。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阵通常是对角线常阵，对角阵上的元素分别表示响应误差分量的重视程度，越是被重视的，希望它越小，相应的加权系数就越大。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由上图可知，在加权矩阵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的情况下，随着位移权重的增大，闭环系统的调节时间越来越短，响应速度变快，但是变化趋势不是太明显，同时速度变量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的超调量增大，考虑到能量损耗以及控制灵敏度的要求，这里选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=Q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由上图可知，内环系统的脉冲响应特性与外环系统相类似，随着姿态角权重的增大，闭环系统的调节时间越来越短，响应速度变快，但是变化趋势不是太明显，同时姿态角变量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的超调量有所降低，但是角速度变量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的超调量变化不大，对比图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可知，内环系统的响应速度比外环要快，这与上文所考虑的内外环时标尺度存在差异性是相吻合的。综合考虑，这里选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C08C3A-1603-4AF3-8DDA-AD1A6E3CA5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由上图可知，在加权矩阵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相等的情况下，随着控制信号权重的减小，闭环系统的调节时间越来越短，响应速度越来越快，同时速度变量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的超调量增大，而位移变化量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的超调量变化不是太明显，与图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对比可知，加权矩阵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对系统性能的影响程度较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为显著。随着控制信号权重的减小，控制律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的绝对值在增大，即控制器功耗在增加，在保障系统性能的前提下，考虑到控制方案的可行性，因此应适当限定系统的功耗。综合考虑，这里选取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上图可知，内环系统的脉冲响应特性与外环系统相似，随着控制信号权重的减小，闭环系统的调节时间越来越短，响应速度越来越快，而且变化趋势较为明显，同时姿态角变量的超调量大大减小，而角速度变量的超调量变化不是很明显，对比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2-8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2-7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可知，内环系统的响应速度比外环要快，这与上文所考虑的内外环间的时标尺度存在差异性也是相吻合的。与图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2-6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对比可知，加权矩阵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𝑡h𝑒𝑡𝑎</m:t>
                        </m:r>
                      </m:sub>
                    </m:sSub>
                  </m:oMath>
                </a14:m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对系统性能的影响程度较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𝑡h𝑒𝑡𝑎</m:t>
                        </m:r>
                      </m:sub>
                    </m:sSub>
                  </m:oMath>
                </a14:m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更为显著。随着控制信号权重的减小，控制律</a:t>
                </a:r>
                <a:r>
                  <a:rPr lang="en-US" altLang="zh-CN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的绝对值也在增大，即控制器功耗在增加，与外环相似，在保障系统性能满足要求的前提下，也要考虑到控制器的可实施性，因此应适当限定系统的功耗，则加权矩阵选取的值不应太小。综合考虑，这里选取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𝑡h𝑒𝑡𝑎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𝑡h𝑒𝑡𝑎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=0.001</m:t>
                    </m:r>
                  </m:oMath>
                </a14:m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上图可知，内环系统的脉冲响应特性与外环系统相似，随着控制信号权重的减小，闭环系统的调节时间越来越短，响应速度越来越快，而且变化趋势较为明显，同时姿态角变量的超调量大大减小，而角速度变量的超调量变化不是很明显，对比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2-8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2-7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可知，内环系统的响应速度比外环要快，这与上文所考虑的内外环间的时标尺度存在差异性也是相吻合的。与图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2-6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对比可知，加权矩阵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𝑡ℎ𝑒𝑡𝑎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对系统性能的影响程度较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𝑡ℎ𝑒𝑡𝑎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更为显著。随着控制信号权重的减小，控制律</a:t>
                </a:r>
                <a:r>
                  <a:rPr lang="en-US" altLang="zh-CN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的绝对值也在增大，即控制器功耗在增加，与外环相似，在保障系统性能满足要求的前提下，也要考虑到控制器的可实施性，因此应适当限定系统的功耗，则加权矩阵选取的值不应太小。综合考虑，这里选取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𝑡ℎ𝑒𝑡𝑎=𝑅_𝑡ℎ𝑒𝑡𝑎6=0.001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根据力的大小与方向，我们就可以得到清洗机器人在工作时，每个螺旋桨给机器人的力的大小与方向，从而为我们的控制提供更有力的依据。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该算法首先定义平行边缘由一系列相互平行的短直线组成，然后构造大小为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的滑动窗口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依次提取大小为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M×N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的图像中每个边缘像素点的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9×9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邻域，并利用局部直线识别算法判断每个像素的邻近结构是否为直线，如果是，则定义该像素的方向编码为直线方向，否则定义其方向编码为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。接下来，根据边缘方向编码结果，将边缘分解为一系列直线和平滑曲线。最后，通过平行边缘局部方向一致性准则检测图像中所有平行线，记为：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表示图像中包含的平行线对数，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为直线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根据本文的假设条件，图像中竖直线的角度近似为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度，且彼此之间偏差较小，因此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度即可判定图像中的竖直线。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均值方法判断。即首先将候选消失点集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个聚类结果中，聚类分组对应成员的个数分别为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&lt;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时，判定消失点为两个聚类中心坐标的中点，否则判定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中较大的聚类中心作为最终的消失点。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根据半径为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的圆统计交点个数的方法进行判断。首先，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为半径，第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个候选消失点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为圆心做圆，统计落在该圆内的候选消失点个数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为阈值， 则取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对应圆内的交点，并对该圆内的所有交点求均值，即得到最终的消失点。若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，则将半径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扩大，以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为半径，第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个交点为圆心做圆，统计交点最多的圆，并计算该圆内的所有交点的平均值作为最终的消失点。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逆时针旋转，桨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时针旋转，这种设置巧妙的利用了相邻桨叶间反向旋转产生的反向的反扭矩，有效的消除了机身的自旋，节省了专门用来消除机体自旋的螺旋桨，简化了机体的构造与控制系统，即节省了成本，又降低了机身质量。而桨叶的转向虽然采取了正反转，但是通过正反桨的配合，确保了每个桨叶产生的气流均垂直于机身流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9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广义转换矩阵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由一个四阶矩阵组成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4A7447F-28C7-4DD2-B4E6-927E1CBBD3C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33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图片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图片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图片 12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图片 16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9" name="图片 16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图片 2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6" name="图片 2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图片 26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3" name="图片 26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7897320" y="6241680"/>
            <a:ext cx="704160" cy="1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 </a:t>
            </a:r>
            <a:fld id="{E64011F1-29CB-4FC7-BA10-54968C0E4A9B}" type="slidenum"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‹#›</a:t>
            </a:fld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7897320" y="4507200"/>
            <a:ext cx="704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竢实扬华，自强不息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77" name="Line 1"/>
          <p:cNvSpPr/>
          <p:nvPr/>
        </p:nvSpPr>
        <p:spPr>
          <a:xfrm>
            <a:off x="1050120" y="1004760"/>
            <a:ext cx="5590080" cy="360"/>
          </a:xfrm>
          <a:prstGeom prst="line">
            <a:avLst/>
          </a:prstGeom>
          <a:ln w="3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521640" y="608040"/>
            <a:ext cx="630000" cy="488880"/>
          </a:xfrm>
          <a:custGeom>
            <a:avLst/>
            <a:gdLst/>
            <a:ahLst/>
            <a:cxnLst/>
            <a:rect l="l" t="t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79862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76496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73134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69768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664056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8"/>
          <p:cNvSpPr>
            <a:spLocks noGrp="1"/>
          </p:cNvSpPr>
          <p:nvPr>
            <p:ph type="sldNum"/>
          </p:nvPr>
        </p:nvSpPr>
        <p:spPr>
          <a:xfrm>
            <a:off x="7897320" y="6241680"/>
            <a:ext cx="704160" cy="1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 </a:t>
            </a:r>
            <a:fld id="{658B28D9-F941-40D6-8109-8ECC6A13ACB6}" type="slidenum"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‹#›</a:t>
            </a:fld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ftr"/>
          </p:nvPr>
        </p:nvSpPr>
        <p:spPr>
          <a:xfrm>
            <a:off x="7897320" y="4507200"/>
            <a:ext cx="704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竢实扬华，自强不息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10"/>
          <p:cNvSpPr>
            <a:spLocks noGrp="1"/>
          </p:cNvSpPr>
          <p:nvPr>
            <p:ph type="body"/>
          </p:nvPr>
        </p:nvSpPr>
        <p:spPr>
          <a:xfrm>
            <a:off x="1216440" y="-10222560"/>
            <a:ext cx="2391120" cy="1121040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Click to edit the outline text format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Second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Fifth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Sixth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Seventh Outline Level编辑母版文本样式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832248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21640" y="608040"/>
            <a:ext cx="630000" cy="488880"/>
          </a:xfrm>
          <a:custGeom>
            <a:avLst/>
            <a:gdLst/>
            <a:ahLst/>
            <a:cxnLst/>
            <a:rect l="l" t="t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832248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79862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76496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73134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9768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7897320" y="6241680"/>
            <a:ext cx="704160" cy="1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 </a:t>
            </a:r>
            <a:fld id="{04C09401-2AA7-44E2-A1F8-9B2EA169CDC9}" type="slidenum"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‹#›</a:t>
            </a:fld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ftr"/>
          </p:nvPr>
        </p:nvSpPr>
        <p:spPr>
          <a:xfrm>
            <a:off x="7897320" y="4507200"/>
            <a:ext cx="704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竢实扬华，自强不息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1216440" y="-10222560"/>
            <a:ext cx="2391120" cy="1121040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Click to edit the outline text format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Second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Fifth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Sixth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Seventh Outline Level编辑母版文本样式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664056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11"/>
          <p:cNvSpPr/>
          <p:nvPr/>
        </p:nvSpPr>
        <p:spPr>
          <a:xfrm>
            <a:off x="1050120" y="1004760"/>
            <a:ext cx="5590080" cy="360"/>
          </a:xfrm>
          <a:prstGeom prst="line">
            <a:avLst/>
          </a:prstGeom>
          <a:ln w="3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521640" y="608040"/>
            <a:ext cx="630000" cy="488880"/>
          </a:xfrm>
          <a:custGeom>
            <a:avLst/>
            <a:gdLst/>
            <a:ahLst/>
            <a:cxnLst/>
            <a:rect l="l" t="t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832248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79862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76496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73134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69768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PlaceHolder 7"/>
          <p:cNvSpPr>
            <a:spLocks noGrp="1"/>
          </p:cNvSpPr>
          <p:nvPr>
            <p:ph type="sldNum"/>
          </p:nvPr>
        </p:nvSpPr>
        <p:spPr>
          <a:xfrm>
            <a:off x="7897320" y="6241680"/>
            <a:ext cx="704160" cy="1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 </a:t>
            </a:r>
            <a:fld id="{3B66D7AB-4E1A-4754-81F0-12FBEE3CBDF0}" type="slidenum"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‹#›</a:t>
            </a:fld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8"/>
          <p:cNvSpPr>
            <a:spLocks noGrp="1"/>
          </p:cNvSpPr>
          <p:nvPr>
            <p:ph type="ftr"/>
          </p:nvPr>
        </p:nvSpPr>
        <p:spPr>
          <a:xfrm>
            <a:off x="7897320" y="4507200"/>
            <a:ext cx="704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竢实扬华，自强不息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9"/>
          <p:cNvSpPr>
            <a:spLocks noGrp="1"/>
          </p:cNvSpPr>
          <p:nvPr>
            <p:ph type="body"/>
          </p:nvPr>
        </p:nvSpPr>
        <p:spPr>
          <a:xfrm>
            <a:off x="1216440" y="-10222560"/>
            <a:ext cx="2391120" cy="1121040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Click to edit the outline text format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Second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Fifth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Sixth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Seventh Outline Level编辑母版文本样式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664056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1"/>
          <p:cNvSpPr/>
          <p:nvPr/>
        </p:nvSpPr>
        <p:spPr>
          <a:xfrm>
            <a:off x="1050120" y="1004760"/>
            <a:ext cx="5590080" cy="360"/>
          </a:xfrm>
          <a:prstGeom prst="line">
            <a:avLst/>
          </a:prstGeom>
          <a:ln w="3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 6"/>
          <p:cNvPicPr/>
          <p:nvPr/>
        </p:nvPicPr>
        <p:blipFill>
          <a:blip r:embed="rId14"/>
          <a:stretch/>
        </p:blipFill>
        <p:spPr>
          <a:xfrm>
            <a:off x="0" y="5442480"/>
            <a:ext cx="9139320" cy="141516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521640" y="608040"/>
            <a:ext cx="630000" cy="488880"/>
          </a:xfrm>
          <a:custGeom>
            <a:avLst/>
            <a:gdLst/>
            <a:ahLst/>
            <a:cxnLst/>
            <a:rect l="l" t="t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832248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79862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764964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5"/>
          <p:cNvSpPr/>
          <p:nvPr/>
        </p:nvSpPr>
        <p:spPr>
          <a:xfrm>
            <a:off x="73134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6"/>
          <p:cNvSpPr/>
          <p:nvPr/>
        </p:nvSpPr>
        <p:spPr>
          <a:xfrm>
            <a:off x="697680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7"/>
          <p:cNvSpPr>
            <a:spLocks noGrp="1"/>
          </p:cNvSpPr>
          <p:nvPr>
            <p:ph type="sldNum"/>
          </p:nvPr>
        </p:nvSpPr>
        <p:spPr>
          <a:xfrm>
            <a:off x="7897320" y="6241680"/>
            <a:ext cx="704160" cy="1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 </a:t>
            </a:r>
            <a:fld id="{00884344-105C-4B16-84AB-5E884834A6F6}" type="slidenum"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‹#›</a:t>
            </a:fld>
            <a:r>
              <a:rPr lang="en-US" sz="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PlaceHolder 8"/>
          <p:cNvSpPr>
            <a:spLocks noGrp="1"/>
          </p:cNvSpPr>
          <p:nvPr>
            <p:ph type="ftr"/>
          </p:nvPr>
        </p:nvSpPr>
        <p:spPr>
          <a:xfrm>
            <a:off x="7897320" y="4507200"/>
            <a:ext cx="704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竢实扬华，自强不息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PlaceHolder 9"/>
          <p:cNvSpPr>
            <a:spLocks noGrp="1"/>
          </p:cNvSpPr>
          <p:nvPr>
            <p:ph type="body"/>
          </p:nvPr>
        </p:nvSpPr>
        <p:spPr>
          <a:xfrm>
            <a:off x="1216440" y="-10222560"/>
            <a:ext cx="2391120" cy="1121040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Click to edit the outline text format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Second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Fifth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Sixth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Seventh Outline Level编辑母版文本样式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6640560" y="804960"/>
            <a:ext cx="299520" cy="399600"/>
          </a:xfrm>
          <a:custGeom>
            <a:avLst/>
            <a:gdLst/>
            <a:ahLst/>
            <a:cxnLst/>
            <a:rect l="l" t="t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1"/>
          <p:cNvSpPr/>
          <p:nvPr/>
        </p:nvSpPr>
        <p:spPr>
          <a:xfrm>
            <a:off x="1050120" y="1004760"/>
            <a:ext cx="5590080" cy="360"/>
          </a:xfrm>
          <a:prstGeom prst="line">
            <a:avLst/>
          </a:prstGeom>
          <a:ln w="3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9.jpeg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9.jpeg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__3.vsdx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__4.vsdx"/><Relationship Id="rId10" Type="http://schemas.openxmlformats.org/officeDocument/2006/relationships/image" Target="../media/image40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Visio___5.vsdx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8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9.jpe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38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84.png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7.wmf"/><Relationship Id="rId4" Type="http://schemas.openxmlformats.org/officeDocument/2006/relationships/image" Target="../media/image9.jpeg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8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84.jpeg"/><Relationship Id="rId4" Type="http://schemas.openxmlformats.org/officeDocument/2006/relationships/image" Target="../media/image8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8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38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7.wmf"/><Relationship Id="rId5" Type="http://schemas.openxmlformats.org/officeDocument/2006/relationships/image" Target="../media/image93.png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9.jpeg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95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Visio_2003-2010___1.vsd"/><Relationship Id="rId11" Type="http://schemas.openxmlformats.org/officeDocument/2006/relationships/image" Target="../media/image103.wmf"/><Relationship Id="rId5" Type="http://schemas.openxmlformats.org/officeDocument/2006/relationships/image" Target="../media/image106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9.jpeg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8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107.pn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Visio___6.vsdx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19.png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89.bin"/><Relationship Id="rId5" Type="http://schemas.openxmlformats.org/officeDocument/2006/relationships/package" Target="../embeddings/Microsoft_Visio___7.vsdx"/><Relationship Id="rId15" Type="http://schemas.openxmlformats.org/officeDocument/2006/relationships/image" Target="../media/image121.png"/><Relationship Id="rId10" Type="http://schemas.openxmlformats.org/officeDocument/2006/relationships/image" Target="../media/image117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Visio___8.vsdx"/><Relationship Id="rId4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0" y="1623960"/>
            <a:ext cx="9143640" cy="2976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5680" tIns="42840" rIns="85680" bIns="42840" anchor="ctr"/>
          <a:lstStyle/>
          <a:p>
            <a:pPr algn="ctr">
              <a:lnSpc>
                <a:spcPct val="100000"/>
              </a:lnSpc>
            </a:pPr>
            <a:r>
              <a:rPr lang="en-US" sz="413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玻璃幕墙清洗机器人控制系统的研究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 flipV="1">
            <a:off x="4455000" y="4600440"/>
            <a:ext cx="234000" cy="18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3020400" y="5624280"/>
            <a:ext cx="134388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1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答辩人：蒋境伟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3691440" y="5124600"/>
            <a:ext cx="331560" cy="442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5"/>
          <p:cNvSpPr/>
          <p:nvPr/>
        </p:nvSpPr>
        <p:spPr>
          <a:xfrm>
            <a:off x="3826080" y="5395680"/>
            <a:ext cx="17640" cy="23400"/>
          </a:xfrm>
          <a:custGeom>
            <a:avLst/>
            <a:gdLst/>
            <a:ahLst/>
            <a:cxnLst/>
            <a:rect l="l" t="t" r="r" b="b"/>
            <a:pathLst>
              <a:path w="264" h="264">
                <a:moveTo>
                  <a:pt x="0" y="132"/>
                </a:moveTo>
                <a:cubicBezTo>
                  <a:pt x="0" y="167"/>
                  <a:pt x="14" y="201"/>
                  <a:pt x="39" y="226"/>
                </a:cubicBezTo>
                <a:cubicBezTo>
                  <a:pt x="63" y="250"/>
                  <a:pt x="98" y="264"/>
                  <a:pt x="132" y="264"/>
                </a:cubicBezTo>
                <a:cubicBezTo>
                  <a:pt x="167" y="264"/>
                  <a:pt x="201" y="250"/>
                  <a:pt x="226" y="226"/>
                </a:cubicBezTo>
                <a:cubicBezTo>
                  <a:pt x="250" y="201"/>
                  <a:pt x="264" y="167"/>
                  <a:pt x="264" y="132"/>
                </a:cubicBezTo>
                <a:cubicBezTo>
                  <a:pt x="264" y="98"/>
                  <a:pt x="250" y="63"/>
                  <a:pt x="226" y="39"/>
                </a:cubicBezTo>
                <a:cubicBezTo>
                  <a:pt x="201" y="14"/>
                  <a:pt x="167" y="0"/>
                  <a:pt x="132" y="0"/>
                </a:cubicBezTo>
                <a:cubicBezTo>
                  <a:pt x="98" y="0"/>
                  <a:pt x="63" y="14"/>
                  <a:pt x="39" y="39"/>
                </a:cubicBezTo>
                <a:cubicBezTo>
                  <a:pt x="14" y="63"/>
                  <a:pt x="0" y="98"/>
                  <a:pt x="0" y="132"/>
                </a:cubicBezTo>
                <a:cubicBezTo>
                  <a:pt x="0" y="132"/>
                  <a:pt x="0" y="132"/>
                  <a:pt x="0" y="132"/>
                </a:cubicBezTo>
                <a:moveTo>
                  <a:pt x="0" y="132"/>
                </a:moveTo>
                <a:cubicBezTo>
                  <a:pt x="0" y="132"/>
                  <a:pt x="0" y="132"/>
                  <a:pt x="0" y="1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6"/>
          <p:cNvSpPr/>
          <p:nvPr/>
        </p:nvSpPr>
        <p:spPr>
          <a:xfrm>
            <a:off x="3870000" y="5395680"/>
            <a:ext cx="17640" cy="23400"/>
          </a:xfrm>
          <a:custGeom>
            <a:avLst/>
            <a:gdLst/>
            <a:ahLst/>
            <a:cxnLst/>
            <a:rect l="l" t="t" r="r" b="b"/>
            <a:pathLst>
              <a:path w="264" h="264">
                <a:moveTo>
                  <a:pt x="0" y="132"/>
                </a:moveTo>
                <a:cubicBezTo>
                  <a:pt x="0" y="167"/>
                  <a:pt x="14" y="201"/>
                  <a:pt x="39" y="226"/>
                </a:cubicBezTo>
                <a:cubicBezTo>
                  <a:pt x="63" y="250"/>
                  <a:pt x="97" y="264"/>
                  <a:pt x="132" y="264"/>
                </a:cubicBezTo>
                <a:cubicBezTo>
                  <a:pt x="167" y="264"/>
                  <a:pt x="201" y="250"/>
                  <a:pt x="225" y="226"/>
                </a:cubicBezTo>
                <a:cubicBezTo>
                  <a:pt x="250" y="201"/>
                  <a:pt x="264" y="167"/>
                  <a:pt x="264" y="132"/>
                </a:cubicBezTo>
                <a:cubicBezTo>
                  <a:pt x="264" y="98"/>
                  <a:pt x="250" y="63"/>
                  <a:pt x="225" y="39"/>
                </a:cubicBezTo>
                <a:cubicBezTo>
                  <a:pt x="201" y="14"/>
                  <a:pt x="167" y="0"/>
                  <a:pt x="132" y="0"/>
                </a:cubicBezTo>
                <a:cubicBezTo>
                  <a:pt x="97" y="0"/>
                  <a:pt x="63" y="14"/>
                  <a:pt x="39" y="39"/>
                </a:cubicBezTo>
                <a:cubicBezTo>
                  <a:pt x="14" y="63"/>
                  <a:pt x="0" y="98"/>
                  <a:pt x="0" y="132"/>
                </a:cubicBezTo>
                <a:cubicBezTo>
                  <a:pt x="0" y="132"/>
                  <a:pt x="0" y="132"/>
                  <a:pt x="0" y="132"/>
                </a:cubicBezTo>
                <a:moveTo>
                  <a:pt x="0" y="132"/>
                </a:moveTo>
                <a:cubicBezTo>
                  <a:pt x="0" y="132"/>
                  <a:pt x="0" y="132"/>
                  <a:pt x="0" y="1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7"/>
          <p:cNvSpPr/>
          <p:nvPr/>
        </p:nvSpPr>
        <p:spPr>
          <a:xfrm>
            <a:off x="3767040" y="5216400"/>
            <a:ext cx="179640" cy="111600"/>
          </a:xfrm>
          <a:custGeom>
            <a:avLst/>
            <a:gdLst/>
            <a:ahLst/>
            <a:cxnLst/>
            <a:rect l="l" t="t" r="r" b="b"/>
            <a:pathLst>
              <a:path w="2649" h="1236">
                <a:moveTo>
                  <a:pt x="2649" y="599"/>
                </a:moveTo>
                <a:cubicBezTo>
                  <a:pt x="1324" y="0"/>
                  <a:pt x="1324" y="0"/>
                  <a:pt x="1324" y="0"/>
                </a:cubicBezTo>
                <a:cubicBezTo>
                  <a:pt x="0" y="599"/>
                  <a:pt x="0" y="599"/>
                  <a:pt x="0" y="599"/>
                </a:cubicBezTo>
                <a:cubicBezTo>
                  <a:pt x="1324" y="1199"/>
                  <a:pt x="1324" y="1199"/>
                  <a:pt x="1324" y="1199"/>
                </a:cubicBezTo>
                <a:cubicBezTo>
                  <a:pt x="2495" y="667"/>
                  <a:pt x="2495" y="667"/>
                  <a:pt x="2495" y="667"/>
                </a:cubicBezTo>
                <a:cubicBezTo>
                  <a:pt x="2490" y="924"/>
                  <a:pt x="2456" y="1209"/>
                  <a:pt x="2436" y="1236"/>
                </a:cubicBezTo>
                <a:cubicBezTo>
                  <a:pt x="2519" y="1236"/>
                  <a:pt x="2519" y="1236"/>
                  <a:pt x="2519" y="1236"/>
                </a:cubicBezTo>
                <a:cubicBezTo>
                  <a:pt x="2603" y="1236"/>
                  <a:pt x="2603" y="1236"/>
                  <a:pt x="2603" y="1236"/>
                </a:cubicBezTo>
                <a:cubicBezTo>
                  <a:pt x="2582" y="1209"/>
                  <a:pt x="2547" y="908"/>
                  <a:pt x="2543" y="645"/>
                </a:cubicBezTo>
                <a:cubicBezTo>
                  <a:pt x="2649" y="599"/>
                  <a:pt x="2649" y="599"/>
                  <a:pt x="2649" y="599"/>
                </a:cubicBezTo>
                <a:cubicBezTo>
                  <a:pt x="2649" y="599"/>
                  <a:pt x="2649" y="599"/>
                  <a:pt x="2649" y="599"/>
                </a:cubicBezTo>
                <a:moveTo>
                  <a:pt x="2649" y="599"/>
                </a:moveTo>
                <a:cubicBezTo>
                  <a:pt x="2649" y="599"/>
                  <a:pt x="2649" y="599"/>
                  <a:pt x="2649" y="5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8"/>
          <p:cNvSpPr/>
          <p:nvPr/>
        </p:nvSpPr>
        <p:spPr>
          <a:xfrm>
            <a:off x="3780360" y="5301000"/>
            <a:ext cx="153360" cy="173160"/>
          </a:xfrm>
          <a:custGeom>
            <a:avLst/>
            <a:gdLst/>
            <a:ahLst/>
            <a:cxnLst/>
            <a:rect l="l" t="t" r="r" b="b"/>
            <a:pathLst>
              <a:path w="2261" h="1918">
                <a:moveTo>
                  <a:pt x="1130" y="392"/>
                </a:moveTo>
                <a:cubicBezTo>
                  <a:pt x="313" y="9"/>
                  <a:pt x="313" y="9"/>
                  <a:pt x="313" y="9"/>
                </a:cubicBezTo>
                <a:cubicBezTo>
                  <a:pt x="120" y="212"/>
                  <a:pt x="0" y="486"/>
                  <a:pt x="0" y="788"/>
                </a:cubicBezTo>
                <a:cubicBezTo>
                  <a:pt x="0" y="1411"/>
                  <a:pt x="507" y="1918"/>
                  <a:pt x="1130" y="1918"/>
                </a:cubicBezTo>
                <a:cubicBezTo>
                  <a:pt x="1754" y="1918"/>
                  <a:pt x="2261" y="1411"/>
                  <a:pt x="2261" y="788"/>
                </a:cubicBezTo>
                <a:cubicBezTo>
                  <a:pt x="2261" y="482"/>
                  <a:pt x="2137" y="204"/>
                  <a:pt x="1939" y="0"/>
                </a:cubicBezTo>
                <a:cubicBezTo>
                  <a:pt x="1130" y="392"/>
                  <a:pt x="1130" y="392"/>
                  <a:pt x="1130" y="392"/>
                </a:cubicBezTo>
                <a:cubicBezTo>
                  <a:pt x="1130" y="392"/>
                  <a:pt x="1130" y="392"/>
                  <a:pt x="1130" y="392"/>
                </a:cubicBezTo>
                <a:moveTo>
                  <a:pt x="2084" y="782"/>
                </a:moveTo>
                <a:cubicBezTo>
                  <a:pt x="2084" y="784"/>
                  <a:pt x="2084" y="786"/>
                  <a:pt x="2084" y="788"/>
                </a:cubicBezTo>
                <a:cubicBezTo>
                  <a:pt x="2084" y="1314"/>
                  <a:pt x="1656" y="1742"/>
                  <a:pt x="1130" y="1742"/>
                </a:cubicBezTo>
                <a:cubicBezTo>
                  <a:pt x="616" y="1742"/>
                  <a:pt x="195" y="1332"/>
                  <a:pt x="177" y="821"/>
                </a:cubicBezTo>
                <a:cubicBezTo>
                  <a:pt x="181" y="826"/>
                  <a:pt x="185" y="832"/>
                  <a:pt x="189" y="837"/>
                </a:cubicBezTo>
                <a:cubicBezTo>
                  <a:pt x="358" y="1059"/>
                  <a:pt x="773" y="1028"/>
                  <a:pt x="1115" y="767"/>
                </a:cubicBezTo>
                <a:cubicBezTo>
                  <a:pt x="1163" y="730"/>
                  <a:pt x="1207" y="690"/>
                  <a:pt x="1247" y="649"/>
                </a:cubicBezTo>
                <a:cubicBezTo>
                  <a:pt x="1242" y="834"/>
                  <a:pt x="1210" y="951"/>
                  <a:pt x="1094" y="1043"/>
                </a:cubicBezTo>
                <a:cubicBezTo>
                  <a:pt x="1251" y="974"/>
                  <a:pt x="1343" y="834"/>
                  <a:pt x="1398" y="695"/>
                </a:cubicBezTo>
                <a:cubicBezTo>
                  <a:pt x="1626" y="902"/>
                  <a:pt x="1917" y="956"/>
                  <a:pt x="2060" y="811"/>
                </a:cubicBezTo>
                <a:cubicBezTo>
                  <a:pt x="2069" y="802"/>
                  <a:pt x="2077" y="792"/>
                  <a:pt x="2084" y="782"/>
                </a:cubicBezTo>
                <a:cubicBezTo>
                  <a:pt x="2084" y="782"/>
                  <a:pt x="2084" y="782"/>
                  <a:pt x="2084" y="782"/>
                </a:cubicBezTo>
                <a:moveTo>
                  <a:pt x="2084" y="782"/>
                </a:moveTo>
                <a:cubicBezTo>
                  <a:pt x="2084" y="782"/>
                  <a:pt x="2084" y="782"/>
                  <a:pt x="2084" y="7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9"/>
          <p:cNvSpPr/>
          <p:nvPr/>
        </p:nvSpPr>
        <p:spPr>
          <a:xfrm>
            <a:off x="4583520" y="5624280"/>
            <a:ext cx="167616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1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指导老师：王昕教授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0"/>
          <p:cNvSpPr/>
          <p:nvPr/>
        </p:nvSpPr>
        <p:spPr>
          <a:xfrm>
            <a:off x="5057640" y="5124600"/>
            <a:ext cx="331560" cy="442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11"/>
          <p:cNvSpPr/>
          <p:nvPr/>
        </p:nvSpPr>
        <p:spPr>
          <a:xfrm>
            <a:off x="5189040" y="5293800"/>
            <a:ext cx="70560" cy="31680"/>
          </a:xfrm>
          <a:custGeom>
            <a:avLst/>
            <a:gdLst/>
            <a:ahLst/>
            <a:cxnLst/>
            <a:rect l="l" t="t" r="r" b="b"/>
            <a:pathLst>
              <a:path w="1039" h="350">
                <a:moveTo>
                  <a:pt x="220" y="350"/>
                </a:moveTo>
                <a:cubicBezTo>
                  <a:pt x="202" y="350"/>
                  <a:pt x="185" y="348"/>
                  <a:pt x="169" y="346"/>
                </a:cubicBezTo>
                <a:cubicBezTo>
                  <a:pt x="153" y="343"/>
                  <a:pt x="139" y="339"/>
                  <a:pt x="126" y="334"/>
                </a:cubicBezTo>
                <a:cubicBezTo>
                  <a:pt x="104" y="325"/>
                  <a:pt x="88" y="309"/>
                  <a:pt x="76" y="286"/>
                </a:cubicBezTo>
                <a:cubicBezTo>
                  <a:pt x="67" y="269"/>
                  <a:pt x="60" y="250"/>
                  <a:pt x="54" y="225"/>
                </a:cubicBezTo>
                <a:cubicBezTo>
                  <a:pt x="51" y="212"/>
                  <a:pt x="48" y="198"/>
                  <a:pt x="46" y="187"/>
                </a:cubicBezTo>
                <a:cubicBezTo>
                  <a:pt x="45" y="185"/>
                  <a:pt x="45" y="185"/>
                  <a:pt x="45" y="185"/>
                </a:cubicBezTo>
                <a:cubicBezTo>
                  <a:pt x="43" y="176"/>
                  <a:pt x="41" y="167"/>
                  <a:pt x="40" y="158"/>
                </a:cubicBezTo>
                <a:cubicBezTo>
                  <a:pt x="39" y="157"/>
                  <a:pt x="39" y="157"/>
                  <a:pt x="39" y="157"/>
                </a:cubicBezTo>
                <a:cubicBezTo>
                  <a:pt x="39" y="155"/>
                  <a:pt x="39" y="155"/>
                  <a:pt x="39" y="155"/>
                </a:cubicBezTo>
                <a:cubicBezTo>
                  <a:pt x="38" y="154"/>
                  <a:pt x="38" y="152"/>
                  <a:pt x="37" y="150"/>
                </a:cubicBezTo>
                <a:cubicBezTo>
                  <a:pt x="37" y="150"/>
                  <a:pt x="37" y="150"/>
                  <a:pt x="37" y="150"/>
                </a:cubicBezTo>
                <a:cubicBezTo>
                  <a:pt x="36" y="148"/>
                  <a:pt x="36" y="146"/>
                  <a:pt x="35" y="144"/>
                </a:cubicBezTo>
                <a:cubicBezTo>
                  <a:pt x="35" y="142"/>
                  <a:pt x="34" y="139"/>
                  <a:pt x="33" y="137"/>
                </a:cubicBezTo>
                <a:cubicBezTo>
                  <a:pt x="32" y="133"/>
                  <a:pt x="31" y="130"/>
                  <a:pt x="31" y="127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4" y="91"/>
                  <a:pt x="4" y="91"/>
                  <a:pt x="4" y="91"/>
                </a:cubicBezTo>
                <a:cubicBezTo>
                  <a:pt x="2" y="90"/>
                  <a:pt x="2" y="89"/>
                  <a:pt x="1" y="87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3"/>
                  <a:pt x="0" y="81"/>
                  <a:pt x="0" y="79"/>
                </a:cubicBezTo>
                <a:cubicBezTo>
                  <a:pt x="1" y="66"/>
                  <a:pt x="1" y="52"/>
                  <a:pt x="2" y="3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5"/>
                  <a:pt x="4" y="23"/>
                  <a:pt x="7" y="22"/>
                </a:cubicBezTo>
                <a:cubicBezTo>
                  <a:pt x="11" y="21"/>
                  <a:pt x="11" y="21"/>
                  <a:pt x="11" y="21"/>
                </a:cubicBezTo>
                <a:cubicBezTo>
                  <a:pt x="15" y="20"/>
                  <a:pt x="21" y="18"/>
                  <a:pt x="26" y="17"/>
                </a:cubicBezTo>
                <a:cubicBezTo>
                  <a:pt x="53" y="14"/>
                  <a:pt x="82" y="10"/>
                  <a:pt x="112" y="6"/>
                </a:cubicBezTo>
                <a:cubicBezTo>
                  <a:pt x="144" y="2"/>
                  <a:pt x="178" y="1"/>
                  <a:pt x="222" y="1"/>
                </a:cubicBezTo>
                <a:cubicBezTo>
                  <a:pt x="222" y="1"/>
                  <a:pt x="222" y="1"/>
                  <a:pt x="222" y="1"/>
                </a:cubicBezTo>
                <a:cubicBezTo>
                  <a:pt x="224" y="1"/>
                  <a:pt x="227" y="1"/>
                  <a:pt x="229" y="1"/>
                </a:cubicBezTo>
                <a:cubicBezTo>
                  <a:pt x="277" y="1"/>
                  <a:pt x="325" y="5"/>
                  <a:pt x="373" y="14"/>
                </a:cubicBezTo>
                <a:cubicBezTo>
                  <a:pt x="400" y="19"/>
                  <a:pt x="427" y="28"/>
                  <a:pt x="450" y="35"/>
                </a:cubicBezTo>
                <a:cubicBezTo>
                  <a:pt x="468" y="41"/>
                  <a:pt x="481" y="44"/>
                  <a:pt x="493" y="47"/>
                </a:cubicBezTo>
                <a:cubicBezTo>
                  <a:pt x="500" y="48"/>
                  <a:pt x="507" y="48"/>
                  <a:pt x="514" y="49"/>
                </a:cubicBezTo>
                <a:cubicBezTo>
                  <a:pt x="457" y="195"/>
                  <a:pt x="457" y="195"/>
                  <a:pt x="457" y="195"/>
                </a:cubicBezTo>
                <a:cubicBezTo>
                  <a:pt x="451" y="210"/>
                  <a:pt x="445" y="224"/>
                  <a:pt x="439" y="236"/>
                </a:cubicBezTo>
                <a:cubicBezTo>
                  <a:pt x="424" y="264"/>
                  <a:pt x="405" y="288"/>
                  <a:pt x="381" y="307"/>
                </a:cubicBezTo>
                <a:cubicBezTo>
                  <a:pt x="368" y="319"/>
                  <a:pt x="351" y="328"/>
                  <a:pt x="328" y="335"/>
                </a:cubicBezTo>
                <a:cubicBezTo>
                  <a:pt x="305" y="342"/>
                  <a:pt x="278" y="346"/>
                  <a:pt x="249" y="349"/>
                </a:cubicBezTo>
                <a:cubicBezTo>
                  <a:pt x="239" y="349"/>
                  <a:pt x="229" y="350"/>
                  <a:pt x="220" y="350"/>
                </a:cubicBezTo>
                <a:close/>
                <a:moveTo>
                  <a:pt x="161" y="322"/>
                </a:moveTo>
                <a:cubicBezTo>
                  <a:pt x="167" y="323"/>
                  <a:pt x="173" y="325"/>
                  <a:pt x="179" y="326"/>
                </a:cubicBezTo>
                <a:cubicBezTo>
                  <a:pt x="194" y="328"/>
                  <a:pt x="210" y="329"/>
                  <a:pt x="225" y="329"/>
                </a:cubicBezTo>
                <a:cubicBezTo>
                  <a:pt x="253" y="329"/>
                  <a:pt x="281" y="325"/>
                  <a:pt x="308" y="318"/>
                </a:cubicBezTo>
                <a:cubicBezTo>
                  <a:pt x="332" y="312"/>
                  <a:pt x="350" y="302"/>
                  <a:pt x="365" y="288"/>
                </a:cubicBezTo>
                <a:cubicBezTo>
                  <a:pt x="376" y="278"/>
                  <a:pt x="385" y="266"/>
                  <a:pt x="395" y="249"/>
                </a:cubicBezTo>
                <a:cubicBezTo>
                  <a:pt x="410" y="222"/>
                  <a:pt x="422" y="194"/>
                  <a:pt x="429" y="165"/>
                </a:cubicBezTo>
                <a:cubicBezTo>
                  <a:pt x="434" y="144"/>
                  <a:pt x="435" y="125"/>
                  <a:pt x="434" y="107"/>
                </a:cubicBezTo>
                <a:cubicBezTo>
                  <a:pt x="431" y="71"/>
                  <a:pt x="431" y="71"/>
                  <a:pt x="431" y="71"/>
                </a:cubicBezTo>
                <a:cubicBezTo>
                  <a:pt x="399" y="54"/>
                  <a:pt x="399" y="54"/>
                  <a:pt x="399" y="54"/>
                </a:cubicBezTo>
                <a:cubicBezTo>
                  <a:pt x="388" y="49"/>
                  <a:pt x="377" y="46"/>
                  <a:pt x="362" y="42"/>
                </a:cubicBezTo>
                <a:cubicBezTo>
                  <a:pt x="358" y="42"/>
                  <a:pt x="358" y="42"/>
                  <a:pt x="358" y="42"/>
                </a:cubicBezTo>
                <a:cubicBezTo>
                  <a:pt x="328" y="35"/>
                  <a:pt x="296" y="31"/>
                  <a:pt x="251" y="31"/>
                </a:cubicBezTo>
                <a:cubicBezTo>
                  <a:pt x="249" y="31"/>
                  <a:pt x="249" y="31"/>
                  <a:pt x="249" y="31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27" y="32"/>
                  <a:pt x="214" y="33"/>
                  <a:pt x="201" y="34"/>
                </a:cubicBezTo>
                <a:cubicBezTo>
                  <a:pt x="175" y="36"/>
                  <a:pt x="152" y="40"/>
                  <a:pt x="130" y="45"/>
                </a:cubicBezTo>
                <a:cubicBezTo>
                  <a:pt x="91" y="56"/>
                  <a:pt x="91" y="56"/>
                  <a:pt x="91" y="56"/>
                </a:cubicBezTo>
                <a:cubicBezTo>
                  <a:pt x="82" y="94"/>
                  <a:pt x="82" y="94"/>
                  <a:pt x="82" y="94"/>
                </a:cubicBezTo>
                <a:cubicBezTo>
                  <a:pt x="81" y="99"/>
                  <a:pt x="81" y="105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3"/>
                  <a:pt x="79" y="115"/>
                  <a:pt x="79" y="116"/>
                </a:cubicBezTo>
                <a:cubicBezTo>
                  <a:pt x="77" y="131"/>
                  <a:pt x="77" y="146"/>
                  <a:pt x="79" y="161"/>
                </a:cubicBezTo>
                <a:cubicBezTo>
                  <a:pt x="81" y="182"/>
                  <a:pt x="84" y="209"/>
                  <a:pt x="90" y="237"/>
                </a:cubicBezTo>
                <a:cubicBezTo>
                  <a:pt x="95" y="258"/>
                  <a:pt x="103" y="276"/>
                  <a:pt x="113" y="290"/>
                </a:cubicBezTo>
                <a:cubicBezTo>
                  <a:pt x="118" y="298"/>
                  <a:pt x="124" y="305"/>
                  <a:pt x="131" y="310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61" y="322"/>
                  <a:pt x="161" y="322"/>
                  <a:pt x="161" y="322"/>
                </a:cubicBezTo>
                <a:cubicBezTo>
                  <a:pt x="161" y="322"/>
                  <a:pt x="161" y="322"/>
                  <a:pt x="161" y="322"/>
                </a:cubicBezTo>
                <a:close/>
                <a:moveTo>
                  <a:pt x="815" y="348"/>
                </a:moveTo>
                <a:cubicBezTo>
                  <a:pt x="787" y="348"/>
                  <a:pt x="762" y="346"/>
                  <a:pt x="738" y="341"/>
                </a:cubicBezTo>
                <a:cubicBezTo>
                  <a:pt x="714" y="336"/>
                  <a:pt x="693" y="329"/>
                  <a:pt x="674" y="319"/>
                </a:cubicBezTo>
                <a:cubicBezTo>
                  <a:pt x="648" y="304"/>
                  <a:pt x="626" y="282"/>
                  <a:pt x="609" y="254"/>
                </a:cubicBezTo>
                <a:cubicBezTo>
                  <a:pt x="598" y="234"/>
                  <a:pt x="588" y="214"/>
                  <a:pt x="579" y="193"/>
                </a:cubicBezTo>
                <a:cubicBezTo>
                  <a:pt x="518" y="49"/>
                  <a:pt x="518" y="49"/>
                  <a:pt x="518" y="49"/>
                </a:cubicBezTo>
                <a:cubicBezTo>
                  <a:pt x="533" y="48"/>
                  <a:pt x="548" y="46"/>
                  <a:pt x="564" y="40"/>
                </a:cubicBezTo>
                <a:cubicBezTo>
                  <a:pt x="572" y="38"/>
                  <a:pt x="580" y="35"/>
                  <a:pt x="588" y="33"/>
                </a:cubicBezTo>
                <a:cubicBezTo>
                  <a:pt x="595" y="30"/>
                  <a:pt x="602" y="28"/>
                  <a:pt x="609" y="25"/>
                </a:cubicBezTo>
                <a:cubicBezTo>
                  <a:pt x="635" y="17"/>
                  <a:pt x="664" y="11"/>
                  <a:pt x="699" y="6"/>
                </a:cubicBezTo>
                <a:cubicBezTo>
                  <a:pt x="733" y="2"/>
                  <a:pt x="767" y="0"/>
                  <a:pt x="803" y="0"/>
                </a:cubicBezTo>
                <a:cubicBezTo>
                  <a:pt x="818" y="0"/>
                  <a:pt x="834" y="0"/>
                  <a:pt x="850" y="1"/>
                </a:cubicBezTo>
                <a:cubicBezTo>
                  <a:pt x="852" y="1"/>
                  <a:pt x="852" y="1"/>
                  <a:pt x="852" y="1"/>
                </a:cubicBezTo>
                <a:cubicBezTo>
                  <a:pt x="877" y="2"/>
                  <a:pt x="903" y="4"/>
                  <a:pt x="928" y="5"/>
                </a:cubicBezTo>
                <a:cubicBezTo>
                  <a:pt x="960" y="7"/>
                  <a:pt x="991" y="12"/>
                  <a:pt x="1026" y="18"/>
                </a:cubicBezTo>
                <a:cubicBezTo>
                  <a:pt x="1028" y="18"/>
                  <a:pt x="1030" y="18"/>
                  <a:pt x="1032" y="19"/>
                </a:cubicBezTo>
                <a:cubicBezTo>
                  <a:pt x="1033" y="19"/>
                  <a:pt x="1033" y="19"/>
                  <a:pt x="1033" y="19"/>
                </a:cubicBezTo>
                <a:cubicBezTo>
                  <a:pt x="1036" y="20"/>
                  <a:pt x="1037" y="21"/>
                  <a:pt x="1038" y="25"/>
                </a:cubicBezTo>
                <a:cubicBezTo>
                  <a:pt x="1038" y="27"/>
                  <a:pt x="1038" y="30"/>
                  <a:pt x="1038" y="32"/>
                </a:cubicBezTo>
                <a:cubicBezTo>
                  <a:pt x="1038" y="33"/>
                  <a:pt x="1038" y="33"/>
                  <a:pt x="1038" y="33"/>
                </a:cubicBezTo>
                <a:cubicBezTo>
                  <a:pt x="1039" y="38"/>
                  <a:pt x="1039" y="43"/>
                  <a:pt x="1039" y="47"/>
                </a:cubicBezTo>
                <a:cubicBezTo>
                  <a:pt x="1039" y="56"/>
                  <a:pt x="1039" y="64"/>
                  <a:pt x="1039" y="73"/>
                </a:cubicBezTo>
                <a:cubicBezTo>
                  <a:pt x="1030" y="55"/>
                  <a:pt x="1030" y="55"/>
                  <a:pt x="1030" y="55"/>
                </a:cubicBezTo>
                <a:cubicBezTo>
                  <a:pt x="1016" y="103"/>
                  <a:pt x="1016" y="103"/>
                  <a:pt x="1016" y="103"/>
                </a:cubicBezTo>
                <a:cubicBezTo>
                  <a:pt x="1016" y="103"/>
                  <a:pt x="1016" y="103"/>
                  <a:pt x="1016" y="103"/>
                </a:cubicBezTo>
                <a:cubicBezTo>
                  <a:pt x="1009" y="126"/>
                  <a:pt x="1009" y="126"/>
                  <a:pt x="1009" y="126"/>
                </a:cubicBezTo>
                <a:cubicBezTo>
                  <a:pt x="986" y="208"/>
                  <a:pt x="986" y="208"/>
                  <a:pt x="986" y="208"/>
                </a:cubicBezTo>
                <a:cubicBezTo>
                  <a:pt x="990" y="205"/>
                  <a:pt x="990" y="205"/>
                  <a:pt x="990" y="205"/>
                </a:cubicBezTo>
                <a:cubicBezTo>
                  <a:pt x="984" y="227"/>
                  <a:pt x="978" y="249"/>
                  <a:pt x="970" y="270"/>
                </a:cubicBezTo>
                <a:cubicBezTo>
                  <a:pt x="964" y="284"/>
                  <a:pt x="957" y="296"/>
                  <a:pt x="949" y="305"/>
                </a:cubicBezTo>
                <a:cubicBezTo>
                  <a:pt x="937" y="321"/>
                  <a:pt x="921" y="331"/>
                  <a:pt x="898" y="338"/>
                </a:cubicBezTo>
                <a:cubicBezTo>
                  <a:pt x="881" y="343"/>
                  <a:pt x="861" y="346"/>
                  <a:pt x="838" y="347"/>
                </a:cubicBezTo>
                <a:cubicBezTo>
                  <a:pt x="830" y="348"/>
                  <a:pt x="823" y="348"/>
                  <a:pt x="815" y="348"/>
                </a:cubicBezTo>
                <a:close/>
                <a:moveTo>
                  <a:pt x="784" y="30"/>
                </a:moveTo>
                <a:cubicBezTo>
                  <a:pt x="775" y="30"/>
                  <a:pt x="763" y="31"/>
                  <a:pt x="751" y="31"/>
                </a:cubicBezTo>
                <a:cubicBezTo>
                  <a:pt x="732" y="33"/>
                  <a:pt x="711" y="35"/>
                  <a:pt x="689" y="40"/>
                </a:cubicBezTo>
                <a:cubicBezTo>
                  <a:pt x="676" y="42"/>
                  <a:pt x="660" y="46"/>
                  <a:pt x="645" y="51"/>
                </a:cubicBezTo>
                <a:cubicBezTo>
                  <a:pt x="604" y="65"/>
                  <a:pt x="604" y="65"/>
                  <a:pt x="604" y="65"/>
                </a:cubicBezTo>
                <a:cubicBezTo>
                  <a:pt x="601" y="108"/>
                  <a:pt x="601" y="108"/>
                  <a:pt x="601" y="108"/>
                </a:cubicBezTo>
                <a:cubicBezTo>
                  <a:pt x="601" y="110"/>
                  <a:pt x="601" y="113"/>
                  <a:pt x="601" y="116"/>
                </a:cubicBezTo>
                <a:cubicBezTo>
                  <a:pt x="600" y="132"/>
                  <a:pt x="603" y="149"/>
                  <a:pt x="607" y="168"/>
                </a:cubicBezTo>
                <a:cubicBezTo>
                  <a:pt x="616" y="207"/>
                  <a:pt x="632" y="240"/>
                  <a:pt x="655" y="269"/>
                </a:cubicBezTo>
                <a:cubicBezTo>
                  <a:pt x="674" y="293"/>
                  <a:pt x="698" y="308"/>
                  <a:pt x="727" y="314"/>
                </a:cubicBezTo>
                <a:cubicBezTo>
                  <a:pt x="758" y="320"/>
                  <a:pt x="786" y="324"/>
                  <a:pt x="814" y="324"/>
                </a:cubicBezTo>
                <a:cubicBezTo>
                  <a:pt x="817" y="324"/>
                  <a:pt x="817" y="324"/>
                  <a:pt x="817" y="324"/>
                </a:cubicBezTo>
                <a:cubicBezTo>
                  <a:pt x="835" y="323"/>
                  <a:pt x="856" y="323"/>
                  <a:pt x="877" y="317"/>
                </a:cubicBezTo>
                <a:cubicBezTo>
                  <a:pt x="896" y="312"/>
                  <a:pt x="908" y="305"/>
                  <a:pt x="919" y="295"/>
                </a:cubicBezTo>
                <a:cubicBezTo>
                  <a:pt x="928" y="286"/>
                  <a:pt x="936" y="274"/>
                  <a:pt x="941" y="259"/>
                </a:cubicBezTo>
                <a:cubicBezTo>
                  <a:pt x="953" y="227"/>
                  <a:pt x="960" y="193"/>
                  <a:pt x="961" y="156"/>
                </a:cubicBezTo>
                <a:cubicBezTo>
                  <a:pt x="961" y="154"/>
                  <a:pt x="961" y="154"/>
                  <a:pt x="961" y="154"/>
                </a:cubicBezTo>
                <a:cubicBezTo>
                  <a:pt x="961" y="142"/>
                  <a:pt x="961" y="130"/>
                  <a:pt x="960" y="118"/>
                </a:cubicBezTo>
                <a:cubicBezTo>
                  <a:pt x="960" y="113"/>
                  <a:pt x="960" y="113"/>
                  <a:pt x="960" y="113"/>
                </a:cubicBezTo>
                <a:cubicBezTo>
                  <a:pt x="960" y="108"/>
                  <a:pt x="960" y="105"/>
                  <a:pt x="959" y="102"/>
                </a:cubicBezTo>
                <a:cubicBezTo>
                  <a:pt x="958" y="93"/>
                  <a:pt x="958" y="93"/>
                  <a:pt x="958" y="93"/>
                </a:cubicBezTo>
                <a:cubicBezTo>
                  <a:pt x="955" y="84"/>
                  <a:pt x="955" y="84"/>
                  <a:pt x="955" y="84"/>
                </a:cubicBezTo>
                <a:cubicBezTo>
                  <a:pt x="955" y="83"/>
                  <a:pt x="954" y="82"/>
                  <a:pt x="954" y="81"/>
                </a:cubicBezTo>
                <a:cubicBezTo>
                  <a:pt x="941" y="53"/>
                  <a:pt x="941" y="53"/>
                  <a:pt x="941" y="53"/>
                </a:cubicBezTo>
                <a:cubicBezTo>
                  <a:pt x="911" y="45"/>
                  <a:pt x="911" y="45"/>
                  <a:pt x="911" y="45"/>
                </a:cubicBezTo>
                <a:cubicBezTo>
                  <a:pt x="877" y="35"/>
                  <a:pt x="842" y="32"/>
                  <a:pt x="798" y="30"/>
                </a:cubicBezTo>
                <a:cubicBezTo>
                  <a:pt x="795" y="29"/>
                  <a:pt x="795" y="29"/>
                  <a:pt x="795" y="29"/>
                </a:cubicBezTo>
                <a:cubicBezTo>
                  <a:pt x="784" y="30"/>
                  <a:pt x="784" y="30"/>
                  <a:pt x="78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2"/>
          <p:cNvSpPr/>
          <p:nvPr/>
        </p:nvSpPr>
        <p:spPr>
          <a:xfrm>
            <a:off x="5126400" y="5375880"/>
            <a:ext cx="194400" cy="101880"/>
          </a:xfrm>
          <a:custGeom>
            <a:avLst/>
            <a:gdLst/>
            <a:ahLst/>
            <a:cxnLst/>
            <a:rect l="l" t="t" r="r" b="b"/>
            <a:pathLst>
              <a:path w="2852" h="1123">
                <a:moveTo>
                  <a:pt x="2002" y="0"/>
                </a:moveTo>
                <a:cubicBezTo>
                  <a:pt x="1595" y="742"/>
                  <a:pt x="1595" y="742"/>
                  <a:pt x="1595" y="742"/>
                </a:cubicBezTo>
                <a:cubicBezTo>
                  <a:pt x="1535" y="565"/>
                  <a:pt x="1535" y="565"/>
                  <a:pt x="1535" y="565"/>
                </a:cubicBezTo>
                <a:cubicBezTo>
                  <a:pt x="1646" y="342"/>
                  <a:pt x="1646" y="342"/>
                  <a:pt x="1646" y="342"/>
                </a:cubicBezTo>
                <a:cubicBezTo>
                  <a:pt x="1423" y="119"/>
                  <a:pt x="1423" y="119"/>
                  <a:pt x="1423" y="119"/>
                </a:cubicBezTo>
                <a:cubicBezTo>
                  <a:pt x="1200" y="342"/>
                  <a:pt x="1200" y="342"/>
                  <a:pt x="1200" y="342"/>
                </a:cubicBezTo>
                <a:cubicBezTo>
                  <a:pt x="1312" y="565"/>
                  <a:pt x="1312" y="565"/>
                  <a:pt x="1312" y="565"/>
                </a:cubicBezTo>
                <a:cubicBezTo>
                  <a:pt x="1240" y="746"/>
                  <a:pt x="1240" y="746"/>
                  <a:pt x="1240" y="746"/>
                </a:cubicBezTo>
                <a:cubicBezTo>
                  <a:pt x="844" y="0"/>
                  <a:pt x="844" y="0"/>
                  <a:pt x="844" y="0"/>
                </a:cubicBezTo>
                <a:cubicBezTo>
                  <a:pt x="844" y="0"/>
                  <a:pt x="0" y="447"/>
                  <a:pt x="0" y="889"/>
                </a:cubicBezTo>
                <a:cubicBezTo>
                  <a:pt x="0" y="1011"/>
                  <a:pt x="50" y="1123"/>
                  <a:pt x="173" y="1123"/>
                </a:cubicBezTo>
                <a:cubicBezTo>
                  <a:pt x="2678" y="1123"/>
                  <a:pt x="2678" y="1123"/>
                  <a:pt x="2678" y="1123"/>
                </a:cubicBezTo>
                <a:cubicBezTo>
                  <a:pt x="2800" y="1123"/>
                  <a:pt x="2852" y="1012"/>
                  <a:pt x="2852" y="890"/>
                </a:cubicBezTo>
                <a:cubicBezTo>
                  <a:pt x="2852" y="475"/>
                  <a:pt x="2002" y="0"/>
                  <a:pt x="2002" y="0"/>
                </a:cubicBezTo>
                <a:moveTo>
                  <a:pt x="2586" y="447"/>
                </a:moveTo>
                <a:cubicBezTo>
                  <a:pt x="2586" y="447"/>
                  <a:pt x="2586" y="447"/>
                  <a:pt x="2586" y="4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3"/>
          <p:cNvSpPr/>
          <p:nvPr/>
        </p:nvSpPr>
        <p:spPr>
          <a:xfrm>
            <a:off x="5173920" y="5213160"/>
            <a:ext cx="99360" cy="164160"/>
          </a:xfrm>
          <a:custGeom>
            <a:avLst/>
            <a:gdLst/>
            <a:ahLst/>
            <a:cxnLst/>
            <a:rect l="l" t="t" r="r" b="b"/>
            <a:pathLst>
              <a:path w="1462" h="1812">
                <a:moveTo>
                  <a:pt x="1460" y="878"/>
                </a:moveTo>
                <a:cubicBezTo>
                  <a:pt x="1460" y="844"/>
                  <a:pt x="1460" y="844"/>
                  <a:pt x="1460" y="844"/>
                </a:cubicBezTo>
                <a:cubicBezTo>
                  <a:pt x="1430" y="824"/>
                  <a:pt x="1430" y="824"/>
                  <a:pt x="1430" y="824"/>
                </a:cubicBezTo>
                <a:cubicBezTo>
                  <a:pt x="1427" y="822"/>
                  <a:pt x="1423" y="819"/>
                  <a:pt x="1420" y="817"/>
                </a:cubicBezTo>
                <a:cubicBezTo>
                  <a:pt x="1360" y="303"/>
                  <a:pt x="1364" y="0"/>
                  <a:pt x="764" y="90"/>
                </a:cubicBezTo>
                <a:cubicBezTo>
                  <a:pt x="553" y="121"/>
                  <a:pt x="323" y="56"/>
                  <a:pt x="193" y="151"/>
                </a:cubicBezTo>
                <a:cubicBezTo>
                  <a:pt x="28" y="305"/>
                  <a:pt x="16" y="535"/>
                  <a:pt x="61" y="806"/>
                </a:cubicBezTo>
                <a:cubicBezTo>
                  <a:pt x="51" y="811"/>
                  <a:pt x="41" y="817"/>
                  <a:pt x="31" y="824"/>
                </a:cubicBezTo>
                <a:cubicBezTo>
                  <a:pt x="2" y="844"/>
                  <a:pt x="2" y="844"/>
                  <a:pt x="2" y="844"/>
                </a:cubicBezTo>
                <a:cubicBezTo>
                  <a:pt x="2" y="878"/>
                  <a:pt x="2" y="878"/>
                  <a:pt x="2" y="878"/>
                </a:cubicBezTo>
                <a:cubicBezTo>
                  <a:pt x="0" y="969"/>
                  <a:pt x="11" y="1045"/>
                  <a:pt x="36" y="1103"/>
                </a:cubicBezTo>
                <a:cubicBezTo>
                  <a:pt x="58" y="1156"/>
                  <a:pt x="91" y="1195"/>
                  <a:pt x="135" y="1219"/>
                </a:cubicBezTo>
                <a:cubicBezTo>
                  <a:pt x="187" y="1396"/>
                  <a:pt x="262" y="1528"/>
                  <a:pt x="356" y="1624"/>
                </a:cubicBezTo>
                <a:cubicBezTo>
                  <a:pt x="459" y="1728"/>
                  <a:pt x="582" y="1787"/>
                  <a:pt x="722" y="1810"/>
                </a:cubicBezTo>
                <a:cubicBezTo>
                  <a:pt x="734" y="1812"/>
                  <a:pt x="734" y="1812"/>
                  <a:pt x="734" y="1812"/>
                </a:cubicBezTo>
                <a:cubicBezTo>
                  <a:pt x="747" y="1810"/>
                  <a:pt x="747" y="1810"/>
                  <a:pt x="747" y="1810"/>
                </a:cubicBezTo>
                <a:cubicBezTo>
                  <a:pt x="901" y="1777"/>
                  <a:pt x="1024" y="1716"/>
                  <a:pt x="1123" y="1613"/>
                </a:cubicBezTo>
                <a:cubicBezTo>
                  <a:pt x="1214" y="1517"/>
                  <a:pt x="1282" y="1388"/>
                  <a:pt x="1332" y="1216"/>
                </a:cubicBezTo>
                <a:cubicBezTo>
                  <a:pt x="1374" y="1192"/>
                  <a:pt x="1406" y="1152"/>
                  <a:pt x="1427" y="1099"/>
                </a:cubicBezTo>
                <a:cubicBezTo>
                  <a:pt x="1451" y="1042"/>
                  <a:pt x="1462" y="967"/>
                  <a:pt x="1460" y="878"/>
                </a:cubicBezTo>
                <a:close/>
                <a:moveTo>
                  <a:pt x="1301" y="1049"/>
                </a:moveTo>
                <a:cubicBezTo>
                  <a:pt x="1289" y="1078"/>
                  <a:pt x="1273" y="1098"/>
                  <a:pt x="1252" y="1105"/>
                </a:cubicBezTo>
                <a:cubicBezTo>
                  <a:pt x="1218" y="1117"/>
                  <a:pt x="1218" y="1117"/>
                  <a:pt x="1218" y="1117"/>
                </a:cubicBezTo>
                <a:cubicBezTo>
                  <a:pt x="1209" y="1151"/>
                  <a:pt x="1209" y="1151"/>
                  <a:pt x="1209" y="1151"/>
                </a:cubicBezTo>
                <a:cubicBezTo>
                  <a:pt x="1164" y="1316"/>
                  <a:pt x="1104" y="1436"/>
                  <a:pt x="1024" y="1520"/>
                </a:cubicBezTo>
                <a:cubicBezTo>
                  <a:pt x="948" y="1599"/>
                  <a:pt x="852" y="1648"/>
                  <a:pt x="732" y="1675"/>
                </a:cubicBezTo>
                <a:cubicBezTo>
                  <a:pt x="625" y="1655"/>
                  <a:pt x="532" y="1609"/>
                  <a:pt x="454" y="1530"/>
                </a:cubicBezTo>
                <a:cubicBezTo>
                  <a:pt x="370" y="1445"/>
                  <a:pt x="304" y="1322"/>
                  <a:pt x="257" y="1153"/>
                </a:cubicBezTo>
                <a:cubicBezTo>
                  <a:pt x="248" y="1117"/>
                  <a:pt x="248" y="1117"/>
                  <a:pt x="248" y="1117"/>
                </a:cubicBezTo>
                <a:cubicBezTo>
                  <a:pt x="212" y="1106"/>
                  <a:pt x="212" y="1106"/>
                  <a:pt x="212" y="1106"/>
                </a:cubicBezTo>
                <a:cubicBezTo>
                  <a:pt x="191" y="1099"/>
                  <a:pt x="174" y="1080"/>
                  <a:pt x="162" y="1051"/>
                </a:cubicBezTo>
                <a:cubicBezTo>
                  <a:pt x="150" y="1022"/>
                  <a:pt x="142" y="986"/>
                  <a:pt x="139" y="942"/>
                </a:cubicBezTo>
                <a:cubicBezTo>
                  <a:pt x="172" y="937"/>
                  <a:pt x="209" y="927"/>
                  <a:pt x="227" y="939"/>
                </a:cubicBezTo>
                <a:cubicBezTo>
                  <a:pt x="229" y="933"/>
                  <a:pt x="231" y="926"/>
                  <a:pt x="233" y="918"/>
                </a:cubicBezTo>
                <a:cubicBezTo>
                  <a:pt x="234" y="919"/>
                  <a:pt x="234" y="919"/>
                  <a:pt x="234" y="919"/>
                </a:cubicBezTo>
                <a:cubicBezTo>
                  <a:pt x="237" y="904"/>
                  <a:pt x="237" y="904"/>
                  <a:pt x="237" y="904"/>
                </a:cubicBezTo>
                <a:cubicBezTo>
                  <a:pt x="247" y="865"/>
                  <a:pt x="258" y="619"/>
                  <a:pt x="268" y="579"/>
                </a:cubicBezTo>
                <a:cubicBezTo>
                  <a:pt x="272" y="568"/>
                  <a:pt x="274" y="554"/>
                  <a:pt x="281" y="545"/>
                </a:cubicBezTo>
                <a:cubicBezTo>
                  <a:pt x="330" y="611"/>
                  <a:pt x="695" y="618"/>
                  <a:pt x="908" y="472"/>
                </a:cubicBezTo>
                <a:cubicBezTo>
                  <a:pt x="868" y="579"/>
                  <a:pt x="868" y="579"/>
                  <a:pt x="868" y="579"/>
                </a:cubicBezTo>
                <a:cubicBezTo>
                  <a:pt x="908" y="586"/>
                  <a:pt x="908" y="586"/>
                  <a:pt x="908" y="586"/>
                </a:cubicBezTo>
                <a:cubicBezTo>
                  <a:pt x="954" y="514"/>
                  <a:pt x="954" y="514"/>
                  <a:pt x="954" y="514"/>
                </a:cubicBezTo>
                <a:cubicBezTo>
                  <a:pt x="948" y="565"/>
                  <a:pt x="948" y="565"/>
                  <a:pt x="948" y="565"/>
                </a:cubicBezTo>
                <a:cubicBezTo>
                  <a:pt x="991" y="570"/>
                  <a:pt x="991" y="570"/>
                  <a:pt x="991" y="570"/>
                </a:cubicBezTo>
                <a:cubicBezTo>
                  <a:pt x="1018" y="488"/>
                  <a:pt x="1018" y="488"/>
                  <a:pt x="1018" y="488"/>
                </a:cubicBezTo>
                <a:cubicBezTo>
                  <a:pt x="1070" y="518"/>
                  <a:pt x="1129" y="558"/>
                  <a:pt x="1181" y="536"/>
                </a:cubicBezTo>
                <a:cubicBezTo>
                  <a:pt x="1198" y="575"/>
                  <a:pt x="1211" y="812"/>
                  <a:pt x="1220" y="858"/>
                </a:cubicBezTo>
                <a:cubicBezTo>
                  <a:pt x="1231" y="916"/>
                  <a:pt x="1231" y="916"/>
                  <a:pt x="1231" y="916"/>
                </a:cubicBezTo>
                <a:cubicBezTo>
                  <a:pt x="1251" y="915"/>
                  <a:pt x="1251" y="915"/>
                  <a:pt x="1251" y="915"/>
                </a:cubicBezTo>
                <a:cubicBezTo>
                  <a:pt x="1260" y="946"/>
                  <a:pt x="1260" y="946"/>
                  <a:pt x="1260" y="946"/>
                </a:cubicBezTo>
                <a:cubicBezTo>
                  <a:pt x="1283" y="943"/>
                  <a:pt x="1303" y="942"/>
                  <a:pt x="1323" y="942"/>
                </a:cubicBezTo>
                <a:cubicBezTo>
                  <a:pt x="1320" y="985"/>
                  <a:pt x="1312" y="1021"/>
                  <a:pt x="1301" y="10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6" name="Picture 2"/>
          <p:cNvPicPr/>
          <p:nvPr/>
        </p:nvPicPr>
        <p:blipFill>
          <a:blip r:embed="rId2"/>
          <a:stretch/>
        </p:blipFill>
        <p:spPr>
          <a:xfrm>
            <a:off x="291960" y="433440"/>
            <a:ext cx="1966680" cy="101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4044600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基本运动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54784"/>
            <a:ext cx="3598184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3501008"/>
            <a:ext cx="5598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依靠提升钢丝绳竖直运动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螺旋桨的转动产生推力实现对玻璃幕墙的清洗</a:t>
            </a:r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通过螺旋桨产生的拉力实现对障碍物的跨越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4044600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坐标系的建立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2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5200745" y="2420888"/>
            <a:ext cx="3873600" cy="321300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04615" y="2780928"/>
            <a:ext cx="508504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dirty="0" smtClean="0"/>
              <a:t>1. </a:t>
            </a:r>
            <a:r>
              <a:rPr lang="zh-CN" altLang="zh-CN" sz="2000" dirty="0" smtClean="0"/>
              <a:t>惯性</a:t>
            </a:r>
            <a:r>
              <a:rPr lang="zh-CN" altLang="zh-CN" sz="2000" dirty="0"/>
              <a:t>矩阵是时变矩阵；</a:t>
            </a:r>
          </a:p>
          <a:p>
            <a:pPr lvl="0"/>
            <a:r>
              <a:rPr lang="en-US" altLang="zh-CN" sz="2000" dirty="0" smtClean="0"/>
              <a:t>2. </a:t>
            </a:r>
            <a:r>
              <a:rPr lang="zh-CN" altLang="zh-CN" sz="2000" dirty="0" smtClean="0"/>
              <a:t>玻璃</a:t>
            </a:r>
            <a:r>
              <a:rPr lang="zh-CN" altLang="zh-CN" sz="2000" dirty="0"/>
              <a:t>幕墙清洗机器人结构本身是对称的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后期</a:t>
            </a:r>
            <a:r>
              <a:rPr lang="zh-CN" altLang="zh-CN" sz="2000" dirty="0"/>
              <a:t>可以简化方程； </a:t>
            </a:r>
          </a:p>
          <a:p>
            <a:pPr lvl="0"/>
            <a:r>
              <a:rPr lang="en-US" altLang="zh-CN" sz="2000" dirty="0" smtClean="0"/>
              <a:t>3.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体坐标系下可以容易得测量机器人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动力学参数；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/>
              <a:t>一般将控制所需的力施加在清洗</a:t>
            </a:r>
            <a:r>
              <a:rPr lang="zh-CN" altLang="zh-CN" sz="2000" dirty="0" smtClean="0"/>
              <a:t>机器人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本体</a:t>
            </a:r>
            <a:r>
              <a:rPr lang="zh-CN" altLang="zh-CN" sz="2000" dirty="0"/>
              <a:t>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4044600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坐标系的建立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/>
        </p:blipFill>
        <p:spPr>
          <a:xfrm>
            <a:off x="5200745" y="2420888"/>
            <a:ext cx="3873600" cy="321300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72407"/>
              </p:ext>
            </p:extLst>
          </p:nvPr>
        </p:nvGraphicFramePr>
        <p:xfrm>
          <a:off x="1924702" y="3212976"/>
          <a:ext cx="1281459" cy="6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702" y="3212976"/>
                        <a:ext cx="1281459" cy="616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 rot="10800000">
            <a:off x="3563888" y="3212976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3040" y="4839731"/>
                <a:ext cx="5328592" cy="123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/>
                          </a:rPr>
                          <m:t>𝜉</m:t>
                        </m:r>
                      </m:e>
                    </m:acc>
                  </m:oMath>
                </a14:m>
                <a:r>
                  <a:rPr lang="en-US" altLang="zh-CN" dirty="0" smtClean="0"/>
                  <a:t> —— </a:t>
                </a:r>
                <a:r>
                  <a:rPr lang="en-US" altLang="zh-CN" dirty="0" err="1" smtClean="0"/>
                  <a:t>清洗机器人在世界坐标系中的速度向量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zh-CN" dirty="0"/>
                  <a:t>——清洗机器人在本体坐标系中的速度</a:t>
                </a:r>
                <a:r>
                  <a:rPr lang="zh-CN" altLang="zh-CN" dirty="0" smtClean="0"/>
                  <a:t>向量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zh-CN" dirty="0"/>
                  <a:t>——转换</a:t>
                </a:r>
                <a:r>
                  <a:rPr lang="zh-CN" altLang="zh-CN" dirty="0" smtClean="0"/>
                  <a:t>矩阵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0" y="4839731"/>
                <a:ext cx="5328592" cy="1239827"/>
              </a:xfrm>
              <a:prstGeom prst="rect">
                <a:avLst/>
              </a:prstGeom>
              <a:blipFill rotWithShape="1">
                <a:blip r:embed="rId7"/>
                <a:stretch>
                  <a:fillRect l="-229" t="-2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4044600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坐标系的建立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77729"/>
              </p:ext>
            </p:extLst>
          </p:nvPr>
        </p:nvGraphicFramePr>
        <p:xfrm>
          <a:off x="1632433" y="2420888"/>
          <a:ext cx="1281459" cy="6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433" y="2420888"/>
                        <a:ext cx="1281459" cy="616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32539"/>
              </p:ext>
            </p:extLst>
          </p:nvPr>
        </p:nvGraphicFramePr>
        <p:xfrm>
          <a:off x="5292080" y="2276872"/>
          <a:ext cx="229296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7" imgW="1104900" imgH="482600" progId="Equation.DSMT4">
                  <p:embed/>
                </p:oleObj>
              </mc:Choice>
              <mc:Fallback>
                <p:oleObj name="Equation" r:id="rId7" imgW="11049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276872"/>
                        <a:ext cx="2292961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73134"/>
              </p:ext>
            </p:extLst>
          </p:nvPr>
        </p:nvGraphicFramePr>
        <p:xfrm>
          <a:off x="1216440" y="3717032"/>
          <a:ext cx="758224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9" imgW="4635500" imgH="711200" progId="Equation.DSMT4">
                  <p:embed/>
                </p:oleObj>
              </mc:Choice>
              <mc:Fallback>
                <p:oleObj name="Equation" r:id="rId9" imgW="46355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40" y="3717032"/>
                        <a:ext cx="7582248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54173"/>
              </p:ext>
            </p:extLst>
          </p:nvPr>
        </p:nvGraphicFramePr>
        <p:xfrm>
          <a:off x="2752379" y="5306494"/>
          <a:ext cx="2827733" cy="121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11" imgW="1651000" imgH="711200" progId="Equation.DSMT4">
                  <p:embed/>
                </p:oleObj>
              </mc:Choice>
              <mc:Fallback>
                <p:oleObj name="Equation" r:id="rId11" imgW="16510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379" y="5306494"/>
                        <a:ext cx="2827733" cy="121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34410" y="5713412"/>
            <a:ext cx="11806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角速度</a:t>
            </a:r>
            <a:endParaRPr lang="zh-CN" alt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9745" y="4173433"/>
            <a:ext cx="11806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角度</a:t>
            </a:r>
            <a:endParaRPr lang="zh-CN" alt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883896" y="3284984"/>
            <a:ext cx="70673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" y="2636912"/>
            <a:ext cx="2647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73022"/>
              </p:ext>
            </p:extLst>
          </p:nvPr>
        </p:nvGraphicFramePr>
        <p:xfrm>
          <a:off x="4283967" y="4097740"/>
          <a:ext cx="1800201" cy="48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6" imgW="1028700" imgH="279400" progId="Equation.DSMT4">
                  <p:embed/>
                </p:oleObj>
              </mc:Choice>
              <mc:Fallback>
                <p:oleObj name="Equation" r:id="rId6" imgW="10287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7" y="4097740"/>
                        <a:ext cx="1800201" cy="48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20261"/>
              </p:ext>
            </p:extLst>
          </p:nvPr>
        </p:nvGraphicFramePr>
        <p:xfrm>
          <a:off x="6218445" y="4129616"/>
          <a:ext cx="1665923" cy="45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8" imgW="1016000" imgH="279400" progId="Equation.DSMT4">
                  <p:embed/>
                </p:oleObj>
              </mc:Choice>
              <mc:Fallback>
                <p:oleObj name="Equation" r:id="rId8" imgW="10160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445" y="4129616"/>
                        <a:ext cx="1665923" cy="45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502"/>
              </p:ext>
            </p:extLst>
          </p:nvPr>
        </p:nvGraphicFramePr>
        <p:xfrm>
          <a:off x="4355976" y="4725144"/>
          <a:ext cx="1656184" cy="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10" imgW="1015920" imgH="279360" progId="Equation.DSMT4">
                  <p:embed/>
                </p:oleObj>
              </mc:Choice>
              <mc:Fallback>
                <p:oleObj name="Equation" r:id="rId10" imgW="10159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725144"/>
                        <a:ext cx="1656184" cy="448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40102" y="2602508"/>
            <a:ext cx="503214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本体坐标系的原点与机器人的重心完全重合；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地球是固定不动的，地面是一个标准的水平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面，忽略地球曲率，重力加速度是一个常量；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清洗机器人机身在体坐标系的各个坐标轴是完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全对称的，因此转动惯量满足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清洗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机器人的机身与桨叶均为刚体。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85900" algn="l"/>
              </a:tabLst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" y="2636912"/>
            <a:ext cx="2647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13843"/>
              </p:ext>
            </p:extLst>
          </p:nvPr>
        </p:nvGraphicFramePr>
        <p:xfrm>
          <a:off x="3443288" y="2581275"/>
          <a:ext cx="53371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6" imgW="2565400" imgH="482600" progId="Equation.DSMT4">
                  <p:embed/>
                </p:oleObj>
              </mc:Choice>
              <mc:Fallback>
                <p:oleObj name="Equation" r:id="rId6" imgW="2565400" imgH="482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581275"/>
                        <a:ext cx="53371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下箭头 14"/>
          <p:cNvSpPr/>
          <p:nvPr/>
        </p:nvSpPr>
        <p:spPr>
          <a:xfrm>
            <a:off x="5076056" y="3745024"/>
            <a:ext cx="93610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52287"/>
              </p:ext>
            </p:extLst>
          </p:nvPr>
        </p:nvGraphicFramePr>
        <p:xfrm>
          <a:off x="4572000" y="4725144"/>
          <a:ext cx="21602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8" imgW="1143000" imgH="228600" progId="Equation.DSMT4">
                  <p:embed/>
                </p:oleObj>
              </mc:Choice>
              <mc:Fallback>
                <p:oleObj name="Equation" r:id="rId8" imgW="1143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5144"/>
                        <a:ext cx="216024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24525"/>
              </p:ext>
            </p:extLst>
          </p:nvPr>
        </p:nvGraphicFramePr>
        <p:xfrm>
          <a:off x="3923928" y="5877272"/>
          <a:ext cx="48042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10" imgW="2908300" imgH="304800" progId="Equation.DSMT4">
                  <p:embed/>
                </p:oleObj>
              </mc:Choice>
              <mc:Fallback>
                <p:oleObj name="Equation" r:id="rId10" imgW="29083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877272"/>
                        <a:ext cx="480428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94314" y="59647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其中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40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" y="2636912"/>
            <a:ext cx="2647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09581"/>
              </p:ext>
            </p:extLst>
          </p:nvPr>
        </p:nvGraphicFramePr>
        <p:xfrm>
          <a:off x="3779912" y="4483075"/>
          <a:ext cx="4277808" cy="8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6" imgW="2298700" imgH="482600" progId="Equation.DSMT4">
                  <p:embed/>
                </p:oleObj>
              </mc:Choice>
              <mc:Fallback>
                <p:oleObj name="Equation" r:id="rId6" imgW="2298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483075"/>
                        <a:ext cx="4277808" cy="88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640708" y="26369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sz="2000" dirty="0" smtClean="0"/>
              <a:t>玻璃</a:t>
            </a:r>
            <a:r>
              <a:rPr lang="zh-CN" altLang="zh-CN" sz="2000" dirty="0"/>
              <a:t>幕墙清洗机器人工作时</a:t>
            </a:r>
            <a:r>
              <a:rPr lang="zh-CN" altLang="zh-CN" sz="2000" dirty="0" smtClean="0"/>
              <a:t>，受</a:t>
            </a:r>
            <a:r>
              <a:rPr lang="zh-CN" altLang="zh-CN" sz="2000" dirty="0"/>
              <a:t>重力、绳张力、螺旋桨陀螺效应产生的陀螺力以及螺旋桨产生的</a:t>
            </a:r>
            <a:r>
              <a:rPr lang="zh-CN" altLang="zh-CN" sz="2000" dirty="0" smtClean="0"/>
              <a:t>推力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4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2" y="2996952"/>
            <a:ext cx="3910171" cy="35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4701"/>
              </p:ext>
            </p:extLst>
          </p:nvPr>
        </p:nvGraphicFramePr>
        <p:xfrm>
          <a:off x="1576098" y="2492896"/>
          <a:ext cx="7293811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6" imgW="5346700" imgH="1371600" progId="Equation.DSMT4">
                  <p:embed/>
                </p:oleObj>
              </mc:Choice>
              <mc:Fallback>
                <p:oleObj name="Equation" r:id="rId6" imgW="534670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098" y="2492896"/>
                        <a:ext cx="7293811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47480" y="2236220"/>
            <a:ext cx="2455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受力向量</a:t>
            </a:r>
            <a:r>
              <a:rPr lang="en-US" altLang="zh-CN" sz="2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6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el-GR" altLang="zh-CN" sz="2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72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7480" y="2236220"/>
            <a:ext cx="2455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陀螺效应力矩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3040" y="2988270"/>
            <a:ext cx="7231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当</a:t>
            </a:r>
            <a:r>
              <a:rPr lang="zh-CN" altLang="zh-CN" sz="2000" dirty="0"/>
              <a:t>清洗机器人在空中的姿态发生变化时，无刷直流电机和螺旋桨的高速旋转会产生一个附加力矩，即</a:t>
            </a:r>
            <a:r>
              <a:rPr lang="zh-CN" altLang="zh-CN" sz="2000" dirty="0" smtClean="0"/>
              <a:t>陀螺力矩</a:t>
            </a:r>
            <a:r>
              <a:rPr lang="zh-CN" altLang="en-US" sz="2000" dirty="0" smtClean="0"/>
              <a:t>。其表达式如下：</a:t>
            </a:r>
            <a:endParaRPr lang="zh-CN" alt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32911"/>
              </p:ext>
            </p:extLst>
          </p:nvPr>
        </p:nvGraphicFramePr>
        <p:xfrm>
          <a:off x="756568" y="3789040"/>
          <a:ext cx="7630864" cy="201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5" imgW="5727700" imgH="1371600" progId="Equation.DSMT4">
                  <p:embed/>
                </p:oleObj>
              </mc:Choice>
              <mc:Fallback>
                <p:oleObj name="Equation" r:id="rId5" imgW="57277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68" y="3789040"/>
                        <a:ext cx="7630864" cy="2017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890524" y="5914146"/>
            <a:ext cx="7476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螺旋桨四个桨叶的转速分别定义</a:t>
            </a:r>
            <a:r>
              <a:rPr lang="zh-CN" altLang="zh-CN" sz="2000" dirty="0" smtClean="0"/>
              <a:t>为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7480" y="2236220"/>
            <a:ext cx="3548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螺旋桨的力和力矩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3040" y="2988270"/>
            <a:ext cx="7231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清洗</a:t>
            </a:r>
            <a:r>
              <a:rPr lang="zh-CN" altLang="zh-CN" sz="2000" dirty="0"/>
              <a:t>机器人在空中运动时，机器人不但会受到运动方向的推力</a:t>
            </a:r>
            <a:r>
              <a:rPr lang="en-US" altLang="zh-CN" sz="2000" dirty="0"/>
              <a:t> </a:t>
            </a:r>
            <a:r>
              <a:rPr lang="zh-CN" altLang="zh-CN" sz="2000" dirty="0"/>
              <a:t>和反扭矩</a:t>
            </a:r>
            <a:r>
              <a:rPr lang="en-US" altLang="zh-CN" sz="2000" dirty="0"/>
              <a:t> </a:t>
            </a:r>
            <a:r>
              <a:rPr lang="zh-CN" altLang="zh-CN" sz="2000" dirty="0"/>
              <a:t>，还会受到阻力</a:t>
            </a:r>
            <a:r>
              <a:rPr lang="en-US" altLang="zh-CN" sz="2000" dirty="0"/>
              <a:t> </a:t>
            </a:r>
            <a:r>
              <a:rPr lang="zh-CN" altLang="zh-CN" sz="2000" dirty="0"/>
              <a:t>和侧倾力矩</a:t>
            </a:r>
            <a:r>
              <a:rPr lang="en-US" altLang="zh-CN" sz="2000" dirty="0"/>
              <a:t> </a:t>
            </a:r>
            <a:r>
              <a:rPr lang="zh-CN" altLang="zh-CN" sz="2000" dirty="0"/>
              <a:t>的作用，他们均与螺旋桨转动速度的平方成正比，表达式如下</a:t>
            </a:r>
            <a:endParaRPr lang="zh-CN" alt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175706"/>
              </p:ext>
            </p:extLst>
          </p:nvPr>
        </p:nvGraphicFramePr>
        <p:xfrm>
          <a:off x="1216440" y="4003933"/>
          <a:ext cx="1656184" cy="59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40" y="4003933"/>
                        <a:ext cx="1656184" cy="594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47438"/>
              </p:ext>
            </p:extLst>
          </p:nvPr>
        </p:nvGraphicFramePr>
        <p:xfrm>
          <a:off x="1216440" y="4653136"/>
          <a:ext cx="170076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7" imgW="1167893" imgH="393529" progId="Equation.DSMT4">
                  <p:embed/>
                </p:oleObj>
              </mc:Choice>
              <mc:Fallback>
                <p:oleObj name="Equation" r:id="rId7" imgW="1167893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40" y="4653136"/>
                        <a:ext cx="170076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568"/>
              </p:ext>
            </p:extLst>
          </p:nvPr>
        </p:nvGraphicFramePr>
        <p:xfrm>
          <a:off x="1225816" y="5373216"/>
          <a:ext cx="170076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9" imgW="1180800" imgH="393480" progId="Equation.DSMT4">
                  <p:embed/>
                </p:oleObj>
              </mc:Choice>
              <mc:Fallback>
                <p:oleObj name="Equation" r:id="rId9" imgW="11808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816" y="5373216"/>
                        <a:ext cx="170076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17000"/>
              </p:ext>
            </p:extLst>
          </p:nvPr>
        </p:nvGraphicFramePr>
        <p:xfrm>
          <a:off x="1205600" y="5949280"/>
          <a:ext cx="161846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11" imgW="1129810" imgH="393529" progId="Equation.DSMT4">
                  <p:embed/>
                </p:oleObj>
              </mc:Choice>
              <mc:Fallback>
                <p:oleObj name="Equation" r:id="rId11" imgW="112981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00" y="5949280"/>
                        <a:ext cx="161846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4919266" y="4941168"/>
            <a:ext cx="24738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/>
              <a:t>——</a:t>
            </a:r>
            <a:r>
              <a:rPr lang="zh-CN" altLang="zh-CN" dirty="0"/>
              <a:t>空气</a:t>
            </a:r>
            <a:r>
              <a:rPr lang="zh-CN" altLang="zh-CN" dirty="0" smtClean="0"/>
              <a:t>密度</a:t>
            </a:r>
            <a:endParaRPr lang="en-US" altLang="zh-CN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dirty="0" smtClean="0"/>
              <a:t>——</a:t>
            </a:r>
            <a:r>
              <a:rPr lang="zh-CN" altLang="zh-CN" dirty="0"/>
              <a:t>桨叶</a:t>
            </a:r>
            <a:r>
              <a:rPr lang="zh-CN" altLang="zh-CN" dirty="0" smtClean="0"/>
              <a:t>半径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dirty="0" smtClean="0"/>
              <a:t>——</a:t>
            </a:r>
            <a:r>
              <a:rPr lang="zh-CN" altLang="zh-CN" dirty="0"/>
              <a:t>螺旋桨桨盘面积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600" y="483120"/>
            <a:ext cx="2047680" cy="26676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3600" y="-18360"/>
            <a:ext cx="9143640" cy="1269720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3600" y="0"/>
            <a:ext cx="1844280" cy="755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目   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1905120" y="483120"/>
            <a:ext cx="1565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1187624" y="1801800"/>
            <a:ext cx="6800416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14400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一</a:t>
            </a:r>
            <a:r>
              <a:rPr 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主要研究内容及工作进度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1263080" y="3925580"/>
            <a:ext cx="5601976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14400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三</a:t>
            </a:r>
            <a:r>
              <a:rPr 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400" b="1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后期拟完成的研究工作及进度安排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8"/>
          <p:cNvSpPr/>
          <p:nvPr/>
        </p:nvSpPr>
        <p:spPr>
          <a:xfrm>
            <a:off x="1207964" y="2918876"/>
            <a:ext cx="6330256" cy="47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14400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目前已完成的工作及成果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9"/>
          <p:cNvSpPr/>
          <p:nvPr/>
        </p:nvSpPr>
        <p:spPr>
          <a:xfrm>
            <a:off x="1259632" y="5085184"/>
            <a:ext cx="6330256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14400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四</a:t>
            </a:r>
            <a:r>
              <a:rPr 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4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后期过程中遇到的困难和技术问题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1200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7480" y="2236220"/>
            <a:ext cx="3548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螺旋桨的力和力矩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7128" y="2731421"/>
            <a:ext cx="7519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由于</a:t>
            </a:r>
            <a:r>
              <a:rPr lang="zh-CN" altLang="zh-CN" dirty="0"/>
              <a:t>清洗机器人的清洗速度较慢而且作业环境相对简单，因此可以直接忽略阻力与侧向扭矩，只考虑螺旋桨的轴向升力与扭矩。</a:t>
            </a:r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89736"/>
              </p:ext>
            </p:extLst>
          </p:nvPr>
        </p:nvGraphicFramePr>
        <p:xfrm>
          <a:off x="3635896" y="3377752"/>
          <a:ext cx="16573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377752"/>
                        <a:ext cx="16573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45154"/>
              </p:ext>
            </p:extLst>
          </p:nvPr>
        </p:nvGraphicFramePr>
        <p:xfrm>
          <a:off x="3635896" y="4027040"/>
          <a:ext cx="1701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7" imgW="1167893" imgH="393529" progId="Equation.DSMT4">
                  <p:embed/>
                </p:oleObj>
              </mc:Choice>
              <mc:Fallback>
                <p:oleObj name="Equation" r:id="rId7" imgW="1167893" imgH="393529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27040"/>
                        <a:ext cx="1701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25768"/>
              </p:ext>
            </p:extLst>
          </p:nvPr>
        </p:nvGraphicFramePr>
        <p:xfrm>
          <a:off x="1560590" y="3645024"/>
          <a:ext cx="4870691" cy="293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9" imgW="2997200" imgH="1803400" progId="Equation.DSMT4">
                  <p:embed/>
                </p:oleObj>
              </mc:Choice>
              <mc:Fallback>
                <p:oleObj name="Equation" r:id="rId9" imgW="2997200" imgH="180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90" y="3645024"/>
                        <a:ext cx="4870691" cy="293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9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非线性模型的构建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3373"/>
              </p:ext>
            </p:extLst>
          </p:nvPr>
        </p:nvGraphicFramePr>
        <p:xfrm>
          <a:off x="1619672" y="2348880"/>
          <a:ext cx="5904656" cy="50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5" imgW="2552700" imgH="228600" progId="Equation.DSMT4">
                  <p:embed/>
                </p:oleObj>
              </mc:Choice>
              <mc:Fallback>
                <p:oleObj name="Equation" r:id="rId5" imgW="255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48880"/>
                        <a:ext cx="5904656" cy="506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37268"/>
              </p:ext>
            </p:extLst>
          </p:nvPr>
        </p:nvGraphicFramePr>
        <p:xfrm>
          <a:off x="1691680" y="3861048"/>
          <a:ext cx="606924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7" imgW="2806700" imgH="254000" progId="Equation.DSMT4">
                  <p:embed/>
                </p:oleObj>
              </mc:Choice>
              <mc:Fallback>
                <p:oleObj name="Equation" r:id="rId7" imgW="2806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61048"/>
                        <a:ext cx="606924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60819"/>
              </p:ext>
            </p:extLst>
          </p:nvPr>
        </p:nvGraphicFramePr>
        <p:xfrm>
          <a:off x="1787690" y="5301208"/>
          <a:ext cx="556861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9" imgW="2209800" imgH="254000" progId="Equation.DSMT4">
                  <p:embed/>
                </p:oleObj>
              </mc:Choice>
              <mc:Fallback>
                <p:oleObj name="Equation" r:id="rId9" imgW="2209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690" y="5301208"/>
                        <a:ext cx="556861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下箭头 34"/>
          <p:cNvSpPr/>
          <p:nvPr/>
        </p:nvSpPr>
        <p:spPr>
          <a:xfrm>
            <a:off x="4103948" y="3068960"/>
            <a:ext cx="79208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4103948" y="4581128"/>
            <a:ext cx="79208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非线性参数的辨识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35852"/>
              </p:ext>
            </p:extLst>
          </p:nvPr>
        </p:nvGraphicFramePr>
        <p:xfrm>
          <a:off x="3227470" y="2132856"/>
          <a:ext cx="2286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Visio" r:id="rId5" imgW="5600690" imgH="5572164" progId="Visio.Drawing.15">
                  <p:embed/>
                </p:oleObj>
              </mc:Choice>
              <mc:Fallback>
                <p:oleObj name="Visio" r:id="rId5" imgW="5600690" imgH="557216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70" y="2132856"/>
                        <a:ext cx="2286000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21796" y="21328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机体</a:t>
            </a:r>
            <a:r>
              <a:rPr lang="zh-CN" altLang="zh-CN" b="1" dirty="0" smtClean="0"/>
              <a:t>转动惯量</a:t>
            </a:r>
            <a:r>
              <a:rPr lang="zh-CN" altLang="zh-CN" b="1" dirty="0"/>
              <a:t>的求取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547664" y="486916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中心主体部分转动惯量</a:t>
            </a:r>
            <a:endParaRPr lang="zh-CN" alt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2309"/>
              </p:ext>
            </p:extLst>
          </p:nvPr>
        </p:nvGraphicFramePr>
        <p:xfrm>
          <a:off x="5004048" y="4699704"/>
          <a:ext cx="2087390" cy="67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1295400" imgH="419100" progId="Equation.DSMT4">
                  <p:embed/>
                </p:oleObj>
              </mc:Choice>
              <mc:Fallback>
                <p:oleObj name="Equation" r:id="rId7" imgW="12954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699704"/>
                        <a:ext cx="2087390" cy="675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706118" y="5661248"/>
            <a:ext cx="3801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c</a:t>
            </a:r>
            <a:r>
              <a:rPr lang="en-US" altLang="zh-CN" dirty="0"/>
              <a:t> ------</a:t>
            </a:r>
            <a:r>
              <a:rPr lang="zh-CN" altLang="zh-CN" dirty="0" smtClean="0"/>
              <a:t>中心主体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c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的质量</a:t>
            </a:r>
            <a:endParaRPr lang="en-US" altLang="zh-CN" dirty="0" smtClean="0"/>
          </a:p>
          <a:p>
            <a:r>
              <a:rPr lang="en-US" altLang="zh-CN" i="1" dirty="0" err="1"/>
              <a:t>r</a:t>
            </a:r>
            <a:r>
              <a:rPr lang="en-US" altLang="zh-CN" baseline="-25000" dirty="0" err="1" smtClean="0"/>
              <a:t>c</a:t>
            </a:r>
            <a:r>
              <a:rPr lang="en-US" altLang="zh-CN" baseline="-25000" dirty="0" smtClean="0"/>
              <a:t>    </a:t>
            </a:r>
            <a:r>
              <a:rPr lang="en-US" altLang="zh-CN" dirty="0" smtClean="0"/>
              <a:t>------ </a:t>
            </a:r>
            <a:r>
              <a:rPr lang="en-US" altLang="zh-CN" dirty="0"/>
              <a:t>M</a:t>
            </a:r>
            <a:r>
              <a:rPr lang="en-US" altLang="zh-CN" baseline="-25000" dirty="0" smtClean="0"/>
              <a:t>c</a:t>
            </a:r>
            <a:r>
              <a:rPr lang="zh-CN" altLang="zh-CN" dirty="0"/>
              <a:t>的</a:t>
            </a:r>
            <a:r>
              <a:rPr lang="zh-CN" altLang="zh-CN" dirty="0" smtClean="0"/>
              <a:t>长</a:t>
            </a:r>
            <a:endParaRPr lang="zh-CN" altLang="en-US" dirty="0"/>
          </a:p>
          <a:p>
            <a:r>
              <a:rPr lang="en-US" altLang="zh-CN" i="1" dirty="0" err="1" smtClean="0"/>
              <a:t>h</a:t>
            </a:r>
            <a:r>
              <a:rPr lang="en-US" altLang="zh-CN" dirty="0" err="1"/>
              <a:t>c</a:t>
            </a:r>
            <a:r>
              <a:rPr lang="en-US" altLang="zh-CN" dirty="0"/>
              <a:t> ------ M</a:t>
            </a:r>
            <a:r>
              <a:rPr lang="en-US" altLang="zh-CN" baseline="-25000" dirty="0" smtClean="0"/>
              <a:t>c</a:t>
            </a:r>
            <a:r>
              <a:rPr lang="zh-CN" altLang="zh-CN" dirty="0" smtClean="0"/>
              <a:t>的宽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非线性参数的辨识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02477"/>
              </p:ext>
            </p:extLst>
          </p:nvPr>
        </p:nvGraphicFramePr>
        <p:xfrm>
          <a:off x="3227470" y="2132856"/>
          <a:ext cx="2286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Visio" r:id="rId5" imgW="5600690" imgH="5572164" progId="Visio.Drawing.15">
                  <p:embed/>
                </p:oleObj>
              </mc:Choice>
              <mc:Fallback>
                <p:oleObj name="Visio" r:id="rId5" imgW="5600690" imgH="557216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70" y="2132856"/>
                        <a:ext cx="2286000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21796" y="21328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机体</a:t>
            </a:r>
            <a:r>
              <a:rPr lang="zh-CN" altLang="zh-CN" b="1" dirty="0" smtClean="0"/>
              <a:t>转动惯量</a:t>
            </a:r>
            <a:r>
              <a:rPr lang="zh-CN" altLang="zh-CN" b="1" dirty="0"/>
              <a:t>的求取</a:t>
            </a:r>
            <a:endParaRPr lang="zh-CN" alt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47664" y="4869160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转子的</a:t>
            </a:r>
            <a:r>
              <a:rPr lang="zh-CN" altLang="zh-CN" sz="2000" dirty="0" smtClean="0"/>
              <a:t>转动惯量</a:t>
            </a:r>
            <a:endParaRPr lang="zh-CN" altLang="en-US" sz="20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80305"/>
              </p:ext>
            </p:extLst>
          </p:nvPr>
        </p:nvGraphicFramePr>
        <p:xfrm>
          <a:off x="3976852" y="4619389"/>
          <a:ext cx="1490522" cy="75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7" imgW="825500" imgH="419100" progId="Equation.DSMT4">
                  <p:embed/>
                </p:oleObj>
              </mc:Choice>
              <mc:Fallback>
                <p:oleObj name="Equation" r:id="rId7" imgW="825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52" y="4619389"/>
                        <a:ext cx="1490522" cy="75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1835696" y="5681930"/>
            <a:ext cx="416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/>
              <a:t> ------</a:t>
            </a:r>
            <a:r>
              <a:rPr lang="zh-CN" altLang="zh-CN" sz="2000" dirty="0" smtClean="0"/>
              <a:t>转子中心到坐标轴原点的距离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31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非线性参数的辨识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56151"/>
              </p:ext>
            </p:extLst>
          </p:nvPr>
        </p:nvGraphicFramePr>
        <p:xfrm>
          <a:off x="3227470" y="2132856"/>
          <a:ext cx="2286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Visio" r:id="rId5" imgW="5600690" imgH="5572164" progId="Visio.Drawing.15">
                  <p:embed/>
                </p:oleObj>
              </mc:Choice>
              <mc:Fallback>
                <p:oleObj name="Visio" r:id="rId5" imgW="5600690" imgH="557216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70" y="2132856"/>
                        <a:ext cx="2286000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21796" y="21328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机体</a:t>
            </a:r>
            <a:r>
              <a:rPr lang="zh-CN" altLang="zh-CN" b="1" dirty="0" smtClean="0"/>
              <a:t>转动惯量</a:t>
            </a:r>
            <a:r>
              <a:rPr lang="zh-CN" altLang="zh-CN" b="1" dirty="0"/>
              <a:t>的求取</a:t>
            </a:r>
            <a:endParaRPr lang="zh-CN" alt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31798"/>
              </p:ext>
            </p:extLst>
          </p:nvPr>
        </p:nvGraphicFramePr>
        <p:xfrm>
          <a:off x="2339752" y="4653136"/>
          <a:ext cx="3960440" cy="7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653136"/>
                        <a:ext cx="3960440" cy="782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381"/>
              </p:ext>
            </p:extLst>
          </p:nvPr>
        </p:nvGraphicFramePr>
        <p:xfrm>
          <a:off x="3310778" y="5589240"/>
          <a:ext cx="2556284" cy="81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9" imgW="1308100" imgH="419100" progId="Equation.DSMT4">
                  <p:embed/>
                </p:oleObj>
              </mc:Choice>
              <mc:Fallback>
                <p:oleObj name="Equation" r:id="rId9" imgW="1308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778" y="5589240"/>
                        <a:ext cx="2556284" cy="815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5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4260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非线性参数的辨识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21796" y="21328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转子</a:t>
            </a:r>
            <a:r>
              <a:rPr lang="zh-CN" altLang="zh-CN" b="1" dirty="0"/>
              <a:t>绕轴的转动惯量</a:t>
            </a:r>
            <a:endParaRPr lang="zh-CN" altLang="en-US" b="1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57439"/>
              </p:ext>
            </p:extLst>
          </p:nvPr>
        </p:nvGraphicFramePr>
        <p:xfrm>
          <a:off x="2593826" y="2502188"/>
          <a:ext cx="35623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Visio" r:id="rId5" imgW="3562276" imgH="1495412" progId="Visio.Drawing.15">
                  <p:embed/>
                </p:oleObj>
              </mc:Choice>
              <mc:Fallback>
                <p:oleObj name="Visio" r:id="rId5" imgW="3562276" imgH="14954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26" y="2502188"/>
                        <a:ext cx="356235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3191"/>
              </p:ext>
            </p:extLst>
          </p:nvPr>
        </p:nvGraphicFramePr>
        <p:xfrm>
          <a:off x="3468652" y="4293096"/>
          <a:ext cx="1791487" cy="95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7" imgW="748975" imgH="393529" progId="Equation.DSMT4">
                  <p:embed/>
                </p:oleObj>
              </mc:Choice>
              <mc:Fallback>
                <p:oleObj name="Equation" r:id="rId7" imgW="748975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52" y="4293096"/>
                        <a:ext cx="1791487" cy="952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3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8104" y="1996560"/>
            <a:ext cx="457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玻璃幕墙清洗机器人动力学模型线性化</a:t>
            </a:r>
            <a:endParaRPr lang="zh-CN" altLang="en-US" sz="2000" b="1" dirty="0"/>
          </a:p>
        </p:txBody>
      </p:sp>
      <p:sp>
        <p:nvSpPr>
          <p:cNvPr id="29" name="矩形 28"/>
          <p:cNvSpPr/>
          <p:nvPr/>
        </p:nvSpPr>
        <p:spPr>
          <a:xfrm>
            <a:off x="699868" y="2492896"/>
            <a:ext cx="816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选取</a:t>
            </a:r>
            <a:r>
              <a:rPr lang="zh-CN" altLang="zh-CN" dirty="0"/>
              <a:t>本体坐标系作为玻璃幕墙清洗机器人的基准运动坐标系，将其匀速清洗时的运动状态作为基准</a:t>
            </a:r>
            <a:r>
              <a:rPr lang="zh-CN" altLang="zh-CN" dirty="0" smtClean="0"/>
              <a:t>运动</a:t>
            </a:r>
            <a:r>
              <a:rPr lang="zh-CN" altLang="en-US" dirty="0" smtClean="0"/>
              <a:t>则：</a:t>
            </a:r>
            <a:endParaRPr lang="zh-CN" altLang="zh-CN" dirty="0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26246"/>
              </p:ext>
            </p:extLst>
          </p:nvPr>
        </p:nvGraphicFramePr>
        <p:xfrm>
          <a:off x="3481283" y="3139227"/>
          <a:ext cx="1723890" cy="197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1003300" imgH="1143000" progId="Equation.DSMT4">
                  <p:embed/>
                </p:oleObj>
              </mc:Choice>
              <mc:Fallback>
                <p:oleObj name="Equation" r:id="rId5" imgW="1003300" imgH="1143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83" y="3139227"/>
                        <a:ext cx="1723890" cy="197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1028940" y="5157192"/>
            <a:ext cx="743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同时假设清洗机器人的线性化基准运动满足如下要求：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228002" y="5661248"/>
                <a:ext cx="4230452" cy="96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𝑤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𝑤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𝑞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𝑞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𝑟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𝜙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𝛥𝜙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𝛥𝜃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𝜓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𝛥𝜓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02" y="5661248"/>
                <a:ext cx="4230452" cy="9630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6772" y="199656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玻璃</a:t>
            </a:r>
            <a:r>
              <a:rPr lang="zh-CN" altLang="zh-CN" dirty="0"/>
              <a:t>幕墙清洗机器人的状态方程</a:t>
            </a:r>
            <a:endParaRPr lang="zh-CN" altLang="en-US" dirty="0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05578"/>
              </p:ext>
            </p:extLst>
          </p:nvPr>
        </p:nvGraphicFramePr>
        <p:xfrm>
          <a:off x="447480" y="1996560"/>
          <a:ext cx="8180357" cy="455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5" imgW="5740400" imgH="3581400" progId="Equation.DSMT4">
                  <p:embed/>
                </p:oleObj>
              </mc:Choice>
              <mc:Fallback>
                <p:oleObj name="Equation" r:id="rId5" imgW="5740400" imgH="3581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80" y="1996560"/>
                        <a:ext cx="8180357" cy="4551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7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597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线性二次型最优控制（</a:t>
            </a:r>
            <a:r>
              <a:rPr lang="en-US" altLang="zh-CN" sz="2000" b="1" dirty="0"/>
              <a:t>LQR</a:t>
            </a:r>
            <a:r>
              <a:rPr lang="zh-CN" altLang="zh-CN" sz="2000" b="1" dirty="0"/>
              <a:t>）基本原理</a:t>
            </a:r>
            <a:endParaRPr lang="zh-CN" altLang="en-US" sz="2000" b="1" dirty="0"/>
          </a:p>
        </p:txBody>
      </p:sp>
      <p:sp>
        <p:nvSpPr>
          <p:cNvPr id="25" name="矩形 24"/>
          <p:cNvSpPr/>
          <p:nvPr/>
        </p:nvSpPr>
        <p:spPr>
          <a:xfrm>
            <a:off x="1071928" y="256490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设线性系统的状态方程为：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11884"/>
              </p:ext>
            </p:extLst>
          </p:nvPr>
        </p:nvGraphicFramePr>
        <p:xfrm>
          <a:off x="3128975" y="3140968"/>
          <a:ext cx="242850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1637589" imgH="482391" progId="Equation.DSMT4">
                  <p:embed/>
                </p:oleObj>
              </mc:Choice>
              <mc:Fallback>
                <p:oleObj name="Equation" r:id="rId5" imgW="1637589" imgH="4823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75" y="3140968"/>
                        <a:ext cx="242850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1216440" y="4005064"/>
            <a:ext cx="6163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关于状态向量与控制向量的二次型性能指标为：</a:t>
            </a:r>
            <a:endParaRPr lang="zh-CN" alt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77698"/>
              </p:ext>
            </p:extLst>
          </p:nvPr>
        </p:nvGraphicFramePr>
        <p:xfrm>
          <a:off x="1626317" y="4581128"/>
          <a:ext cx="630959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3733800" imgH="812800" progId="Equation.DSMT4">
                  <p:embed/>
                </p:oleObj>
              </mc:Choice>
              <mc:Fallback>
                <p:oleObj name="Equation" r:id="rId7" imgW="37338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317" y="4581128"/>
                        <a:ext cx="6309595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597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线性二次型最优控制（</a:t>
            </a:r>
            <a:r>
              <a:rPr lang="en-US" altLang="zh-CN" sz="2000" b="1" dirty="0"/>
              <a:t>LQR</a:t>
            </a:r>
            <a:r>
              <a:rPr lang="zh-CN" altLang="zh-CN" sz="2000" b="1" dirty="0"/>
              <a:t>）基本原理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61865"/>
              </p:ext>
            </p:extLst>
          </p:nvPr>
        </p:nvGraphicFramePr>
        <p:xfrm>
          <a:off x="1433763" y="2402504"/>
          <a:ext cx="6725885" cy="145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5" imgW="3733800" imgH="812800" progId="Equation.DSMT4">
                  <p:embed/>
                </p:oleObj>
              </mc:Choice>
              <mc:Fallback>
                <p:oleObj name="Equation" r:id="rId5" imgW="3733800" imgH="812800" progId="Equation.DSMT4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63" y="2402504"/>
                        <a:ext cx="6725885" cy="145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79828"/>
              </p:ext>
            </p:extLst>
          </p:nvPr>
        </p:nvGraphicFramePr>
        <p:xfrm>
          <a:off x="467260" y="4213076"/>
          <a:ext cx="3334496" cy="42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7" imgW="2019300" imgH="254000" progId="Equation.DSMT4">
                  <p:embed/>
                </p:oleObj>
              </mc:Choice>
              <mc:Fallback>
                <p:oleObj name="Equation" r:id="rId7" imgW="20193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60" y="4213076"/>
                        <a:ext cx="3334496" cy="424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69624"/>
              </p:ext>
            </p:extLst>
          </p:nvPr>
        </p:nvGraphicFramePr>
        <p:xfrm>
          <a:off x="416772" y="4869160"/>
          <a:ext cx="3476166" cy="57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9" imgW="2197100" imgH="355600" progId="Equation.DSMT4">
                  <p:embed/>
                </p:oleObj>
              </mc:Choice>
              <mc:Fallback>
                <p:oleObj name="Equation" r:id="rId9" imgW="21971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72" y="4869160"/>
                        <a:ext cx="3476166" cy="574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969713"/>
              </p:ext>
            </p:extLst>
          </p:nvPr>
        </p:nvGraphicFramePr>
        <p:xfrm>
          <a:off x="611560" y="5589240"/>
          <a:ext cx="1881380" cy="58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11" imgW="1168200" imgH="355320" progId="Equation.DSMT4">
                  <p:embed/>
                </p:oleObj>
              </mc:Choice>
              <mc:Fallback>
                <p:oleObj name="Equation" r:id="rId11" imgW="116820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9240"/>
                        <a:ext cx="1881380" cy="581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4788024" y="421307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控制系统的终端误差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11960" y="4806404"/>
            <a:ext cx="4886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控制过程中实际状态变量与期望状态变量间的偏差量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551039" y="57332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控制全程中所消耗的能量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6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-2340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766080" y="4566960"/>
            <a:ext cx="2588400" cy="6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4399920" y="204876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8172720" y="372204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1051920" y="1247760"/>
            <a:ext cx="2015280" cy="2687040"/>
          </a:xfrm>
          <a:prstGeom prst="ellipse">
            <a:avLst/>
          </a:prstGeom>
          <a:solidFill>
            <a:srgbClr val="D8E4F0">
              <a:alpha val="56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158120" y="1379520"/>
            <a:ext cx="1802880" cy="2423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5324040" y="2742840"/>
            <a:ext cx="32083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主要研究内容及工作进度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9"/>
          <p:cNvSpPr/>
          <p:nvPr/>
        </p:nvSpPr>
        <p:spPr>
          <a:xfrm>
            <a:off x="5785920" y="1223280"/>
            <a:ext cx="14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第一部分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597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线性二次型最优控制（</a:t>
            </a:r>
            <a:r>
              <a:rPr lang="en-US" altLang="zh-CN" sz="2000" b="1" dirty="0"/>
              <a:t>LQR</a:t>
            </a:r>
            <a:r>
              <a:rPr lang="zh-CN" altLang="zh-CN" sz="2000" b="1" dirty="0"/>
              <a:t>）基本原理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3040" y="2924944"/>
            <a:ext cx="7604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针对</a:t>
            </a:r>
            <a:r>
              <a:rPr lang="zh-CN" altLang="zh-CN" sz="2000" dirty="0"/>
              <a:t>线性被控系统求取使二次型性能指标为最小时的最优控制律</a:t>
            </a:r>
            <a:r>
              <a:rPr lang="en-US" altLang="zh-CN" sz="2000" dirty="0"/>
              <a:t> </a:t>
            </a:r>
            <a:r>
              <a:rPr lang="zh-CN" altLang="zh-CN" sz="2000" dirty="0"/>
              <a:t>，即为线性二次型最优问题。在不影响研究结果的前提下，设</a:t>
            </a:r>
            <a:r>
              <a:rPr lang="zh-CN" altLang="zh-CN" sz="2000" dirty="0" smtClean="0"/>
              <a:t>参考输入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(t)=0 </a:t>
            </a:r>
            <a:r>
              <a:rPr lang="zh-CN" altLang="zh-CN" sz="2000" dirty="0"/>
              <a:t>，则二次型性能指标简化</a:t>
            </a:r>
            <a:r>
              <a:rPr lang="zh-CN" altLang="zh-CN" sz="2000" dirty="0" smtClean="0"/>
              <a:t>为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5423"/>
              </p:ext>
            </p:extLst>
          </p:nvPr>
        </p:nvGraphicFramePr>
        <p:xfrm>
          <a:off x="1442334" y="4725144"/>
          <a:ext cx="580178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5" imgW="3581400" imgH="393700" progId="Equation.DSMT4">
                  <p:embed/>
                </p:oleObj>
              </mc:Choice>
              <mc:Fallback>
                <p:oleObj name="Equation" r:id="rId5" imgW="35814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34" y="4725144"/>
                        <a:ext cx="580178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597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线性二次型最优控制（</a:t>
            </a:r>
            <a:r>
              <a:rPr lang="en-US" altLang="zh-CN" sz="2000" b="1" dirty="0"/>
              <a:t>LQR</a:t>
            </a:r>
            <a:r>
              <a:rPr lang="zh-CN" altLang="zh-CN" sz="2000" b="1" dirty="0"/>
              <a:t>）基本原理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86904" y="2635617"/>
            <a:ext cx="7604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</a:t>
            </a:r>
            <a:r>
              <a:rPr lang="zh-CN" altLang="zh-CN" sz="2000" dirty="0" smtClean="0"/>
              <a:t>问题</a:t>
            </a:r>
            <a:r>
              <a:rPr lang="zh-CN" altLang="zh-CN" sz="2000" dirty="0"/>
              <a:t>可以采用极小值原理进行求解，首先写出哈密尔顿函数：</a:t>
            </a:r>
            <a:endParaRPr lang="zh-CN" altLang="en-US" sz="2000" dirty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275067"/>
              </p:ext>
            </p:extLst>
          </p:nvPr>
        </p:nvGraphicFramePr>
        <p:xfrm>
          <a:off x="2014392" y="3212976"/>
          <a:ext cx="4657672" cy="98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5" imgW="2895600" imgH="609600" progId="Equation.DSMT4">
                  <p:embed/>
                </p:oleObj>
              </mc:Choice>
              <mc:Fallback>
                <p:oleObj name="Equation" r:id="rId5" imgW="28956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392" y="3212976"/>
                        <a:ext cx="4657672" cy="980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216440" y="4365104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然后通过求偏导的方法解出</a:t>
            </a:r>
            <a:r>
              <a:rPr lang="zh-CN" altLang="zh-CN" dirty="0" smtClean="0"/>
              <a:t>最优控制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u*(t)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19543"/>
              </p:ext>
            </p:extLst>
          </p:nvPr>
        </p:nvGraphicFramePr>
        <p:xfrm>
          <a:off x="2723100" y="5013176"/>
          <a:ext cx="3073036" cy="39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7" imgW="1790700" imgH="228600" progId="Equation.DSMT4">
                  <p:embed/>
                </p:oleObj>
              </mc:Choice>
              <mc:Fallback>
                <p:oleObj name="Equation" r:id="rId7" imgW="1790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0" y="5013176"/>
                        <a:ext cx="3073036" cy="392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1216440" y="5517232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式中</a:t>
            </a:r>
            <a:r>
              <a:rPr lang="en-US" altLang="zh-CN" dirty="0" smtClean="0"/>
              <a:t>K(t)</a:t>
            </a:r>
            <a:r>
              <a:rPr lang="zh-CN" altLang="zh-CN" dirty="0" smtClean="0"/>
              <a:t>可由</a:t>
            </a:r>
            <a:r>
              <a:rPr lang="zh-CN" altLang="en-US" dirty="0" smtClean="0"/>
              <a:t>黎卡提方程求取</a:t>
            </a:r>
            <a:endParaRPr lang="zh-CN" altLang="en-US" dirty="0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19133"/>
              </p:ext>
            </p:extLst>
          </p:nvPr>
        </p:nvGraphicFramePr>
        <p:xfrm>
          <a:off x="1475656" y="6021288"/>
          <a:ext cx="6480720" cy="37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9" imgW="3911600" imgH="228600" progId="Equation.DSMT4">
                  <p:embed/>
                </p:oleObj>
              </mc:Choice>
              <mc:Fallback>
                <p:oleObj name="Equation" r:id="rId9" imgW="3911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021288"/>
                        <a:ext cx="6480720" cy="378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0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49232" y="2636912"/>
            <a:ext cx="6707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根据</a:t>
            </a:r>
            <a:r>
              <a:rPr lang="zh-CN" altLang="zh-CN" dirty="0"/>
              <a:t>上一小节所介绍的线性二次型最优控制律的基本原理，结合玻璃幕墙清洗机器人的数学模型，为其设计适当的</a:t>
            </a:r>
            <a:r>
              <a:rPr lang="en-US" altLang="zh-CN" dirty="0"/>
              <a:t>LQR</a:t>
            </a:r>
            <a:r>
              <a:rPr lang="zh-CN" altLang="zh-CN" dirty="0"/>
              <a:t>控制器。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691680" y="370026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首先列出机器人的状态方程：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23918"/>
              </p:ext>
            </p:extLst>
          </p:nvPr>
        </p:nvGraphicFramePr>
        <p:xfrm>
          <a:off x="2264854" y="4365104"/>
          <a:ext cx="4156748" cy="168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2819400" imgH="1143000" progId="Equation.DSMT4">
                  <p:embed/>
                </p:oleObj>
              </mc:Choice>
              <mc:Fallback>
                <p:oleObj name="Equation" r:id="rId5" imgW="28194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854" y="4365104"/>
                        <a:ext cx="4156748" cy="1685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16440" y="263691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外环</a:t>
            </a:r>
            <a:r>
              <a:rPr lang="zh-CN" altLang="zh-CN" dirty="0" smtClean="0"/>
              <a:t>线</a:t>
            </a:r>
            <a:r>
              <a:rPr lang="zh-CN" altLang="zh-CN" dirty="0"/>
              <a:t>运动状态方程</a:t>
            </a:r>
            <a:endParaRPr lang="zh-CN" altLang="en-US" dirty="0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33923"/>
              </p:ext>
            </p:extLst>
          </p:nvPr>
        </p:nvGraphicFramePr>
        <p:xfrm>
          <a:off x="2462935" y="3212976"/>
          <a:ext cx="3509316" cy="82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5" imgW="1955800" imgH="457200" progId="Equation.DSMT4">
                  <p:embed/>
                </p:oleObj>
              </mc:Choice>
              <mc:Fallback>
                <p:oleObj name="Equation" r:id="rId5" imgW="19558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935" y="3212976"/>
                        <a:ext cx="3509316" cy="821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1216440" y="4283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内环角运动的状态方程</a:t>
            </a:r>
            <a:endParaRPr lang="zh-CN" altLang="en-US" dirty="0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12371"/>
              </p:ext>
            </p:extLst>
          </p:nvPr>
        </p:nvGraphicFramePr>
        <p:xfrm>
          <a:off x="2492651" y="4869160"/>
          <a:ext cx="3206852" cy="8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7" imgW="1765300" imgH="457200" progId="Equation.DSMT4">
                  <p:embed/>
                </p:oleObj>
              </mc:Choice>
              <mc:Fallback>
                <p:oleObj name="Equation" r:id="rId7" imgW="1765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651" y="4869160"/>
                        <a:ext cx="3206852" cy="8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2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16440" y="244755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加权矩阵</a:t>
            </a:r>
            <a:r>
              <a:rPr lang="en-US" altLang="zh-CN" i="1" dirty="0"/>
              <a:t>Q</a:t>
            </a:r>
            <a:r>
              <a:rPr lang="zh-CN" altLang="zh-CN" dirty="0"/>
              <a:t>的选取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403648" y="281689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 smtClean="0"/>
              <a:t>对于</a:t>
            </a:r>
            <a:r>
              <a:rPr lang="zh-CN" altLang="zh-CN" dirty="0"/>
              <a:t>外环控制器将加权矩阵</a:t>
            </a:r>
            <a:r>
              <a:rPr lang="en-US" altLang="zh-CN" dirty="0"/>
              <a:t> </a:t>
            </a:r>
            <a:r>
              <a:rPr lang="zh-CN" altLang="zh-CN" dirty="0"/>
              <a:t>选为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zh-CN" altLang="zh-CN" dirty="0"/>
              <a:t>分别选取如下值：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56750"/>
              </p:ext>
            </p:extLst>
          </p:nvPr>
        </p:nvGraphicFramePr>
        <p:xfrm>
          <a:off x="1448870" y="3211994"/>
          <a:ext cx="1453810" cy="75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5" imgW="889000" imgH="457200" progId="Equation.DSMT4">
                  <p:embed/>
                </p:oleObj>
              </mc:Choice>
              <mc:Fallback>
                <p:oleObj name="Equation" r:id="rId5" imgW="8890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870" y="3211994"/>
                        <a:ext cx="1453810" cy="750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37789"/>
              </p:ext>
            </p:extLst>
          </p:nvPr>
        </p:nvGraphicFramePr>
        <p:xfrm>
          <a:off x="3478916" y="3220502"/>
          <a:ext cx="1425108" cy="71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7" imgW="914400" imgH="457200" progId="Equation.DSMT4">
                  <p:embed/>
                </p:oleObj>
              </mc:Choice>
              <mc:Fallback>
                <p:oleObj name="Equation" r:id="rId7" imgW="9144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916" y="3220502"/>
                        <a:ext cx="1425108" cy="712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57270"/>
              </p:ext>
            </p:extLst>
          </p:nvPr>
        </p:nvGraphicFramePr>
        <p:xfrm>
          <a:off x="5868144" y="3182154"/>
          <a:ext cx="158417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9" imgW="914400" imgH="457200" progId="Equation.DSMT4">
                  <p:embed/>
                </p:oleObj>
              </mc:Choice>
              <mc:Fallback>
                <p:oleObj name="Equation" r:id="rId9" imgW="914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182154"/>
                        <a:ext cx="1584176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47225"/>
              </p:ext>
            </p:extLst>
          </p:nvPr>
        </p:nvGraphicFramePr>
        <p:xfrm>
          <a:off x="1403649" y="4077072"/>
          <a:ext cx="1499032" cy="69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11" imgW="977900" imgH="457200" progId="Equation.DSMT4">
                  <p:embed/>
                </p:oleObj>
              </mc:Choice>
              <mc:Fallback>
                <p:oleObj name="Equation" r:id="rId11" imgW="977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4077072"/>
                        <a:ext cx="1499032" cy="698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7664"/>
              </p:ext>
            </p:extLst>
          </p:nvPr>
        </p:nvGraphicFramePr>
        <p:xfrm>
          <a:off x="3380971" y="4077072"/>
          <a:ext cx="1545170" cy="72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13" imgW="977900" imgH="457200" progId="Equation.DSMT4">
                  <p:embed/>
                </p:oleObj>
              </mc:Choice>
              <mc:Fallback>
                <p:oleObj name="Equation" r:id="rId13" imgW="977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971" y="4077072"/>
                        <a:ext cx="1545170" cy="720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98552"/>
              </p:ext>
            </p:extLst>
          </p:nvPr>
        </p:nvGraphicFramePr>
        <p:xfrm>
          <a:off x="5868144" y="4149080"/>
          <a:ext cx="156017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15" imgW="990600" imgH="457200" progId="Equation.DSMT4">
                  <p:embed/>
                </p:oleObj>
              </mc:Choice>
              <mc:Fallback>
                <p:oleObj name="Equation" r:id="rId15" imgW="990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149080"/>
                        <a:ext cx="156017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45720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5720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4572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4572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16440" y="5013176"/>
            <a:ext cx="731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采用</a:t>
            </a:r>
            <a:r>
              <a:rPr lang="en-US" altLang="zh-CN" dirty="0"/>
              <a:t>MATLAB</a:t>
            </a:r>
            <a:r>
              <a:rPr lang="zh-CN" altLang="zh-CN" dirty="0"/>
              <a:t>中的</a:t>
            </a:r>
            <a:r>
              <a:rPr lang="en-US" altLang="zh-CN" dirty="0" err="1"/>
              <a:t>lqr</a:t>
            </a:r>
            <a:r>
              <a:rPr lang="zh-CN" altLang="zh-CN" dirty="0"/>
              <a:t>指令分别求得相应的控制律：</a:t>
            </a: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03320"/>
              </p:ext>
            </p:extLst>
          </p:nvPr>
        </p:nvGraphicFramePr>
        <p:xfrm>
          <a:off x="1216440" y="5498269"/>
          <a:ext cx="2175690" cy="37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17" imgW="1473200" imgH="254000" progId="Equation.DSMT4">
                  <p:embed/>
                </p:oleObj>
              </mc:Choice>
              <mc:Fallback>
                <p:oleObj name="Equation" r:id="rId17" imgW="1473200" imgH="2540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40" y="5498269"/>
                        <a:ext cx="2175690" cy="37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10479"/>
              </p:ext>
            </p:extLst>
          </p:nvPr>
        </p:nvGraphicFramePr>
        <p:xfrm>
          <a:off x="3608030" y="5508026"/>
          <a:ext cx="2188106" cy="36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19" imgW="1524000" imgH="254000" progId="Equation.DSMT4">
                  <p:embed/>
                </p:oleObj>
              </mc:Choice>
              <mc:Fallback>
                <p:oleObj name="Equation" r:id="rId19" imgW="1524000" imgH="2540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30" y="5508026"/>
                        <a:ext cx="2188106" cy="36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17429"/>
              </p:ext>
            </p:extLst>
          </p:nvPr>
        </p:nvGraphicFramePr>
        <p:xfrm>
          <a:off x="5984517" y="5517232"/>
          <a:ext cx="21330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21" imgW="1524000" imgH="254000" progId="Equation.DSMT4">
                  <p:embed/>
                </p:oleObj>
              </mc:Choice>
              <mc:Fallback>
                <p:oleObj name="Equation" r:id="rId21" imgW="1524000" imgH="254000" progId="Equation.DSMT4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517" y="5517232"/>
                        <a:ext cx="21330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98337"/>
              </p:ext>
            </p:extLst>
          </p:nvPr>
        </p:nvGraphicFramePr>
        <p:xfrm>
          <a:off x="1216440" y="5950619"/>
          <a:ext cx="2247128" cy="36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23" imgW="1586811" imgH="253890" progId="Equation.DSMT4">
                  <p:embed/>
                </p:oleObj>
              </mc:Choice>
              <mc:Fallback>
                <p:oleObj name="Equation" r:id="rId23" imgW="1586811" imgH="253890" progId="Equation.DSMT4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40" y="5950619"/>
                        <a:ext cx="2247128" cy="36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22551"/>
              </p:ext>
            </p:extLst>
          </p:nvPr>
        </p:nvGraphicFramePr>
        <p:xfrm>
          <a:off x="3608030" y="5936946"/>
          <a:ext cx="2188106" cy="35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25" imgW="1587240" imgH="253800" progId="Equation.DSMT4">
                  <p:embed/>
                </p:oleObj>
              </mc:Choice>
              <mc:Fallback>
                <p:oleObj name="Equation" r:id="rId25" imgW="1587240" imgH="253800" progId="Equation.DSMT4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30" y="5936946"/>
                        <a:ext cx="2188106" cy="35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12790"/>
              </p:ext>
            </p:extLst>
          </p:nvPr>
        </p:nvGraphicFramePr>
        <p:xfrm>
          <a:off x="5984517" y="5950620"/>
          <a:ext cx="2191233" cy="35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27" imgW="1574800" imgH="254000" progId="Equation.DSMT4">
                  <p:embed/>
                </p:oleObj>
              </mc:Choice>
              <mc:Fallback>
                <p:oleObj name="Equation" r:id="rId27" imgW="1574800" imgH="2540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517" y="5950620"/>
                        <a:ext cx="2191233" cy="35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2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45720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45720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457200" y="122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45720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85420" y="246025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根据该控制律，绘制出外的闭环系统脉冲响应曲线如下图所示</a:t>
            </a:r>
            <a:endParaRPr lang="zh-CN" altLang="en-US" dirty="0"/>
          </a:p>
        </p:txBody>
      </p:sp>
      <p:pic>
        <p:nvPicPr>
          <p:cNvPr id="62" name="图片 61" descr="F:\玻璃幕墙清洗机器人\控制仿真\X方向\Q\x方向速度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29590"/>
            <a:ext cx="5904656" cy="196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 descr="F:\玻璃幕墙清洗机器人\控制仿真\X方向\Q\x方向位移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11637"/>
            <a:ext cx="5263515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2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15572" y="2564904"/>
                <a:ext cx="7316868" cy="392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zh-CN" dirty="0" smtClean="0"/>
                  <a:t>对于</a:t>
                </a:r>
                <a:r>
                  <a:rPr lang="zh-CN" altLang="en-US" dirty="0" smtClean="0"/>
                  <a:t>内</a:t>
                </a:r>
                <a:r>
                  <a:rPr lang="zh-CN" altLang="zh-CN" dirty="0" smtClean="0"/>
                  <a:t>环</a:t>
                </a:r>
                <a:r>
                  <a:rPr lang="zh-CN" altLang="zh-CN" dirty="0"/>
                  <a:t>控制器将加权矩阵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</a:rPr>
                          <m:t>𝑡h𝑒𝑡𝑎</m:t>
                        </m:r>
                      </m:sub>
                    </m:sSub>
                  </m:oMath>
                </a14:m>
                <a:r>
                  <a:rPr lang="zh-CN" altLang="zh-CN" dirty="0"/>
                  <a:t>选为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</a:rPr>
                          <m:t>𝑡h𝑒𝑡𝑎</m:t>
                        </m:r>
                      </m:sub>
                    </m:sSub>
                  </m:oMath>
                </a14:m>
                <a:r>
                  <a:rPr lang="zh-CN" altLang="zh-CN" dirty="0"/>
                  <a:t>分别选取如下值：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2" y="2564904"/>
                <a:ext cx="7316868" cy="392159"/>
              </a:xfrm>
              <a:prstGeom prst="rect">
                <a:avLst/>
              </a:prstGeom>
              <a:blipFill rotWithShape="1">
                <a:blip r:embed="rId5"/>
                <a:stretch>
                  <a:fillRect l="-666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62296"/>
              </p:ext>
            </p:extLst>
          </p:nvPr>
        </p:nvGraphicFramePr>
        <p:xfrm>
          <a:off x="1475656" y="3008022"/>
          <a:ext cx="1433252" cy="63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Equation" r:id="rId6" imgW="1028700" imgH="457200" progId="Equation.DSMT4">
                  <p:embed/>
                </p:oleObj>
              </mc:Choice>
              <mc:Fallback>
                <p:oleObj name="Equation" r:id="rId6" imgW="10287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08022"/>
                        <a:ext cx="1433252" cy="637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58092"/>
              </p:ext>
            </p:extLst>
          </p:nvPr>
        </p:nvGraphicFramePr>
        <p:xfrm>
          <a:off x="3297000" y="2983502"/>
          <a:ext cx="1598678" cy="66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4" name="Equation" r:id="rId8" imgW="1104900" imgH="457200" progId="Equation.DSMT4">
                  <p:embed/>
                </p:oleObj>
              </mc:Choice>
              <mc:Fallback>
                <p:oleObj name="Equation" r:id="rId8" imgW="1104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000" y="2983502"/>
                        <a:ext cx="1598678" cy="661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20780"/>
              </p:ext>
            </p:extLst>
          </p:nvPr>
        </p:nvGraphicFramePr>
        <p:xfrm>
          <a:off x="5436332" y="3041462"/>
          <a:ext cx="1483754" cy="603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5" name="Equation" r:id="rId10" imgW="1117600" imgH="457200" progId="Equation.DSMT4">
                  <p:embed/>
                </p:oleObj>
              </mc:Choice>
              <mc:Fallback>
                <p:oleObj name="Equation" r:id="rId10" imgW="1117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32" y="3041462"/>
                        <a:ext cx="1483754" cy="603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2489"/>
              </p:ext>
            </p:extLst>
          </p:nvPr>
        </p:nvGraphicFramePr>
        <p:xfrm>
          <a:off x="1403648" y="3789040"/>
          <a:ext cx="159317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12" imgW="1117600" imgH="457200" progId="Equation.DSMT4">
                  <p:embed/>
                </p:oleObj>
              </mc:Choice>
              <mc:Fallback>
                <p:oleObj name="Equation" r:id="rId12" imgW="1117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89040"/>
                        <a:ext cx="159317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72461"/>
              </p:ext>
            </p:extLst>
          </p:nvPr>
        </p:nvGraphicFramePr>
        <p:xfrm>
          <a:off x="3314365" y="3717032"/>
          <a:ext cx="159317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14" imgW="1117600" imgH="457200" progId="Equation.DSMT4">
                  <p:embed/>
                </p:oleObj>
              </mc:Choice>
              <mc:Fallback>
                <p:oleObj name="Equation" r:id="rId14" imgW="1117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365" y="3717032"/>
                        <a:ext cx="159317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868841"/>
              </p:ext>
            </p:extLst>
          </p:nvPr>
        </p:nvGraphicFramePr>
        <p:xfrm>
          <a:off x="5508104" y="3789040"/>
          <a:ext cx="14881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Equation" r:id="rId16" imgW="1181100" imgH="457200" progId="Equation.DSMT4">
                  <p:embed/>
                </p:oleObj>
              </mc:Choice>
              <mc:Fallback>
                <p:oleObj name="Equation" r:id="rId16" imgW="1181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789040"/>
                        <a:ext cx="148816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03648" y="443711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采用</a:t>
            </a:r>
            <a:r>
              <a:rPr lang="en-US" altLang="zh-CN" dirty="0"/>
              <a:t>MATALB</a:t>
            </a:r>
            <a:r>
              <a:rPr lang="zh-CN" altLang="zh-CN" dirty="0"/>
              <a:t>中的</a:t>
            </a:r>
            <a:r>
              <a:rPr lang="en-US" altLang="zh-CN" dirty="0" err="1"/>
              <a:t>lqr</a:t>
            </a:r>
            <a:r>
              <a:rPr lang="zh-CN" altLang="zh-CN" dirty="0"/>
              <a:t>指令分别求得相应的控制律：</a:t>
            </a: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70183"/>
              </p:ext>
            </p:extLst>
          </p:nvPr>
        </p:nvGraphicFramePr>
        <p:xfrm>
          <a:off x="1588230" y="5013176"/>
          <a:ext cx="165618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Equation" r:id="rId18" imgW="1308100" imgH="228600" progId="Equation.DSMT4">
                  <p:embed/>
                </p:oleObj>
              </mc:Choice>
              <mc:Fallback>
                <p:oleObj name="Equation" r:id="rId18" imgW="1308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230" y="5013176"/>
                        <a:ext cx="1656184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82732"/>
              </p:ext>
            </p:extLst>
          </p:nvPr>
        </p:nvGraphicFramePr>
        <p:xfrm>
          <a:off x="3707904" y="5013176"/>
          <a:ext cx="1945244" cy="31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Equation" r:id="rId20" imgW="1397000" imgH="228600" progId="Equation.DSMT4">
                  <p:embed/>
                </p:oleObj>
              </mc:Choice>
              <mc:Fallback>
                <p:oleObj name="Equation" r:id="rId20" imgW="13970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13176"/>
                        <a:ext cx="1945244" cy="319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05854"/>
              </p:ext>
            </p:extLst>
          </p:nvPr>
        </p:nvGraphicFramePr>
        <p:xfrm>
          <a:off x="6084168" y="5013176"/>
          <a:ext cx="176419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Equation" r:id="rId22" imgW="1397000" imgH="228600" progId="Equation.DSMT4">
                  <p:embed/>
                </p:oleObj>
              </mc:Choice>
              <mc:Fallback>
                <p:oleObj name="Equation" r:id="rId22" imgW="13970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013176"/>
                        <a:ext cx="1764196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0940"/>
              </p:ext>
            </p:extLst>
          </p:nvPr>
        </p:nvGraphicFramePr>
        <p:xfrm>
          <a:off x="1619671" y="5589240"/>
          <a:ext cx="175219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Equation" r:id="rId24" imgW="1397000" imgH="228600" progId="Equation.DSMT4">
                  <p:embed/>
                </p:oleObj>
              </mc:Choice>
              <mc:Fallback>
                <p:oleObj name="Equation" r:id="rId24" imgW="13970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1" y="5589240"/>
                        <a:ext cx="175219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46775"/>
              </p:ext>
            </p:extLst>
          </p:nvPr>
        </p:nvGraphicFramePr>
        <p:xfrm>
          <a:off x="3826383" y="5589240"/>
          <a:ext cx="178819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Equation" r:id="rId26" imgW="1409700" imgH="228600" progId="Equation.DSMT4">
                  <p:embed/>
                </p:oleObj>
              </mc:Choice>
              <mc:Fallback>
                <p:oleObj name="Equation" r:id="rId26" imgW="1409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383" y="5589240"/>
                        <a:ext cx="1788199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674438"/>
              </p:ext>
            </p:extLst>
          </p:nvPr>
        </p:nvGraphicFramePr>
        <p:xfrm>
          <a:off x="6164899" y="5589240"/>
          <a:ext cx="177619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Equation" r:id="rId28" imgW="1409700" imgH="228600" progId="Equation.DSMT4">
                  <p:embed/>
                </p:oleObj>
              </mc:Choice>
              <mc:Fallback>
                <p:oleObj name="Equation" r:id="rId28" imgW="14097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899" y="5589240"/>
                        <a:ext cx="1776197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66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066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0" y="1004501"/>
            <a:ext cx="6848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06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066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66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86297" y="242360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根据该控制律，绘制出内环的闭环系统脉冲响应曲线如下图所示：</a:t>
            </a:r>
          </a:p>
        </p:txBody>
      </p:sp>
      <p:pic>
        <p:nvPicPr>
          <p:cNvPr id="49" name="图片 48" descr="F:\玻璃幕墙清洗机器人\控制仿真\X方向\Q\x方向角速度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92940"/>
            <a:ext cx="5450722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图片 50" descr="F:\玻璃幕墙清洗机器人\控制仿真\X方向\Q\x方向角度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24" y="4764733"/>
            <a:ext cx="5400601" cy="1879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16440" y="244755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加权矩阵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</a:t>
            </a:r>
            <a:r>
              <a:rPr lang="zh-CN" altLang="zh-CN" dirty="0"/>
              <a:t>选取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03648" y="2996952"/>
                <a:ext cx="684076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对于外环控制器将加权矩阵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/>
                  <a:t>选为</a:t>
                </a:r>
                <a:r>
                  <a:rPr lang="zh-CN" altLang="zh-CN" dirty="0" smtClean="0"/>
                  <a:t>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(0,150</a:t>
                </a:r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分别取以下值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=100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Rx2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=10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Rx3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Rx4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0.</m:t>
                    </m:r>
                    <m:r>
                      <a:rPr lang="zh-CN" altLang="en-US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Rx5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0.01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Rx6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0.001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采用</a:t>
                </a:r>
                <a:r>
                  <a:rPr lang="en-US" altLang="zh-CN" dirty="0"/>
                  <a:t>MATLAB</a:t>
                </a:r>
                <a:r>
                  <a:rPr lang="zh-CN" altLang="zh-CN" dirty="0"/>
                  <a:t>中的</a:t>
                </a:r>
                <a:r>
                  <a:rPr lang="en-US" altLang="zh-CN" dirty="0" err="1"/>
                  <a:t>lqr</a:t>
                </a:r>
                <a:r>
                  <a:rPr lang="zh-CN" altLang="zh-CN" dirty="0"/>
                  <a:t>指令分别求得相应的控制律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84076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713" t="-3553" r="-4189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29336"/>
              </p:ext>
            </p:extLst>
          </p:nvPr>
        </p:nvGraphicFramePr>
        <p:xfrm>
          <a:off x="1439650" y="4492787"/>
          <a:ext cx="2124238" cy="36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6" imgW="1497950" imgH="253890" progId="Equation.DSMT4">
                  <p:embed/>
                </p:oleObj>
              </mc:Choice>
              <mc:Fallback>
                <p:oleObj name="Equation" r:id="rId6" imgW="1497950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0" y="4492787"/>
                        <a:ext cx="2124238" cy="36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05462"/>
              </p:ext>
            </p:extLst>
          </p:nvPr>
        </p:nvGraphicFramePr>
        <p:xfrm>
          <a:off x="3635896" y="4509120"/>
          <a:ext cx="1989953" cy="32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Equation" r:id="rId8" imgW="1548728" imgH="253890" progId="Equation.DSMT4">
                  <p:embed/>
                </p:oleObj>
              </mc:Choice>
              <mc:Fallback>
                <p:oleObj name="Equation" r:id="rId8" imgW="154872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509120"/>
                        <a:ext cx="1989953" cy="329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1173"/>
              </p:ext>
            </p:extLst>
          </p:nvPr>
        </p:nvGraphicFramePr>
        <p:xfrm>
          <a:off x="5756521" y="4509121"/>
          <a:ext cx="2051087" cy="33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Equation" r:id="rId10" imgW="1574640" imgH="253800" progId="Equation.DSMT4">
                  <p:embed/>
                </p:oleObj>
              </mc:Choice>
              <mc:Fallback>
                <p:oleObj name="Equation" r:id="rId10" imgW="15746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521" y="4509121"/>
                        <a:ext cx="2051087" cy="334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6972"/>
              </p:ext>
            </p:extLst>
          </p:nvPr>
        </p:nvGraphicFramePr>
        <p:xfrm>
          <a:off x="1421964" y="5085184"/>
          <a:ext cx="2108118" cy="34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12" imgW="1587240" imgH="253800" progId="Equation.DSMT4">
                  <p:embed/>
                </p:oleObj>
              </mc:Choice>
              <mc:Fallback>
                <p:oleObj name="Equation" r:id="rId12" imgW="15872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64" y="5085184"/>
                        <a:ext cx="2108118" cy="340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5476"/>
              </p:ext>
            </p:extLst>
          </p:nvPr>
        </p:nvGraphicFramePr>
        <p:xfrm>
          <a:off x="3707904" y="5085184"/>
          <a:ext cx="1962731" cy="30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14" imgW="1663560" imgH="253800" progId="Equation.DSMT4">
                  <p:embed/>
                </p:oleObj>
              </mc:Choice>
              <mc:Fallback>
                <p:oleObj name="Equation" r:id="rId14" imgW="16635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85184"/>
                        <a:ext cx="1962731" cy="302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05642"/>
              </p:ext>
            </p:extLst>
          </p:nvPr>
        </p:nvGraphicFramePr>
        <p:xfrm>
          <a:off x="5868144" y="5085184"/>
          <a:ext cx="1944216" cy="2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16" imgW="1663560" imgH="253800" progId="Equation.DSMT4">
                  <p:embed/>
                </p:oleObj>
              </mc:Choice>
              <mc:Fallback>
                <p:oleObj name="Equation" r:id="rId16" imgW="1663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085184"/>
                        <a:ext cx="1944216" cy="2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22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95250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22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95250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16440" y="2444299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根据该控制律，绘制出外环的闭环系统脉冲响应曲线如图</a:t>
            </a:r>
            <a:endParaRPr lang="zh-CN" altLang="en-US" dirty="0"/>
          </a:p>
        </p:txBody>
      </p:sp>
      <p:pic>
        <p:nvPicPr>
          <p:cNvPr id="62" name="图片 61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17" y="2898459"/>
            <a:ext cx="5191709" cy="2021322"/>
          </a:xfrm>
          <a:prstGeom prst="rect">
            <a:avLst/>
          </a:prstGeom>
        </p:spPr>
      </p:pic>
      <p:pic>
        <p:nvPicPr>
          <p:cNvPr id="63" name="图片 62"/>
          <p:cNvPicPr/>
          <p:nvPr/>
        </p:nvPicPr>
        <p:blipFill>
          <a:blip r:embed="rId5"/>
          <a:stretch>
            <a:fillRect/>
          </a:stretch>
        </p:blipFill>
        <p:spPr>
          <a:xfrm>
            <a:off x="1835696" y="4988429"/>
            <a:ext cx="5224922" cy="18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216440" y="711360"/>
            <a:ext cx="362700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一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主要研究内容以及工作进度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1912" y="1983055"/>
            <a:ext cx="7099976" cy="731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玻璃幕墙清洗机器人运动学与动力学分析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81912" y="5085184"/>
            <a:ext cx="709997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障碍物检测以及机器人路径规划</a:t>
            </a:r>
          </a:p>
        </p:txBody>
      </p:sp>
      <p:sp>
        <p:nvSpPr>
          <p:cNvPr id="11" name="矩形 10"/>
          <p:cNvSpPr/>
          <p:nvPr/>
        </p:nvSpPr>
        <p:spPr>
          <a:xfrm>
            <a:off x="1168840" y="3573016"/>
            <a:ext cx="709997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玻璃幕墙清洗机器人闭环控制系统的设计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9243" y="2412722"/>
            <a:ext cx="72439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对于</a:t>
            </a:r>
            <a:r>
              <a:rPr lang="zh-CN" altLang="zh-CN" dirty="0"/>
              <a:t>内环控制器将加权矩阵</a:t>
            </a:r>
            <a:r>
              <a:rPr lang="en-US" altLang="zh-CN" dirty="0"/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</a:t>
            </a:r>
            <a:r>
              <a:rPr lang="zh-CN" altLang="zh-CN" dirty="0" smtClean="0"/>
              <a:t>选</a:t>
            </a:r>
            <a:r>
              <a:rPr lang="zh-CN" altLang="zh-CN" dirty="0"/>
              <a:t>为</a:t>
            </a:r>
            <a:r>
              <a:rPr lang="zh-CN" altLang="zh-CN" dirty="0" smtClean="0"/>
              <a:t>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0,500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zh-CN" altLang="zh-CN" dirty="0"/>
              <a:t>分别选取以下</a:t>
            </a:r>
            <a:r>
              <a:rPr lang="zh-CN" altLang="zh-CN" dirty="0" smtClean="0"/>
              <a:t>值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zh-CN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n-US" altLang="zh-CN" dirty="0" smtClean="0"/>
              <a:t> </a:t>
            </a:r>
            <a:r>
              <a:rPr lang="zh-CN" altLang="zh-CN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  <a:r>
              <a:rPr lang="zh-CN" altLang="zh-CN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altLang="zh-CN" dirty="0" smtClean="0"/>
              <a:t> </a:t>
            </a:r>
            <a:r>
              <a:rPr lang="zh-CN" altLang="zh-CN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Rtheta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=0.001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endParaRPr lang="zh-CN" altLang="zh-CN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56679"/>
              </p:ext>
            </p:extLst>
          </p:nvPr>
        </p:nvGraphicFramePr>
        <p:xfrm>
          <a:off x="1403648" y="4077072"/>
          <a:ext cx="185353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5" imgW="1320227" imgH="253890" progId="Equation.DSMT4">
                  <p:embed/>
                </p:oleObj>
              </mc:Choice>
              <mc:Fallback>
                <p:oleObj name="Equation" r:id="rId5" imgW="1320227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77072"/>
                        <a:ext cx="185353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71050"/>
              </p:ext>
            </p:extLst>
          </p:nvPr>
        </p:nvGraphicFramePr>
        <p:xfrm>
          <a:off x="3671715" y="4077072"/>
          <a:ext cx="188020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7" imgW="1345616" imgH="253890" progId="Equation.DSMT4">
                  <p:embed/>
                </p:oleObj>
              </mc:Choice>
              <mc:Fallback>
                <p:oleObj name="Equation" r:id="rId7" imgW="1345616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715" y="4077072"/>
                        <a:ext cx="188020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79720"/>
              </p:ext>
            </p:extLst>
          </p:nvPr>
        </p:nvGraphicFramePr>
        <p:xfrm>
          <a:off x="5868144" y="4077072"/>
          <a:ext cx="209356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9" imgW="1497950" imgH="253890" progId="Equation.DSMT4">
                  <p:embed/>
                </p:oleObj>
              </mc:Choice>
              <mc:Fallback>
                <p:oleObj name="Equation" r:id="rId9" imgW="1497950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209356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44917"/>
              </p:ext>
            </p:extLst>
          </p:nvPr>
        </p:nvGraphicFramePr>
        <p:xfrm>
          <a:off x="1331640" y="5085184"/>
          <a:ext cx="220024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11" imgW="1574800" imgH="254000" progId="Equation.DSMT4">
                  <p:embed/>
                </p:oleObj>
              </mc:Choice>
              <mc:Fallback>
                <p:oleObj name="Equation" r:id="rId11" imgW="15748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85184"/>
                        <a:ext cx="220024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40242"/>
              </p:ext>
            </p:extLst>
          </p:nvPr>
        </p:nvGraphicFramePr>
        <p:xfrm>
          <a:off x="3635896" y="5085184"/>
          <a:ext cx="218691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13" imgW="1562100" imgH="254000" progId="Equation.DSMT4">
                  <p:embed/>
                </p:oleObj>
              </mc:Choice>
              <mc:Fallback>
                <p:oleObj name="Equation" r:id="rId13" imgW="15621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85184"/>
                        <a:ext cx="218691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91325"/>
              </p:ext>
            </p:extLst>
          </p:nvPr>
        </p:nvGraphicFramePr>
        <p:xfrm>
          <a:off x="5940152" y="5013176"/>
          <a:ext cx="217357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15" imgW="1548728" imgH="253890" progId="Equation.DSMT4">
                  <p:embed/>
                </p:oleObj>
              </mc:Choice>
              <mc:Fallback>
                <p:oleObj name="Equation" r:id="rId15" imgW="1548728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013176"/>
                        <a:ext cx="217357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952500" y="804475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952500" y="1776025"/>
            <a:ext cx="5693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9525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952500" y="2657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1886" y="3356992"/>
            <a:ext cx="5336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采用</a:t>
            </a:r>
            <a:r>
              <a:rPr lang="en-US" altLang="zh-CN" dirty="0"/>
              <a:t>MATLAB</a:t>
            </a:r>
            <a:r>
              <a:rPr lang="zh-CN" altLang="zh-CN" dirty="0"/>
              <a:t>中的</a:t>
            </a:r>
            <a:r>
              <a:rPr lang="en-US" altLang="zh-CN" dirty="0" err="1"/>
              <a:t>lqr</a:t>
            </a:r>
            <a:r>
              <a:rPr lang="zh-CN" altLang="zh-CN" dirty="0"/>
              <a:t>指令分别求得相应的控制律：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7226296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数学模型的简化以及</a:t>
            </a:r>
            <a:r>
              <a:rPr lang="en-US" altLang="zh-CN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LQR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控制器的设计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1300" y="2002394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玻璃幕墙清洗机器人</a:t>
            </a:r>
            <a:r>
              <a:rPr lang="en-US" altLang="zh-CN" sz="2000" b="1" dirty="0" smtClean="0"/>
              <a:t>LQR</a:t>
            </a:r>
            <a:r>
              <a:rPr lang="zh-CN" altLang="en-US" sz="2000" b="1" dirty="0" smtClean="0"/>
              <a:t>控制器设计</a:t>
            </a:r>
            <a:endParaRPr lang="zh-CN" altLang="en-US" sz="20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22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kumimoji="0" lang="zh-CN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95250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28520" y="2392442"/>
            <a:ext cx="688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根据该控制律，绘制出外环的闭环系统脉冲响应曲线如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pic>
        <p:nvPicPr>
          <p:cNvPr id="62" name="图片 61" descr="F:\玻璃幕墙清洗机器人\控制仿真\X方向\R\x方向角度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06" y="4725145"/>
            <a:ext cx="5476074" cy="190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 descr="F:\玻璃幕墙清洗机器人\控制仿真\X方向\R\x方向角速度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61774"/>
            <a:ext cx="5688632" cy="2088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8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013040" y="1337450"/>
            <a:ext cx="5858144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r>
              <a:rPr lang="zh-CN" alt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</a:t>
            </a:r>
            <a:r>
              <a:rPr lang="zh-CN" alt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幕墙清洗机器人测力平台的设计</a:t>
            </a:r>
            <a:endParaRPr lang="zh-CN" altLang="en-US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宋体"/>
              <a:ea typeface="宋体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3" name="图片 62"/>
          <p:cNvPicPr/>
          <p:nvPr/>
        </p:nvPicPr>
        <p:blipFill>
          <a:blip r:embed="rId5"/>
          <a:stretch>
            <a:fillRect/>
          </a:stretch>
        </p:blipFill>
        <p:spPr>
          <a:xfrm>
            <a:off x="1216440" y="2132856"/>
            <a:ext cx="2726779" cy="2912616"/>
          </a:xfrm>
          <a:prstGeom prst="rect">
            <a:avLst/>
          </a:prstGeom>
        </p:spPr>
      </p:pic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07583"/>
              </p:ext>
            </p:extLst>
          </p:nvPr>
        </p:nvGraphicFramePr>
        <p:xfrm>
          <a:off x="921480" y="1973908"/>
          <a:ext cx="33147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Visio" r:id="rId6" imgW="6953175" imgH="6286447" progId="Visio.Drawing.11">
                  <p:embed/>
                </p:oleObj>
              </mc:Choice>
              <mc:Fallback>
                <p:oleObj name="Visio" r:id="rId6" imgW="6953175" imgH="62864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80" y="1973908"/>
                        <a:ext cx="3314700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5631"/>
              </p:ext>
            </p:extLst>
          </p:nvPr>
        </p:nvGraphicFramePr>
        <p:xfrm>
          <a:off x="5004048" y="2132856"/>
          <a:ext cx="2452616" cy="69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8" imgW="1663700" imgH="469900" progId="Equation.DSMT4">
                  <p:embed/>
                </p:oleObj>
              </mc:Choice>
              <mc:Fallback>
                <p:oleObj name="Equation" r:id="rId8" imgW="16637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132856"/>
                        <a:ext cx="2452616" cy="698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64257"/>
              </p:ext>
            </p:extLst>
          </p:nvPr>
        </p:nvGraphicFramePr>
        <p:xfrm>
          <a:off x="5004048" y="2996952"/>
          <a:ext cx="2730458" cy="69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10" imgW="2171700" imgH="469900" progId="Equation.DSMT4">
                  <p:embed/>
                </p:oleObj>
              </mc:Choice>
              <mc:Fallback>
                <p:oleObj name="Equation" r:id="rId10" imgW="21717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996952"/>
                        <a:ext cx="2730458" cy="694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02613"/>
              </p:ext>
            </p:extLst>
          </p:nvPr>
        </p:nvGraphicFramePr>
        <p:xfrm>
          <a:off x="5004048" y="3933056"/>
          <a:ext cx="2664296" cy="71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12" imgW="1752600" imgH="469900" progId="Equation.DSMT4">
                  <p:embed/>
                </p:oleObj>
              </mc:Choice>
              <mc:Fallback>
                <p:oleObj name="Equation" r:id="rId12" imgW="1752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933056"/>
                        <a:ext cx="2664296" cy="713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27799"/>
              </p:ext>
            </p:extLst>
          </p:nvPr>
        </p:nvGraphicFramePr>
        <p:xfrm>
          <a:off x="5004048" y="4941168"/>
          <a:ext cx="2520280" cy="76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14" imgW="1384300" imgH="469900" progId="Equation.DSMT4">
                  <p:embed/>
                </p:oleObj>
              </mc:Choice>
              <mc:Fallback>
                <p:oleObj name="Equation" r:id="rId14" imgW="13843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941168"/>
                        <a:ext cx="2520280" cy="762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6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5584" y="1973908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平行直线对检测</a:t>
            </a:r>
            <a:endParaRPr lang="zh-CN" altLang="en-US" b="1" dirty="0"/>
          </a:p>
        </p:txBody>
      </p:sp>
      <p:pic>
        <p:nvPicPr>
          <p:cNvPr id="37890" name="Picture 2" descr="F:\玻璃幕墙清洗机器人\实验图片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49" y="2752725"/>
            <a:ext cx="3495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920972" y="1979673"/>
            <a:ext cx="35381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玻璃幕墙为</a:t>
            </a:r>
            <a:r>
              <a:rPr lang="zh-CN" altLang="zh-CN" dirty="0" smtClean="0"/>
              <a:t>结构化平面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机器人</a:t>
            </a:r>
            <a:r>
              <a:rPr lang="zh-CN" altLang="zh-CN" dirty="0" smtClean="0"/>
              <a:t>工作</a:t>
            </a:r>
            <a:r>
              <a:rPr lang="zh-CN" altLang="zh-CN" dirty="0"/>
              <a:t>在两平行窗框</a:t>
            </a:r>
            <a:r>
              <a:rPr lang="zh-CN" altLang="zh-CN" dirty="0" smtClean="0"/>
              <a:t>之间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消失</a:t>
            </a:r>
            <a:r>
              <a:rPr lang="zh-CN" altLang="zh-CN" dirty="0"/>
              <a:t>点往往是平行</a:t>
            </a:r>
            <a:r>
              <a:rPr lang="zh-CN" altLang="zh-CN" dirty="0" smtClean="0"/>
              <a:t>窗框</a:t>
            </a:r>
            <a:r>
              <a:rPr lang="en-US" altLang="zh-CN" dirty="0" smtClean="0"/>
              <a:t>2D</a:t>
            </a:r>
            <a:r>
              <a:rPr lang="zh-CN" altLang="zh-CN" dirty="0"/>
              <a:t>成像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平面</a:t>
            </a:r>
            <a:r>
              <a:rPr lang="zh-CN" altLang="zh-CN" dirty="0"/>
              <a:t>的交点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920972" y="4200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>
            <a:off x="6448229" y="3493646"/>
            <a:ext cx="605462" cy="114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042800" y="49390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基于局部方向编码的平行线提取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45584" y="197390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竖直线提取</a:t>
            </a:r>
            <a:endParaRPr lang="zh-CN" altLang="en-US" b="1" dirty="0"/>
          </a:p>
        </p:txBody>
      </p:sp>
      <p:pic>
        <p:nvPicPr>
          <p:cNvPr id="61" name="Picture 2" descr="F:\玻璃幕墙清洗机器人\实验图片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49" y="2752725"/>
            <a:ext cx="3495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683145" y="2867104"/>
            <a:ext cx="46009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对于</a:t>
            </a:r>
            <a:r>
              <a:rPr lang="zh-CN" altLang="zh-CN" dirty="0"/>
              <a:t>图像平行线中的任意一条</a:t>
            </a:r>
            <a:r>
              <a:rPr lang="zh-CN" altLang="zh-CN" dirty="0" smtClean="0"/>
              <a:t>直线</a:t>
            </a:r>
            <a:endParaRPr lang="en-US" altLang="zh-CN" dirty="0" smtClean="0"/>
          </a:p>
          <a:p>
            <a:r>
              <a:rPr lang="en-US" altLang="zh-CN" i="1" dirty="0" smtClean="0"/>
              <a:t>l</a:t>
            </a:r>
            <a:r>
              <a:rPr lang="en-US" altLang="zh-CN" i="1" baseline="-25000" dirty="0" smtClean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zh-CN" altLang="zh-CN" i="1" dirty="0"/>
              <a:t>∈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ll</a:t>
            </a:r>
            <a:r>
              <a:rPr lang="en-US" altLang="zh-CN" i="1" baseline="-25000" dirty="0"/>
              <a:t> </a:t>
            </a:r>
            <a:r>
              <a:rPr lang="zh-CN" altLang="zh-CN" dirty="0" smtClean="0"/>
              <a:t>假设</a:t>
            </a:r>
            <a:r>
              <a:rPr lang="zh-CN" altLang="zh-CN" dirty="0"/>
              <a:t>根据上一部分算法所得的</a:t>
            </a:r>
            <a:r>
              <a:rPr lang="zh-CN" altLang="zh-CN" dirty="0" smtClean="0"/>
              <a:t>直</a:t>
            </a:r>
            <a:endParaRPr lang="en-US" altLang="zh-CN" dirty="0" smtClean="0"/>
          </a:p>
          <a:p>
            <a:r>
              <a:rPr lang="zh-CN" altLang="zh-CN" dirty="0" smtClean="0"/>
              <a:t>线</a:t>
            </a:r>
            <a:r>
              <a:rPr lang="zh-CN" altLang="zh-CN" dirty="0"/>
              <a:t>方向</a:t>
            </a:r>
            <a:r>
              <a:rPr lang="zh-CN" altLang="zh-CN" dirty="0" smtClean="0"/>
              <a:t>编码为</a:t>
            </a:r>
            <a:r>
              <a:rPr lang="en-US" altLang="zh-CN" i="1" dirty="0" err="1"/>
              <a:t>θ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={</a:t>
            </a:r>
            <a:r>
              <a:rPr lang="en-US" altLang="zh-CN" i="1" dirty="0"/>
              <a:t>θ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θ</a:t>
            </a:r>
            <a:r>
              <a:rPr lang="en-US" altLang="zh-CN" i="1" baseline="-25000" dirty="0"/>
              <a:t>2</a:t>
            </a:r>
            <a:r>
              <a:rPr lang="zh-CN" altLang="zh-CN" i="1" dirty="0"/>
              <a:t>…</a:t>
            </a:r>
            <a:r>
              <a:rPr lang="en-US" altLang="zh-CN" i="1" dirty="0" err="1"/>
              <a:t>θ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},</a:t>
            </a:r>
            <a:r>
              <a:rPr lang="zh-CN" altLang="zh-CN" dirty="0"/>
              <a:t>本文定义</a:t>
            </a:r>
            <a:r>
              <a:rPr lang="zh-CN" altLang="zh-CN" dirty="0" smtClean="0"/>
              <a:t>如</a:t>
            </a:r>
            <a:endParaRPr lang="en-US" altLang="zh-CN" dirty="0" smtClean="0"/>
          </a:p>
          <a:p>
            <a:r>
              <a:rPr lang="zh-CN" altLang="zh-CN" dirty="0" smtClean="0"/>
              <a:t>下</a:t>
            </a:r>
            <a:r>
              <a:rPr lang="zh-CN" altLang="zh-CN" dirty="0"/>
              <a:t>竖直线</a:t>
            </a:r>
            <a:r>
              <a:rPr lang="zh-CN" altLang="zh-CN" dirty="0" smtClean="0"/>
              <a:t>判断规则</a:t>
            </a:r>
            <a:r>
              <a:rPr lang="en-US" altLang="zh-CN" dirty="0" smtClean="0"/>
              <a:t>:</a:t>
            </a:r>
          </a:p>
          <a:p>
            <a:r>
              <a:rPr lang="zh-CN" altLang="zh-CN" dirty="0"/>
              <a:t>如果直线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zh-CN" altLang="zh-CN" dirty="0"/>
              <a:t>上局部方向编码值</a:t>
            </a:r>
            <a:r>
              <a:rPr lang="en-US" altLang="zh-CN" i="1" dirty="0" err="1"/>
              <a:t>θ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0 &lt;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90</a:t>
            </a:r>
            <a:r>
              <a:rPr lang="zh-CN" altLang="zh-CN" dirty="0"/>
              <a:t>±</a:t>
            </a:r>
            <a:r>
              <a:rPr lang="en-US" altLang="zh-CN" dirty="0"/>
              <a:t>σ</a:t>
            </a:r>
            <a:r>
              <a:rPr lang="zh-CN" altLang="zh-CN" dirty="0"/>
              <a:t>范围内的点超过</a:t>
            </a:r>
            <a:r>
              <a:rPr lang="en-US" altLang="zh-CN" dirty="0"/>
              <a:t> 90%</a:t>
            </a:r>
            <a:r>
              <a:rPr lang="zh-CN" altLang="zh-CN" dirty="0"/>
              <a:t>，则定义</a:t>
            </a:r>
            <a:r>
              <a:rPr lang="en-US" altLang="zh-CN" i="1" dirty="0"/>
              <a:t> l</a:t>
            </a:r>
            <a:r>
              <a:rPr lang="en-US" altLang="zh-CN" i="1" baseline="-25000" dirty="0"/>
              <a:t>i </a:t>
            </a:r>
            <a:endParaRPr lang="en-US" altLang="zh-CN" i="1" baseline="-25000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竖直线，即</a:t>
            </a:r>
            <a:endParaRPr lang="zh-CN" altLang="en-US" dirty="0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168100"/>
              </p:ext>
            </p:extLst>
          </p:nvPr>
        </p:nvGraphicFramePr>
        <p:xfrm>
          <a:off x="5364088" y="5013176"/>
          <a:ext cx="2696347" cy="38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6" imgW="1587500" imgH="228600" progId="Equation.DSMT4">
                  <p:embed/>
                </p:oleObj>
              </mc:Choice>
              <mc:Fallback>
                <p:oleObj name="Equation" r:id="rId6" imgW="1587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013176"/>
                        <a:ext cx="2696347" cy="387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5584" y="1973908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平行窗框消失点估计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237299" y="247295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消失</a:t>
            </a:r>
            <a:r>
              <a:rPr lang="zh-CN" altLang="zh-CN" dirty="0" smtClean="0"/>
              <a:t>点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玻璃</a:t>
            </a:r>
            <a:r>
              <a:rPr lang="zh-CN" altLang="zh-CN" dirty="0"/>
              <a:t>幕墙区域部分平行线的交点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7480" y="44615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平行线分类</a:t>
            </a:r>
            <a:r>
              <a:rPr lang="zh-CN" altLang="en-US" dirty="0"/>
              <a:t>原则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2232622" y="3458115"/>
            <a:ext cx="516730" cy="24405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82516" y="3433942"/>
            <a:ext cx="5876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同</a:t>
            </a:r>
            <a:r>
              <a:rPr lang="zh-CN" altLang="zh-CN" dirty="0"/>
              <a:t>侧分类</a:t>
            </a:r>
            <a:r>
              <a:rPr lang="zh-CN" altLang="zh-CN" dirty="0" smtClean="0"/>
              <a:t>原则</a:t>
            </a:r>
            <a:r>
              <a:rPr lang="zh-CN" altLang="en-US" dirty="0" smtClean="0"/>
              <a:t>：</a:t>
            </a:r>
            <a:r>
              <a:rPr lang="zh-CN" altLang="zh-CN" dirty="0"/>
              <a:t>如果玻璃幕墙区域平行线组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ll</a:t>
            </a:r>
            <a:r>
              <a:rPr lang="en-US" altLang="zh-CN" dirty="0"/>
              <a:t> </a:t>
            </a:r>
            <a:r>
              <a:rPr lang="zh-CN" altLang="zh-CN" dirty="0"/>
              <a:t>中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任意一条直线方向角小于</a:t>
            </a:r>
            <a:r>
              <a:rPr lang="en-US" altLang="zh-CN" dirty="0" smtClean="0"/>
              <a:t> 90 </a:t>
            </a:r>
            <a:r>
              <a:rPr lang="zh-CN" altLang="zh-CN" dirty="0" smtClean="0"/>
              <a:t>度，则判定该直线位于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机器人运行轨道的一侧，记为平行线组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ll1</a:t>
            </a:r>
            <a:r>
              <a:rPr lang="zh-CN" altLang="zh-CN" dirty="0" smtClean="0"/>
              <a:t>，否则判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定该直线位于运行轨道的另一侧，记为平行线组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ll2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2749352" y="4805264"/>
                <a:ext cx="6085320" cy="122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zh-CN" dirty="0" smtClean="0"/>
                  <a:t>近似</a:t>
                </a:r>
                <a:r>
                  <a:rPr lang="zh-CN" altLang="zh-CN" dirty="0"/>
                  <a:t>对称性</a:t>
                </a:r>
                <a:r>
                  <a:rPr lang="zh-CN" altLang="zh-CN" dirty="0" smtClean="0"/>
                  <a:t>原则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对道路一侧平行线组</a:t>
                </a:r>
                <a:r>
                  <a:rPr lang="en-US" altLang="zh-CN" i="1" dirty="0"/>
                  <a:t>G</a:t>
                </a:r>
                <a:r>
                  <a:rPr lang="en-US" altLang="zh-CN" i="1" baseline="-25000" dirty="0"/>
                  <a:t>ll1</a:t>
                </a:r>
                <a:r>
                  <a:rPr lang="zh-CN" altLang="zh-CN" dirty="0"/>
                  <a:t>中的</a:t>
                </a:r>
                <a:r>
                  <a:rPr lang="zh-CN" altLang="zh-CN" dirty="0" smtClean="0"/>
                  <a:t>任意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一条直线</a:t>
                </a:r>
                <a:r>
                  <a:rPr lang="en-US" altLang="zh-CN" i="1" dirty="0"/>
                  <a:t>l</a:t>
                </a:r>
                <a:r>
                  <a:rPr lang="en-US" altLang="zh-CN" i="1" baseline="-25000" dirty="0"/>
                  <a:t>i</a:t>
                </a:r>
                <a:r>
                  <a:rPr lang="zh-CN" altLang="zh-CN" dirty="0"/>
                  <a:t>，如果道路另一侧平行线组</a:t>
                </a:r>
                <a:r>
                  <a:rPr lang="en-US" altLang="zh-CN" i="1" dirty="0"/>
                  <a:t>G</a:t>
                </a:r>
                <a:r>
                  <a:rPr lang="en-US" altLang="zh-CN" i="1" baseline="-25000" dirty="0"/>
                  <a:t>ll2</a:t>
                </a:r>
                <a:r>
                  <a:rPr lang="zh-CN" altLang="zh-CN" dirty="0"/>
                  <a:t>中存在直线</a:t>
                </a:r>
                <a:r>
                  <a:rPr lang="en-US" altLang="zh-CN" i="1" dirty="0" err="1"/>
                  <a:t>l</a:t>
                </a:r>
                <a:r>
                  <a:rPr lang="en-US" altLang="zh-CN" i="1" baseline="-25000" dirty="0" err="1"/>
                  <a:t>j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且</a:t>
                </a:r>
                <a:r>
                  <a:rPr lang="en-US" altLang="zh-CN" i="1" dirty="0" smtClean="0"/>
                  <a:t>l</a:t>
                </a:r>
                <a:r>
                  <a:rPr lang="en-US" altLang="zh-CN" i="1" baseline="-25000" dirty="0" smtClean="0"/>
                  <a:t>i</a:t>
                </a:r>
                <a:r>
                  <a:rPr lang="zh-CN" altLang="zh-CN" dirty="0"/>
                  <a:t>和</a:t>
                </a:r>
                <a:r>
                  <a:rPr lang="en-US" altLang="zh-CN" i="1" dirty="0" err="1"/>
                  <a:t>l</a:t>
                </a:r>
                <a:r>
                  <a:rPr lang="en-US" altLang="zh-CN" i="1" baseline="-25000" dirty="0" err="1"/>
                  <a:t>j</a:t>
                </a:r>
                <a:r>
                  <a:rPr lang="zh-CN" altLang="zh-CN" dirty="0"/>
                  <a:t>的主方向</a:t>
                </a:r>
                <a:r>
                  <a:rPr lang="zh-CN" altLang="zh-CN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/>
                      <m:t>|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𝜃</m:t>
                        </m:r>
                      </m:e>
                      <m:sub>
                        <m:r>
                          <a:rPr lang="zh-CN" altLang="en-US" i="1"/>
                          <m:t>𝑖</m:t>
                        </m:r>
                      </m:sub>
                    </m:sSub>
                    <m:r>
                      <a:rPr lang="zh-CN" altLang="en-US"/>
                      <m:t>+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𝜃</m:t>
                        </m:r>
                      </m:e>
                      <m:sub>
                        <m:r>
                          <a:rPr lang="zh-CN" altLang="en-US" i="1"/>
                          <m:t>𝑗</m:t>
                        </m:r>
                      </m:sub>
                    </m:sSub>
                    <m:r>
                      <a:rPr lang="zh-CN" altLang="en-US"/>
                      <m:t>|&lt;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𝜎</m:t>
                        </m:r>
                      </m:e>
                      <m:sub>
                        <m:r>
                          <a:rPr lang="zh-CN" altLang="en-US" i="1"/>
                          <m:t>𝜃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zh-CN" dirty="0"/>
                  <a:t>则判定直线</a:t>
                </a:r>
                <a:r>
                  <a:rPr lang="en-US" altLang="zh-CN" i="1" dirty="0"/>
                  <a:t>l</a:t>
                </a:r>
                <a:r>
                  <a:rPr lang="en-US" altLang="zh-CN" i="1" baseline="-25000" dirty="0"/>
                  <a:t>i</a:t>
                </a:r>
                <a:r>
                  <a:rPr lang="zh-CN" altLang="zh-CN" dirty="0"/>
                  <a:t>和</a:t>
                </a:r>
                <a:r>
                  <a:rPr lang="zh-CN" altLang="zh-CN" dirty="0" smtClean="0"/>
                  <a:t>直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线</a:t>
                </a:r>
                <a:r>
                  <a:rPr lang="en-US" altLang="zh-CN" i="1" dirty="0" err="1"/>
                  <a:t>l</a:t>
                </a:r>
                <a:r>
                  <a:rPr lang="en-US" altLang="zh-CN" i="1" baseline="-25000" dirty="0" err="1"/>
                  <a:t>j</a:t>
                </a:r>
                <a:r>
                  <a:rPr lang="zh-CN" altLang="zh-CN" dirty="0"/>
                  <a:t>为</a:t>
                </a:r>
                <a:r>
                  <a:rPr lang="zh-CN" altLang="zh-CN" dirty="0" smtClean="0"/>
                  <a:t>具有</a:t>
                </a:r>
                <a:r>
                  <a:rPr lang="zh-CN" altLang="zh-CN" dirty="0"/>
                  <a:t>近似对称关系的平行线对</a:t>
                </a:r>
                <a:endParaRPr lang="zh-CN" altLang="en-US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352" y="4805264"/>
                <a:ext cx="6085320" cy="1226554"/>
              </a:xfrm>
              <a:prstGeom prst="rect">
                <a:avLst/>
              </a:prstGeom>
              <a:blipFill rotWithShape="1">
                <a:blip r:embed="rId4"/>
                <a:stretch>
                  <a:fillRect l="-601" t="-3483" r="-200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121124" y="2420888"/>
                <a:ext cx="7267300" cy="1364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考虑</a:t>
                </a:r>
                <a:r>
                  <a:rPr lang="en-US" altLang="zh-CN" i="1" dirty="0"/>
                  <a:t>G</a:t>
                </a:r>
                <a:r>
                  <a:rPr lang="en-US" altLang="zh-CN" i="1" baseline="-25000" dirty="0"/>
                  <a:t>ll1</a:t>
                </a:r>
                <a:r>
                  <a:rPr lang="zh-CN" altLang="zh-CN" dirty="0"/>
                  <a:t>和</a:t>
                </a:r>
                <a:r>
                  <a:rPr lang="en-US" altLang="zh-CN" i="1" dirty="0"/>
                  <a:t>G</a:t>
                </a:r>
                <a:r>
                  <a:rPr lang="en-US" altLang="zh-CN" i="1" baseline="-25000" dirty="0"/>
                  <a:t>ll2</a:t>
                </a:r>
                <a:r>
                  <a:rPr lang="zh-CN" altLang="zh-CN" dirty="0"/>
                  <a:t>中满足近似对称性原则的任意平行线对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l</a:t>
                </a:r>
                <a:r>
                  <a:rPr lang="en-US" altLang="zh-CN" i="1" baseline="-25000" dirty="0"/>
                  <a:t>i</a:t>
                </a:r>
                <a:r>
                  <a:rPr lang="en-US" altLang="zh-CN" i="1" dirty="0"/>
                  <a:t>, </a:t>
                </a:r>
                <a:r>
                  <a:rPr lang="en-US" altLang="zh-CN" i="1" dirty="0" err="1"/>
                  <a:t>l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，对其分别进行最小二乘直线拟合，得到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 i="1"/>
                          <m:t>𝑙</m:t>
                        </m:r>
                      </m:e>
                      <m:sub>
                        <m:r>
                          <a:rPr lang="zh-CN" altLang="en-US" i="1"/>
                          <m:t>𝑖</m:t>
                        </m:r>
                      </m:sub>
                    </m:sSub>
                    <m:r>
                      <a:rPr lang="zh-CN" altLang="en-US"/>
                      <m:t>: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=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𝑎</m:t>
                        </m:r>
                      </m:e>
                      <m:sub>
                        <m:r>
                          <a:rPr lang="zh-CN" altLang="en-US" i="1"/>
                          <m:t>𝑖</m:t>
                        </m:r>
                      </m:sub>
                    </m:sSub>
                    <m:r>
                      <a:rPr lang="zh-CN" altLang="en-US" i="1"/>
                      <m:t>𝑥</m:t>
                    </m:r>
                    <m:r>
                      <a:rPr lang="zh-CN" altLang="en-US"/>
                      <m:t>+</m:t>
                    </m:r>
                    <m:r>
                      <a:rPr lang="zh-CN" altLang="en-US" i="1"/>
                      <m:t>𝑏</m:t>
                    </m:r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𝑙</m:t>
                        </m:r>
                      </m:e>
                      <m:sub>
                        <m:r>
                          <a:rPr lang="zh-CN" altLang="en-US" i="1"/>
                          <m:t>𝑗</m:t>
                        </m:r>
                      </m:sub>
                    </m:sSub>
                    <m:r>
                      <a:rPr lang="zh-CN" altLang="en-US"/>
                      <m:t>: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=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𝑎</m:t>
                        </m:r>
                      </m:e>
                      <m:sub>
                        <m:r>
                          <a:rPr lang="zh-CN" altLang="en-US" i="1"/>
                          <m:t>𝑗</m:t>
                        </m:r>
                      </m:sub>
                    </m:sSub>
                    <m:r>
                      <a:rPr lang="zh-CN" altLang="en-US" i="1"/>
                      <m:t>𝑥</m:t>
                    </m:r>
                    <m:r>
                      <a:rPr lang="zh-CN" altLang="en-US"/>
                      <m:t>+</m:t>
                    </m:r>
                    <m:sSub>
                      <m:sSubPr>
                        <m:ctrlPr>
                          <a:rPr lang="zh-CN" altLang="en-US" i="1"/>
                        </m:ctrlPr>
                      </m:sSubPr>
                      <m:e>
                        <m:r>
                          <a:rPr lang="zh-CN" altLang="en-US" i="1"/>
                          <m:t>𝑏</m:t>
                        </m:r>
                      </m:e>
                      <m:sub>
                        <m:r>
                          <a:rPr lang="zh-CN" altLang="en-US" i="1"/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并对两条直线联立求解其交点</a:t>
                </a:r>
                <a:r>
                  <a:rPr lang="en-US" altLang="zh-CN" dirty="0"/>
                  <a:t> 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/>
                        </m:ctrlPr>
                      </m:dPr>
                      <m:e>
                        <m:sSub>
                          <m:sSubPr>
                            <m:ctrlPr>
                              <a:rPr lang="zh-CN" altLang="en-US"/>
                            </m:ctrlPr>
                          </m:sSubPr>
                          <m:e>
                            <m:r>
                              <a:rPr lang="zh-CN" altLang="en-US" i="1"/>
                              <m:t>𝑉</m:t>
                            </m:r>
                          </m:e>
                          <m:sub>
                            <m:r>
                              <a:rPr lang="zh-CN" altLang="en-US" i="1"/>
                              <m:t>𝑥</m:t>
                            </m:r>
                          </m:sub>
                        </m:sSub>
                        <m:r>
                          <a:rPr lang="zh-CN" altLang="en-US"/>
                          <m:t>(</m:t>
                        </m:r>
                        <m:sSub>
                          <m:sSubPr>
                            <m:ctrlPr>
                              <a:rPr lang="zh-CN" altLang="en-US" i="1"/>
                            </m:ctrlPr>
                          </m:sSubPr>
                          <m:e>
                            <m:r>
                              <a:rPr lang="zh-CN" altLang="en-US" i="1"/>
                              <m:t>𝑥</m:t>
                            </m:r>
                          </m:e>
                          <m:sub>
                            <m:r>
                              <a:rPr lang="zh-CN" altLang="en-US" i="1"/>
                              <m:t>𝑖𝑗</m:t>
                            </m:r>
                          </m:sub>
                        </m:sSub>
                        <m:r>
                          <a:rPr lang="zh-CN" altLang="en-US"/>
                          <m:t>,</m:t>
                        </m:r>
                        <m:sSub>
                          <m:sSubPr>
                            <m:ctrlPr>
                              <a:rPr lang="zh-CN" altLang="en-US" i="1"/>
                            </m:ctrlPr>
                          </m:sSubPr>
                          <m:e>
                            <m:r>
                              <a:rPr lang="zh-CN" altLang="en-US" i="1"/>
                              <m:t>𝑦</m:t>
                            </m:r>
                          </m:e>
                          <m:sub>
                            <m:r>
                              <a:rPr lang="zh-CN" altLang="en-US" i="1"/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24" y="2420888"/>
                <a:ext cx="7267300" cy="1364091"/>
              </a:xfrm>
              <a:prstGeom prst="rect">
                <a:avLst/>
              </a:prstGeom>
              <a:blipFill rotWithShape="1">
                <a:blip r:embed="rId4"/>
                <a:stretch>
                  <a:fillRect l="-755" t="-24554" r="-671" b="-75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3008673" y="3784979"/>
                <a:ext cx="1833847" cy="65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/>
                              </m:ctrlPr>
                            </m:mPr>
                            <m:mr>
                              <m:e>
                                <m:r>
                                  <a:rPr lang="zh-CN" altLang="en-US" i="1"/>
                                  <m:t>𝑦</m:t>
                                </m:r>
                                <m:r>
                                  <a:rPr lang="zh-CN" altLang="en-US"/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/>
                                    </m:ctrlPr>
                                  </m:sSubPr>
                                  <m:e>
                                    <m:r>
                                      <a:rPr lang="zh-CN" altLang="en-US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/>
                                  <m:t>𝑥</m:t>
                                </m:r>
                                <m:r>
                                  <a:rPr lang="zh-CN" altLang="en-US"/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/>
                                    </m:ctrlPr>
                                  </m:sSubPr>
                                  <m:e>
                                    <m:r>
                                      <a:rPr lang="zh-CN" altLang="en-US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/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/>
                                  <m:t>𝑦</m:t>
                                </m:r>
                                <m:r>
                                  <a:rPr lang="zh-CN" altLang="en-US"/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/>
                                    </m:ctrlPr>
                                  </m:sSubPr>
                                  <m:e>
                                    <m:r>
                                      <a:rPr lang="zh-CN" altLang="en-US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/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/>
                                  <m:t>𝑥</m:t>
                                </m:r>
                                <m:r>
                                  <a:rPr lang="zh-CN" altLang="en-US"/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/>
                                    </m:ctrlPr>
                                  </m:sSubPr>
                                  <m:e>
                                    <m:r>
                                      <a:rPr lang="zh-CN" altLang="en-US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/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73" y="3784979"/>
                <a:ext cx="1833847" cy="6551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1115692" y="4602956"/>
            <a:ext cx="7171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利用</a:t>
            </a:r>
            <a:r>
              <a:rPr lang="zh-CN" altLang="zh-CN" dirty="0"/>
              <a:t>以上方法，可以得到若干个平行线对的交点，定义其为候选消失点集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={ 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zh-CN" altLang="zh-CN" i="1" dirty="0"/>
              <a:t>… 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dirty="0"/>
              <a:t>}</a:t>
            </a:r>
            <a:r>
              <a:rPr lang="zh-CN" altLang="zh-CN" dirty="0"/>
              <a:t>，其中</a:t>
            </a:r>
            <a:r>
              <a:rPr lang="en-US" altLang="zh-CN" i="1" dirty="0"/>
              <a:t>k</a:t>
            </a:r>
            <a:r>
              <a:rPr lang="zh-CN" altLang="zh-CN" dirty="0"/>
              <a:t>为候选消失点的个数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对于</a:t>
            </a:r>
            <a:r>
              <a:rPr lang="zh-CN" altLang="zh-CN" dirty="0"/>
              <a:t>候选消失点集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={ 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zh-CN" altLang="zh-CN" i="1" dirty="0"/>
              <a:t>… 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dirty="0"/>
              <a:t>}</a:t>
            </a:r>
            <a:r>
              <a:rPr lang="zh-CN" altLang="zh-CN" dirty="0"/>
              <a:t>，其中有些点仍然为干扰点，因此需要对其进行优化，以确定更准确的道路消失点位置。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12172" y="2428439"/>
            <a:ext cx="690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本文根据候选消失点集中点的个数分级估计消失点准确位置：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20432" y="3356992"/>
            <a:ext cx="7658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当且仅当交点个数</a:t>
            </a:r>
            <a:r>
              <a:rPr lang="en-US" altLang="zh-CN" dirty="0"/>
              <a:t>N=1</a:t>
            </a:r>
            <a:r>
              <a:rPr lang="zh-CN" altLang="zh-CN" dirty="0"/>
              <a:t>时，判定该点即为消失点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交点</a:t>
            </a:r>
            <a:r>
              <a:rPr lang="zh-CN" altLang="zh-CN" dirty="0"/>
              <a:t>个数</a:t>
            </a:r>
            <a:r>
              <a:rPr lang="en-US" altLang="zh-CN" dirty="0"/>
              <a:t>1&lt;</a:t>
            </a:r>
            <a:r>
              <a:rPr lang="en-US" altLang="zh-CN" i="1" dirty="0"/>
              <a:t>N</a:t>
            </a:r>
            <a:r>
              <a:rPr lang="en-US" altLang="zh-CN" dirty="0"/>
              <a:t>&lt;</a:t>
            </a:r>
            <a:r>
              <a:rPr lang="en-US" altLang="zh-CN" i="1" dirty="0"/>
              <a:t>Q</a:t>
            </a:r>
            <a:r>
              <a:rPr lang="zh-CN" altLang="zh-CN" dirty="0"/>
              <a:t>时，则采用模糊 </a:t>
            </a:r>
            <a:r>
              <a:rPr lang="en-US" altLang="zh-CN" dirty="0"/>
              <a:t>C-</a:t>
            </a:r>
            <a:r>
              <a:rPr lang="zh-CN" altLang="zh-CN" dirty="0"/>
              <a:t>均值方法判断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当</a:t>
            </a:r>
            <a:r>
              <a:rPr lang="zh-CN" altLang="zh-CN" dirty="0"/>
              <a:t>交点个数 </a:t>
            </a:r>
            <a:r>
              <a:rPr lang="en-US" altLang="zh-CN" i="1" dirty="0"/>
              <a:t>N</a:t>
            </a:r>
            <a:r>
              <a:rPr lang="en-US" altLang="zh-CN" dirty="0"/>
              <a:t>≥</a:t>
            </a:r>
            <a:r>
              <a:rPr lang="en-US" altLang="zh-CN" i="1" dirty="0"/>
              <a:t>Q</a:t>
            </a:r>
            <a:r>
              <a:rPr lang="zh-CN" altLang="zh-CN" dirty="0"/>
              <a:t>时，则根据半径为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</a:t>
            </a:r>
            <a:r>
              <a:rPr lang="zh-CN" altLang="zh-CN" dirty="0"/>
              <a:t>的圆统计交点个数的方法进行判断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3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23147" y="23488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消失点检测结果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425195" y="373658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endParaRPr lang="zh-CN" altLang="en-US" dirty="0"/>
          </a:p>
        </p:txBody>
      </p:sp>
      <p:pic>
        <p:nvPicPr>
          <p:cNvPr id="40965" name="Picture 5" descr="2018-01-27 15-09-45屏幕截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40" y="3140968"/>
            <a:ext cx="3086588" cy="235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 descr="2018-01-27 15-09-19屏幕截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181232" cy="235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1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425195" y="373658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45584" y="197390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单目定位算法设计</a:t>
            </a:r>
            <a:endParaRPr lang="zh-CN" altLang="en-US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89662"/>
              </p:ext>
            </p:extLst>
          </p:nvPr>
        </p:nvGraphicFramePr>
        <p:xfrm>
          <a:off x="1560359" y="2564904"/>
          <a:ext cx="3096344" cy="317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Visio" r:id="rId5" imgW="2828767" imgH="2905059" progId="Visio.Drawing.15">
                  <p:embed/>
                </p:oleObj>
              </mc:Choice>
              <mc:Fallback>
                <p:oleObj name="Visio" r:id="rId5" imgW="2828767" imgH="290505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359" y="2564904"/>
                        <a:ext cx="3096344" cy="3179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493038"/>
              </p:ext>
            </p:extLst>
          </p:nvPr>
        </p:nvGraphicFramePr>
        <p:xfrm>
          <a:off x="5652120" y="3690189"/>
          <a:ext cx="1340917" cy="64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690189"/>
                        <a:ext cx="1340917" cy="646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216440" y="711360"/>
            <a:ext cx="514620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一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主要研究内容以及工作进度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3" name="Table 2"/>
          <p:cNvGraphicFramePr/>
          <p:nvPr>
            <p:extLst>
              <p:ext uri="{D42A27DB-BD31-4B8C-83A1-F6EECF244321}">
                <p14:modId xmlns:p14="http://schemas.microsoft.com/office/powerpoint/2010/main" val="3482504454"/>
              </p:ext>
            </p:extLst>
          </p:nvPr>
        </p:nvGraphicFramePr>
        <p:xfrm>
          <a:off x="899592" y="1844824"/>
          <a:ext cx="7530121" cy="3670064"/>
        </p:xfrm>
        <a:graphic>
          <a:graphicData uri="http://schemas.openxmlformats.org/drawingml/2006/table">
            <a:tbl>
              <a:tblPr/>
              <a:tblGrid>
                <a:gridCol w="1819727"/>
                <a:gridCol w="4245081"/>
                <a:gridCol w="1465313"/>
              </a:tblGrid>
              <a:tr h="56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时间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课题进展与目标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完成情况</a:t>
                      </a:r>
                      <a:endParaRPr lang="en-US" sz="1800" b="1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2017.09.01——2017.09.15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收集资料，确定研究内容与研究方案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2017.09.16——2017.09.22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整理相关文献资料，撰写开题报告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</a:tr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2017.09.23——2017.12.15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建立玻璃幕墙清洗机器人运动学与动力学模型，并对数学模型进行简化，以便后续控制系统的设计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5767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</a:rPr>
                        <a:t>2017.12.16——2018.02.29</a:t>
                      </a:r>
                      <a:endParaRPr lang="en-US" altLang="zh-CN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玻璃幕墙清洗机器人闭环控制算法的研究以及工作过程稳定性控制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部分完成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425195" y="373658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45584" y="197390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单目定位算法设计</a:t>
            </a:r>
            <a:endParaRPr lang="zh-CN" altLang="en-US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59558"/>
              </p:ext>
            </p:extLst>
          </p:nvPr>
        </p:nvGraphicFramePr>
        <p:xfrm>
          <a:off x="-141702" y="2423713"/>
          <a:ext cx="3096344" cy="317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Visio" r:id="rId5" imgW="2828767" imgH="2905059" progId="Visio.Drawing.15">
                  <p:embed/>
                </p:oleObj>
              </mc:Choice>
              <mc:Fallback>
                <p:oleObj name="Visio" r:id="rId5" imgW="2828767" imgH="290505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1702" y="2423713"/>
                        <a:ext cx="3096344" cy="3179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17185"/>
              </p:ext>
            </p:extLst>
          </p:nvPr>
        </p:nvGraphicFramePr>
        <p:xfrm>
          <a:off x="4138613" y="3152775"/>
          <a:ext cx="1397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152775"/>
                        <a:ext cx="139700" cy="22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06787"/>
              </p:ext>
            </p:extLst>
          </p:nvPr>
        </p:nvGraphicFramePr>
        <p:xfrm>
          <a:off x="4355976" y="3786502"/>
          <a:ext cx="2349798" cy="57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9" imgW="1815312" imgH="444307" progId="Equation.DSMT4">
                  <p:embed/>
                </p:oleObj>
              </mc:Choice>
              <mc:Fallback>
                <p:oleObj name="Equation" r:id="rId9" imgW="181531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786502"/>
                        <a:ext cx="2349798" cy="578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75844"/>
              </p:ext>
            </p:extLst>
          </p:nvPr>
        </p:nvGraphicFramePr>
        <p:xfrm>
          <a:off x="4512305" y="4509120"/>
          <a:ext cx="1973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11" imgW="1396800" imgH="228600" progId="Equation.DSMT4">
                  <p:embed/>
                </p:oleObj>
              </mc:Choice>
              <mc:Fallback>
                <p:oleObj name="Equation" r:id="rId11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05" y="4509120"/>
                        <a:ext cx="1973262" cy="325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150090" y="2321536"/>
                <a:ext cx="3093860" cy="715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/>
                        <m:t>𝑡𝑎𝑛</m:t>
                      </m:r>
                      <m:r>
                        <a:rPr lang="zh-CN" altLang="en-US"/>
                        <m:t>∠</m:t>
                      </m:r>
                      <m:r>
                        <a:rPr lang="zh-CN" altLang="en-US" i="1"/>
                        <m:t>𝑄</m:t>
                      </m:r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zh-CN" altLang="en-US" i="1"/>
                            <m:t>𝑂</m:t>
                          </m:r>
                        </m:e>
                        <m:sub>
                          <m:r>
                            <a:rPr lang="zh-CN" altLang="en-US" i="1"/>
                            <m:t>𝑐</m:t>
                          </m:r>
                        </m:sub>
                      </m:sSub>
                      <m:r>
                        <a:rPr lang="zh-CN" altLang="en-US" i="1"/>
                        <m:t>𝐺</m:t>
                      </m:r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 i="1"/>
                            <m:t>𝑄</m:t>
                          </m:r>
                          <m:r>
                            <a:rPr lang="zh-CN" altLang="en-US"/>
                            <m:t>′</m:t>
                          </m:r>
                          <m:r>
                            <a:rPr lang="zh-CN" altLang="en-US" i="1"/>
                            <m:t>𝐺</m:t>
                          </m:r>
                          <m:r>
                            <a:rPr lang="zh-CN" altLang="en-US"/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𝑂</m:t>
                              </m:r>
                            </m:e>
                            <m:sub>
                              <m:r>
                                <a:rPr lang="zh-CN" altLang="en-US" i="1"/>
                                <m:t>𝑐</m:t>
                              </m:r>
                            </m:sub>
                          </m:sSub>
                          <m:r>
                            <a:rPr lang="zh-CN" altLang="en-US" i="1"/>
                            <m:t>𝐺</m:t>
                          </m:r>
                          <m:r>
                            <a:rPr lang="zh-CN" altLang="en-US"/>
                            <m:t>′</m:t>
                          </m:r>
                        </m:den>
                      </m:f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𝑛</m:t>
                              </m:r>
                            </m:e>
                            <m:sub>
                              <m:r>
                                <a:rPr lang="zh-CN" altLang="en-US"/>
                                <m:t>1</m:t>
                              </m:r>
                            </m:sub>
                          </m:sSub>
                          <m:r>
                            <a:rPr lang="zh-CN" altLang="en-US"/>
                            <m:t>−</m:t>
                          </m:r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𝑛</m:t>
                              </m:r>
                            </m:e>
                            <m:sub>
                              <m:r>
                                <a:rPr lang="zh-CN" altLang="en-US"/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𝛼</m:t>
                              </m:r>
                            </m:e>
                            <m:sub>
                              <m:r>
                                <a:rPr lang="zh-CN" altLang="en-US" i="1"/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90" y="2321536"/>
                <a:ext cx="3093860" cy="71500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/>
              <p:cNvSpPr/>
              <p:nvPr/>
            </p:nvSpPr>
            <p:spPr>
              <a:xfrm>
                <a:off x="4089524" y="3071498"/>
                <a:ext cx="3081036" cy="715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/>
                        <m:t>𝑡𝑎𝑛</m:t>
                      </m:r>
                      <m:r>
                        <a:rPr lang="zh-CN" altLang="en-US"/>
                        <m:t>∠</m:t>
                      </m:r>
                      <m:r>
                        <a:rPr lang="zh-CN" altLang="en-US" i="1"/>
                        <m:t>𝑃</m:t>
                      </m:r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zh-CN" altLang="en-US" i="1"/>
                            <m:t>𝑂</m:t>
                          </m:r>
                        </m:e>
                        <m:sub>
                          <m:r>
                            <a:rPr lang="zh-CN" altLang="en-US" i="1"/>
                            <m:t>𝑐</m:t>
                          </m:r>
                        </m:sub>
                      </m:sSub>
                      <m:r>
                        <a:rPr lang="zh-CN" altLang="en-US" i="1"/>
                        <m:t>𝐺</m:t>
                      </m:r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 i="1"/>
                            <m:t>𝑃</m:t>
                          </m:r>
                          <m:r>
                            <a:rPr lang="zh-CN" altLang="en-US"/>
                            <m:t>′</m:t>
                          </m:r>
                          <m:r>
                            <a:rPr lang="zh-CN" altLang="en-US" i="1"/>
                            <m:t>𝐺</m:t>
                          </m:r>
                          <m:r>
                            <a:rPr lang="zh-CN" altLang="en-US"/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𝑂</m:t>
                              </m:r>
                            </m:e>
                            <m:sub>
                              <m:r>
                                <a:rPr lang="zh-CN" altLang="en-US" i="1"/>
                                <m:t>𝑐</m:t>
                              </m:r>
                            </m:sub>
                          </m:sSub>
                          <m:r>
                            <a:rPr lang="zh-CN" altLang="en-US" i="1"/>
                            <m:t>𝐺</m:t>
                          </m:r>
                          <m:r>
                            <a:rPr lang="zh-CN" altLang="en-US"/>
                            <m:t>′</m:t>
                          </m:r>
                        </m:den>
                      </m:f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𝑛</m:t>
                              </m:r>
                            </m:e>
                            <m:sub>
                              <m:r>
                                <a:rPr lang="zh-CN" altLang="en-US"/>
                                <m:t>0</m:t>
                              </m:r>
                            </m:sub>
                          </m:sSub>
                          <m:r>
                            <a:rPr lang="zh-CN" altLang="en-US"/>
                            <m:t>−</m:t>
                          </m:r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𝑛</m:t>
                              </m:r>
                            </m:e>
                            <m:sub>
                              <m:r>
                                <a:rPr lang="zh-CN" altLang="en-US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/>
                              </m:ctrlPr>
                            </m:sSubPr>
                            <m:e>
                              <m:r>
                                <a:rPr lang="zh-CN" altLang="en-US" i="1"/>
                                <m:t>𝛼</m:t>
                              </m:r>
                            </m:e>
                            <m:sub>
                              <m:r>
                                <a:rPr lang="zh-CN" altLang="en-US" i="1"/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24" y="3071498"/>
                <a:ext cx="3081036" cy="71500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4445327" y="4962584"/>
                <a:ext cx="2369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/>
                        <m:t>𝛽</m:t>
                      </m:r>
                      <m:r>
                        <a:rPr lang="zh-CN" altLang="en-US"/>
                        <m:t>=∠</m:t>
                      </m:r>
                      <m:r>
                        <a:rPr lang="zh-CN" altLang="en-US" i="1"/>
                        <m:t>𝐻</m:t>
                      </m:r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zh-CN" altLang="en-US" i="1"/>
                            <m:t>𝑂</m:t>
                          </m:r>
                        </m:e>
                        <m:sub>
                          <m:r>
                            <a:rPr lang="zh-CN" altLang="en-US" i="1"/>
                            <m:t>𝑐</m:t>
                          </m:r>
                        </m:sub>
                      </m:sSub>
                      <m:r>
                        <a:rPr lang="zh-CN" altLang="en-US" i="1"/>
                        <m:t>𝐺</m:t>
                      </m:r>
                      <m:r>
                        <a:rPr lang="zh-CN" altLang="en-US"/>
                        <m:t>+∠</m:t>
                      </m:r>
                      <m:r>
                        <a:rPr lang="zh-CN" altLang="en-US" i="1"/>
                        <m:t>𝑄</m:t>
                      </m:r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zh-CN" altLang="en-US" i="1"/>
                            <m:t>𝑂</m:t>
                          </m:r>
                        </m:e>
                        <m:sub>
                          <m:r>
                            <a:rPr lang="zh-CN" altLang="en-US" i="1"/>
                            <m:t>𝑐</m:t>
                          </m:r>
                        </m:sub>
                      </m:sSub>
                      <m:r>
                        <a:rPr lang="zh-CN" altLang="en-US" i="1"/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27" y="4962584"/>
                <a:ext cx="23694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1256429" y="5683696"/>
            <a:ext cx="76065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    上</a:t>
            </a:r>
            <a:r>
              <a:rPr lang="zh-CN" altLang="en-US" dirty="0"/>
              <a:t>式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zh-CN" altLang="zh-CN" dirty="0"/>
              <a:t>， 其中</a:t>
            </a:r>
            <a:r>
              <a:rPr lang="zh-C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dirty="0"/>
              <a:t>为摄像机</a:t>
            </a:r>
            <a:r>
              <a:rPr lang="zh-CN" altLang="zh-CN" dirty="0" smtClean="0"/>
              <a:t>焦距</a:t>
            </a:r>
            <a:r>
              <a:rPr lang="zh-CN" altLang="en-US" dirty="0" smtClean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/>
              <a:t>为图像像素坐标系</a:t>
            </a:r>
            <a:r>
              <a:rPr lang="zh-CN" altLang="zh-CN" dirty="0" smtClean="0"/>
              <a:t>纵</a:t>
            </a:r>
            <a:endParaRPr lang="en-US" altLang="zh-CN" dirty="0" smtClean="0"/>
          </a:p>
          <a:p>
            <a:r>
              <a:rPr lang="zh-CN" altLang="zh-CN" dirty="0" smtClean="0"/>
              <a:t>轴的尺度</a:t>
            </a:r>
            <a:r>
              <a:rPr lang="zh-CN" altLang="zh-CN" dirty="0"/>
              <a:t>因子</a:t>
            </a:r>
            <a:r>
              <a:rPr lang="en-US" altLang="zh-CN" dirty="0"/>
              <a:t>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</a:t>
            </a:r>
            <a:r>
              <a:rPr lang="zh-C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zh-C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zh-CN" altLang="zh-CN" dirty="0"/>
              <a:t>分别为图像中主点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G'</a:t>
            </a:r>
            <a:r>
              <a:rPr lang="zh-CN" altLang="zh-CN" dirty="0"/>
              <a:t>、近视场点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Q'</a:t>
            </a:r>
            <a:r>
              <a:rPr lang="zh-CN" altLang="zh-CN" dirty="0"/>
              <a:t>和车底阴影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 smtClean="0"/>
              <a:t>点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P‘</a:t>
            </a:r>
            <a:r>
              <a:rPr lang="zh-CN" altLang="zh-CN" dirty="0" smtClean="0"/>
              <a:t>在</a:t>
            </a:r>
            <a:r>
              <a:rPr lang="zh-CN" altLang="zh-CN" dirty="0"/>
              <a:t>像素坐标系下的</a:t>
            </a:r>
            <a:r>
              <a:rPr lang="zh-CN" altLang="zh-CN" dirty="0" smtClean="0"/>
              <a:t>纵坐标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0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二、</a:t>
            </a:r>
            <a:r>
              <a:rPr lang="zh-CN" altLang="en-US" sz="20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30080" y="1361520"/>
            <a:ext cx="5354088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玻璃幕墙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视觉导航系统的设计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52500" y="57587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952500" y="725329"/>
            <a:ext cx="453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952500" y="1090226"/>
            <a:ext cx="607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0" y="151224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425195" y="373658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45584" y="197390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单目定位算法设计</a:t>
            </a:r>
            <a:endParaRPr lang="zh-CN" altLang="en-US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29615"/>
              </p:ext>
            </p:extLst>
          </p:nvPr>
        </p:nvGraphicFramePr>
        <p:xfrm>
          <a:off x="-141702" y="2423713"/>
          <a:ext cx="3096344" cy="317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Visio" r:id="rId5" imgW="2828767" imgH="2905059" progId="Visio.Drawing.15">
                  <p:embed/>
                </p:oleObj>
              </mc:Choice>
              <mc:Fallback>
                <p:oleObj name="Visio" r:id="rId5" imgW="2828767" imgH="290505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1702" y="2423713"/>
                        <a:ext cx="3096344" cy="3179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996873"/>
              </p:ext>
            </p:extLst>
          </p:nvPr>
        </p:nvGraphicFramePr>
        <p:xfrm>
          <a:off x="4139952" y="2852936"/>
          <a:ext cx="36290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7" imgW="2451100" imgH="482600" progId="Equation.DSMT4">
                  <p:embed/>
                </p:oleObj>
              </mc:Choice>
              <mc:Fallback>
                <p:oleObj name="Equation" r:id="rId7" imgW="2451100" imgH="48260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852936"/>
                        <a:ext cx="36290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/>
          <p:nvPr/>
        </p:nvSpPr>
        <p:spPr>
          <a:xfrm>
            <a:off x="3526036" y="4293096"/>
            <a:ext cx="5294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上式</a:t>
            </a:r>
            <a:r>
              <a:rPr lang="zh-CN" altLang="zh-CN" dirty="0" smtClean="0"/>
              <a:t>表明</a:t>
            </a:r>
            <a:r>
              <a:rPr lang="zh-CN" altLang="zh-CN" dirty="0"/>
              <a:t>，只要测出近视场特征点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/>
              <a:t> </a:t>
            </a:r>
            <a:r>
              <a:rPr lang="zh-CN" altLang="zh-CN" dirty="0"/>
              <a:t>到机器人的实际距离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zh-CN" dirty="0"/>
              <a:t>，就可计算出前方障碍物与玻璃幕墙清洗机器人之间的距离。</a:t>
            </a:r>
          </a:p>
        </p:txBody>
      </p:sp>
    </p:spTree>
    <p:extLst>
      <p:ext uri="{BB962C8B-B14F-4D97-AF65-F5344CB8AC3E}">
        <p14:creationId xmlns:p14="http://schemas.microsoft.com/office/powerpoint/2010/main" val="766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2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3"/>
          <p:cNvSpPr/>
          <p:nvPr/>
        </p:nvSpPr>
        <p:spPr>
          <a:xfrm>
            <a:off x="4792320" y="3015720"/>
            <a:ext cx="38116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zh-CN" altLang="en-US" sz="2800" b="0" strike="noStrike" spc="-1" dirty="0" smtClean="0">
                <a:solidFill>
                  <a:srgbClr val="33363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后期拟完成的研究工作及进度安排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1968120" y="4197600"/>
            <a:ext cx="1843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5"/>
          <p:cNvSpPr/>
          <p:nvPr/>
        </p:nvSpPr>
        <p:spPr>
          <a:xfrm>
            <a:off x="766080" y="4566960"/>
            <a:ext cx="2588400" cy="6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6"/>
          <p:cNvSpPr/>
          <p:nvPr/>
        </p:nvSpPr>
        <p:spPr>
          <a:xfrm>
            <a:off x="4399920" y="204876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7"/>
          <p:cNvSpPr/>
          <p:nvPr/>
        </p:nvSpPr>
        <p:spPr>
          <a:xfrm>
            <a:off x="8172720" y="372204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8"/>
          <p:cNvSpPr/>
          <p:nvPr/>
        </p:nvSpPr>
        <p:spPr>
          <a:xfrm>
            <a:off x="1051920" y="1247760"/>
            <a:ext cx="2015280" cy="2687040"/>
          </a:xfrm>
          <a:prstGeom prst="ellipse">
            <a:avLst/>
          </a:prstGeom>
          <a:solidFill>
            <a:srgbClr val="D8E4F0">
              <a:alpha val="56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9"/>
          <p:cNvSpPr/>
          <p:nvPr/>
        </p:nvSpPr>
        <p:spPr>
          <a:xfrm>
            <a:off x="1158120" y="1379520"/>
            <a:ext cx="1802880" cy="2423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0"/>
          <p:cNvSpPr/>
          <p:nvPr/>
        </p:nvSpPr>
        <p:spPr>
          <a:xfrm>
            <a:off x="6150240" y="878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第三部分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1216440" y="711360"/>
            <a:ext cx="387612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三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后期拟完成的工作及进度安排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" name="Table 2"/>
          <p:cNvGraphicFramePr/>
          <p:nvPr>
            <p:extLst>
              <p:ext uri="{D42A27DB-BD31-4B8C-83A1-F6EECF244321}">
                <p14:modId xmlns:p14="http://schemas.microsoft.com/office/powerpoint/2010/main" val="2802575461"/>
              </p:ext>
            </p:extLst>
          </p:nvPr>
        </p:nvGraphicFramePr>
        <p:xfrm>
          <a:off x="827584" y="1700808"/>
          <a:ext cx="7530121" cy="3935034"/>
        </p:xfrm>
        <a:graphic>
          <a:graphicData uri="http://schemas.openxmlformats.org/drawingml/2006/table">
            <a:tbl>
              <a:tblPr/>
              <a:tblGrid>
                <a:gridCol w="1819727"/>
                <a:gridCol w="4245081"/>
                <a:gridCol w="1465313"/>
              </a:tblGrid>
              <a:tr h="606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时间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课题进展与目标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完成情况</a:t>
                      </a:r>
                      <a:endParaRPr lang="en-US" sz="1800" b="1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8922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2018.03.01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2018.03.31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控制稳定性实验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未</a:t>
                      </a: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2018.04.01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2018.06.31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Vannishing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Point</a:t>
                      </a: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的检测以及单目获取障碍物距离信息的实现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未完成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2018.07.01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——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2018.09.30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建立上层决策与底层通信机制，实现机器人自主运动与人机交互的功能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未完成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2018.10.01——2018.11.30</a:t>
                      </a:r>
                      <a:endParaRPr lang="zh-CN" altLang="zh-CN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微软雅黑"/>
                        <a:cs typeface="+mn-cs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整理试验资料，撰写硕士论文，准备答辩</a:t>
                      </a:r>
                      <a:endParaRPr lang="zh-CN" altLang="zh-CN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微软雅黑"/>
                        <a:cs typeface="+mn-cs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微软雅黑"/>
                          <a:cs typeface="+mn-cs"/>
                        </a:rPr>
                        <a:t>未完成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CustomShape 2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CustomShape 3"/>
          <p:cNvSpPr/>
          <p:nvPr/>
        </p:nvSpPr>
        <p:spPr>
          <a:xfrm>
            <a:off x="4399920" y="204876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8172720" y="334728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5"/>
          <p:cNvSpPr/>
          <p:nvPr/>
        </p:nvSpPr>
        <p:spPr>
          <a:xfrm>
            <a:off x="1051920" y="1247760"/>
            <a:ext cx="2015280" cy="2687040"/>
          </a:xfrm>
          <a:prstGeom prst="ellipse">
            <a:avLst/>
          </a:prstGeom>
          <a:solidFill>
            <a:srgbClr val="D8E4F0">
              <a:alpha val="56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6"/>
          <p:cNvSpPr/>
          <p:nvPr/>
        </p:nvSpPr>
        <p:spPr>
          <a:xfrm>
            <a:off x="1158120" y="1379520"/>
            <a:ext cx="1802880" cy="2423520"/>
          </a:xfrm>
          <a:prstGeom prst="ellipse">
            <a:avLst/>
          </a:prstGeom>
          <a:blipFill>
            <a:blip r:embed="rId3"/>
            <a:stretch>
              <a:fillRect t="3195"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CustomShape 7"/>
          <p:cNvSpPr/>
          <p:nvPr/>
        </p:nvSpPr>
        <p:spPr>
          <a:xfrm>
            <a:off x="4506120" y="2803680"/>
            <a:ext cx="46278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zh-CN" altLang="en-US" sz="2800" b="0" strike="noStrike" spc="-1" dirty="0" smtClean="0">
                <a:solidFill>
                  <a:srgbClr val="33363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后期过程中遇到的困难和技术难题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8"/>
          <p:cNvSpPr/>
          <p:nvPr/>
        </p:nvSpPr>
        <p:spPr>
          <a:xfrm>
            <a:off x="6150240" y="878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第四部分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1216440" y="711360"/>
            <a:ext cx="443124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四</a:t>
            </a:r>
            <a:r>
              <a:rPr lang="zh-CN" sz="20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trike="noStrike" spc="-1" dirty="0" smtClean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后期过程中遇到的困难和技术难题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525944" y="2697860"/>
            <a:ext cx="6165720" cy="1871280"/>
          </a:xfrm>
          <a:prstGeom prst="rect">
            <a:avLst/>
          </a:prstGeom>
          <a:solidFill>
            <a:srgbClr val="DADADB"/>
          </a:solidFill>
          <a:ln w="9360">
            <a:solidFill>
              <a:srgbClr val="B5B5B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程序的开发，前期编程较少，这方面可能有不小的困难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硬件的使用，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底层与上层通信机制的建立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微软雅黑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399224" y="2523260"/>
            <a:ext cx="126720" cy="640800"/>
          </a:xfrm>
          <a:custGeom>
            <a:avLst/>
            <a:gdLst/>
            <a:ahLst/>
            <a:cxnLst/>
            <a:rect l="l" t="t" r="r" b="b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1399224" y="2523260"/>
            <a:ext cx="3298680" cy="495360"/>
          </a:xfrm>
          <a:custGeom>
            <a:avLst/>
            <a:gdLst/>
            <a:ahLst/>
            <a:cxnLst/>
            <a:rect l="l" t="t" r="r" b="b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可能困难</a:t>
            </a:r>
            <a:r>
              <a:rPr lang="zh-CN" alt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和技术难题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5680" tIns="42840" rIns="85680" bIns="42840" anchor="ctr"/>
          <a:lstStyle/>
          <a:p>
            <a:pPr algn="ctr">
              <a:lnSpc>
                <a:spcPct val="150000"/>
              </a:lnSpc>
            </a:pPr>
            <a:r>
              <a:rPr lang="en-US" sz="413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THANK YOU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13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感谢老师批评指正！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455000" y="2098440"/>
            <a:ext cx="234000" cy="18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 advTm="100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240" cy="114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           </a:t>
            </a:r>
            <a:r>
              <a:rPr lang="zh-CN" altLang="zh-CN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一、</a:t>
            </a:r>
            <a:r>
              <a:rPr lang="zh-CN" altLang="en-US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主要研究内容以及工作进度</a:t>
            </a:r>
            <a:endParaRPr lang="zh-CN" altLang="zh-C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4" name="Table 2"/>
          <p:cNvGraphicFramePr/>
          <p:nvPr>
            <p:extLst>
              <p:ext uri="{D42A27DB-BD31-4B8C-83A1-F6EECF244321}">
                <p14:modId xmlns:p14="http://schemas.microsoft.com/office/powerpoint/2010/main" val="1552810453"/>
              </p:ext>
            </p:extLst>
          </p:nvPr>
        </p:nvGraphicFramePr>
        <p:xfrm>
          <a:off x="827584" y="1700808"/>
          <a:ext cx="7530121" cy="3384376"/>
        </p:xfrm>
        <a:graphic>
          <a:graphicData uri="http://schemas.openxmlformats.org/drawingml/2006/table">
            <a:tbl>
              <a:tblPr/>
              <a:tblGrid>
                <a:gridCol w="1819727"/>
                <a:gridCol w="4245081"/>
                <a:gridCol w="1465313"/>
              </a:tblGrid>
              <a:tr h="606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时间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课题进展与目标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完成情况</a:t>
                      </a:r>
                      <a:endParaRPr lang="en-US" sz="1800" b="1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15727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2018.03.01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2018.05.31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zh-CN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Vannishing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Point</a:t>
                      </a: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的检测以及单目获取障碍物距离信息的实现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部分完成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2018.06.01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2018.08.31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建立上层决策与底层通信机制，实现机器人自主运动与人机交互的功能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未完成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2018.09.01——2018.11.30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zh-CN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整理试验资料，撰写硕士论文，准备答辩</a:t>
                      </a:r>
                      <a:endParaRPr lang="zh-CN" altLang="zh-C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  <a:cs typeface="+mn-cs"/>
                        </a:rPr>
                        <a:t>未完成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1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0" y="0"/>
            <a:ext cx="4505760" cy="6857640"/>
          </a:xfrm>
          <a:custGeom>
            <a:avLst/>
            <a:gdLst/>
            <a:ahLst/>
            <a:cxnLst/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4505760" y="3103200"/>
            <a:ext cx="4253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zh-CN" altLang="en-US" sz="2800" b="0" strike="noStrike" spc="-1" dirty="0" smtClean="0">
                <a:solidFill>
                  <a:srgbClr val="33363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目前已完成的工作及成果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4399920" y="204876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8172720" y="3722040"/>
            <a:ext cx="5864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1051920" y="1247760"/>
            <a:ext cx="2015280" cy="2687040"/>
          </a:xfrm>
          <a:prstGeom prst="ellipse">
            <a:avLst/>
          </a:prstGeom>
          <a:solidFill>
            <a:srgbClr val="D8E4F0">
              <a:alpha val="56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7"/>
          <p:cNvSpPr/>
          <p:nvPr/>
        </p:nvSpPr>
        <p:spPr>
          <a:xfrm>
            <a:off x="1158120" y="1379520"/>
            <a:ext cx="1802880" cy="2423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8"/>
          <p:cNvSpPr/>
          <p:nvPr/>
        </p:nvSpPr>
        <p:spPr>
          <a:xfrm>
            <a:off x="6150240" y="878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第二部分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1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1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1216440" y="711360"/>
            <a:ext cx="4003632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目前已完成的工作及成果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875880" y="1578148"/>
            <a:ext cx="681120" cy="669600"/>
          </a:xfrm>
          <a:prstGeom prst="ellipse">
            <a:avLst/>
          </a:prstGeom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5"/>
          <p:cNvSpPr/>
          <p:nvPr/>
        </p:nvSpPr>
        <p:spPr>
          <a:xfrm>
            <a:off x="875880" y="4824740"/>
            <a:ext cx="681120" cy="669600"/>
          </a:xfrm>
          <a:prstGeom prst="ellipse">
            <a:avLst/>
          </a:prstGeom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6"/>
          <p:cNvSpPr/>
          <p:nvPr/>
        </p:nvSpPr>
        <p:spPr>
          <a:xfrm>
            <a:off x="875880" y="3348788"/>
            <a:ext cx="681120" cy="669600"/>
          </a:xfrm>
          <a:prstGeom prst="ellipse">
            <a:avLst/>
          </a:prstGeom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7"/>
          <p:cNvSpPr/>
          <p:nvPr/>
        </p:nvSpPr>
        <p:spPr>
          <a:xfrm>
            <a:off x="1907704" y="1645236"/>
            <a:ext cx="4674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清洗机器人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数学模型的建立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9"/>
          <p:cNvSpPr/>
          <p:nvPr/>
        </p:nvSpPr>
        <p:spPr>
          <a:xfrm>
            <a:off x="1907704" y="3361000"/>
            <a:ext cx="4674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闭环控制系统的设计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11"/>
          <p:cNvSpPr/>
          <p:nvPr/>
        </p:nvSpPr>
        <p:spPr>
          <a:xfrm>
            <a:off x="1964224" y="4984460"/>
            <a:ext cx="4561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清洗机器人视觉系统设计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16032" y="2418593"/>
            <a:ext cx="7027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玻璃</a:t>
            </a:r>
            <a:r>
              <a:rPr lang="zh-CN" altLang="en-US" sz="2400" dirty="0">
                <a:solidFill>
                  <a:srgbClr val="0070C0"/>
                </a:solidFill>
              </a:rPr>
              <a:t>幕墙清洗机器人基本</a:t>
            </a:r>
            <a:r>
              <a:rPr lang="zh-CN" altLang="en-US" sz="2400" dirty="0" smtClean="0">
                <a:solidFill>
                  <a:srgbClr val="0070C0"/>
                </a:solidFill>
              </a:rPr>
              <a:t>运动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玻璃幕墙清洗机器人坐标系的建立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玻璃幕墙清洗机器人非线性模型的构建</a:t>
            </a: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玻璃幕墙清洗机器人非线性参数的辨识</a:t>
            </a:r>
          </a:p>
          <a:p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1216440" y="711360"/>
            <a:ext cx="337248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二</a:t>
            </a:r>
            <a:r>
              <a:rPr lang="zh-CN" sz="20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、</a:t>
            </a:r>
            <a:r>
              <a:rPr lang="zh-CN" altLang="en-US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目前已完成的工作及成果</a:t>
            </a:r>
            <a:endParaRPr lang="zh-CN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730080" y="1361520"/>
            <a:ext cx="4044600" cy="468360"/>
          </a:xfrm>
          <a:prstGeom prst="homePlate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清洗机器人</a:t>
            </a:r>
            <a:r>
              <a:rPr lang="zh-CN" alt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基本运动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" name="图片 67"/>
          <p:cNvPicPr/>
          <p:nvPr/>
        </p:nvPicPr>
        <p:blipFill>
          <a:blip r:embed="rId4"/>
          <a:stretch/>
        </p:blipFill>
        <p:spPr>
          <a:xfrm>
            <a:off x="447480" y="1194840"/>
            <a:ext cx="565560" cy="801720"/>
          </a:xfrm>
          <a:prstGeom prst="rect">
            <a:avLst/>
          </a:prstGeom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2" descr="H:\硕士课题相关\中期报告\机器人本体机械结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346245" cy="275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56495"/>
              </p:ext>
            </p:extLst>
          </p:nvPr>
        </p:nvGraphicFramePr>
        <p:xfrm>
          <a:off x="5220072" y="2745140"/>
          <a:ext cx="24384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6" imgW="3791050" imgH="3724274" progId="Visio.Drawing.15">
                  <p:embed/>
                </p:oleObj>
              </mc:Choice>
              <mc:Fallback>
                <p:oleObj name="Visio" r:id="rId6" imgW="3791050" imgH="372427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745140"/>
                        <a:ext cx="2438400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8578" y="57693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整体外观图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57647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运动时螺旋桨转动方向图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4345</TotalTime>
  <Words>4779</Words>
  <Application>Microsoft Office PowerPoint</Application>
  <PresentationFormat>全屏显示(4:3)</PresentationFormat>
  <Paragraphs>482</Paragraphs>
  <Slides>56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Office Theme</vt:lpstr>
      <vt:lpstr>Office Theme</vt:lpstr>
      <vt:lpstr>Office Theme</vt:lpstr>
      <vt:lpstr>Office Theme</vt:lpstr>
      <vt:lpstr>Office Theme</vt:lpstr>
      <vt:lpstr>Office Theme</vt:lpstr>
      <vt:lpstr>Visio</vt:lpstr>
      <vt:lpstr>Equation</vt:lpstr>
      <vt:lpstr>MathType 6.0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一、主要研究内容以及工作进度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STAR</dc:creator>
  <cp:lastModifiedBy>STAR</cp:lastModifiedBy>
  <cp:revision>313</cp:revision>
  <dcterms:created xsi:type="dcterms:W3CDTF">2016-10-21T05:28:12Z</dcterms:created>
  <dcterms:modified xsi:type="dcterms:W3CDTF">2018-03-05T06:34:17Z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