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65" r:id="rId2"/>
    <p:sldId id="269" r:id="rId3"/>
    <p:sldId id="270" r:id="rId4"/>
    <p:sldId id="291" r:id="rId5"/>
    <p:sldId id="271" r:id="rId6"/>
    <p:sldId id="288" r:id="rId7"/>
    <p:sldId id="273" r:id="rId8"/>
    <p:sldId id="295" r:id="rId9"/>
    <p:sldId id="296" r:id="rId10"/>
    <p:sldId id="297" r:id="rId11"/>
    <p:sldId id="293" r:id="rId12"/>
    <p:sldId id="281" r:id="rId13"/>
    <p:sldId id="282" r:id="rId14"/>
    <p:sldId id="283" r:id="rId15"/>
    <p:sldId id="292" r:id="rId16"/>
    <p:sldId id="290" r:id="rId17"/>
    <p:sldId id="276" r:id="rId18"/>
    <p:sldId id="285" r:id="rId19"/>
    <p:sldId id="286" r:id="rId20"/>
    <p:sldId id="28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3" autoAdjust="0"/>
    <p:restoredTop sz="94414" autoAdjust="0"/>
  </p:normalViewPr>
  <p:slideViewPr>
    <p:cSldViewPr snapToGrid="0">
      <p:cViewPr varScale="1">
        <p:scale>
          <a:sx n="70" d="100"/>
          <a:sy n="70" d="100"/>
        </p:scale>
        <p:origin x="156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D617E-0938-487B-BB32-8058AF58A3E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D6346-61BB-435D-BBF2-DED8A66A8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28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机械导航系统是一种采用精密的机械结构来实现空间位置测量</a:t>
            </a:r>
            <a:r>
              <a:rPr lang="zh-CN" alt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zh-CN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定位导航系统</a:t>
            </a:r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D6346-61BB-435D-BBF2-DED8A66A8F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47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D6346-61BB-435D-BBF2-DED8A66A8F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33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9E5-2436-403E-8623-7A0E92530E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1665-7427-4A6A-A387-2BFCA3DE41F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20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9E5-2436-403E-8623-7A0E92530E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1665-7427-4A6A-A387-2BFCA3DE41F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3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9E5-2436-403E-8623-7A0E92530E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1665-7427-4A6A-A387-2BFCA3DE41F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62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9E5-2436-403E-8623-7A0E92530E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1665-7427-4A6A-A387-2BFCA3DE41F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73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9E5-2436-403E-8623-7A0E92530E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1665-7427-4A6A-A387-2BFCA3DE41F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6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9E5-2436-403E-8623-7A0E92530E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1665-7427-4A6A-A387-2BFCA3DE41F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7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9E5-2436-403E-8623-7A0E92530E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1665-7427-4A6A-A387-2BFCA3DE41F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25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9E5-2436-403E-8623-7A0E92530E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1665-7427-4A6A-A387-2BFCA3DE41F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25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9E5-2436-403E-8623-7A0E92530E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1665-7427-4A6A-A387-2BFCA3DE41F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9E5-2436-403E-8623-7A0E92530E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1665-7427-4A6A-A387-2BFCA3DE41F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9E5-2436-403E-8623-7A0E92530E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1665-7427-4A6A-A387-2BFCA3DE41F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89E5-2436-403E-8623-7A0E92530E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2017/9/21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21665-7427-4A6A-A387-2BFCA3DE41F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1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1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0140611200459_65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994" y="118569"/>
            <a:ext cx="654105" cy="49705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445432" y="1939539"/>
            <a:ext cx="6423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哈尔滨工业大学硕士学位论文开题报告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312"/>
            <a:ext cx="3845213" cy="75441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445432" y="2913708"/>
            <a:ext cx="6997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题目：</a:t>
            </a: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基于视觉的经颅磁治疗导航系统研究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67719" y="4420608"/>
            <a:ext cx="2501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专业：机械工程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392607" y="3887878"/>
            <a:ext cx="247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姓名：张庆培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417497" y="5022588"/>
            <a:ext cx="270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学号：</a:t>
            </a:r>
            <a:r>
              <a:rPr lang="en-US" altLang="zh-CN" sz="2400" dirty="0"/>
              <a:t>16S153587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417498" y="5635120"/>
            <a:ext cx="270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导师：王昕教授</a:t>
            </a:r>
          </a:p>
        </p:txBody>
      </p:sp>
    </p:spTree>
    <p:extLst>
      <p:ext uri="{BB962C8B-B14F-4D97-AF65-F5344CB8AC3E}">
        <p14:creationId xmlns:p14="http://schemas.microsoft.com/office/powerpoint/2010/main" val="33184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51"/>
    </mc:Choice>
    <mc:Fallback xmlns="">
      <p:transition spd="slow" advTm="1585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4799"/>
            <a:ext cx="9144000" cy="6731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0905" y="11349"/>
            <a:ext cx="1517529" cy="1260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en-US" altLang="zh-CN" sz="12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4" y="348961"/>
            <a:ext cx="5193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主要研究内容与方案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0" y="1685583"/>
            <a:ext cx="311668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头部位姿粗识别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949348" y="420063"/>
            <a:ext cx="2597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头部位姿识别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53173" y="3349509"/>
            <a:ext cx="123637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降维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53173" y="5125664"/>
            <a:ext cx="194454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回归工具的选择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60126" y="3786836"/>
            <a:ext cx="524522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数字图像线性维度比较高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把高维数据投影到低维空间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常用原理：</a:t>
            </a:r>
            <a:r>
              <a:rPr lang="en-US" altLang="zh-CN" dirty="0" smtClean="0"/>
              <a:t>PCA</a:t>
            </a:r>
            <a:r>
              <a:rPr lang="zh-CN" altLang="en-US" dirty="0"/>
              <a:t>、</a:t>
            </a:r>
            <a:r>
              <a:rPr lang="zh-CN" altLang="en-US" dirty="0" smtClean="0"/>
              <a:t>局部梯度方向直方图、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特征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160126" y="5494996"/>
            <a:ext cx="4353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把图像空间映射到头部姿势空间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常用工具：随机森林、最小二乘、普回归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7885" y="2499927"/>
            <a:ext cx="4332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特征回归方法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1145421" y="6391426"/>
            <a:ext cx="6853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基于脸部关键点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几何模型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、特征回归主要用在模式识别领域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815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"/>
    </mc:Choice>
    <mc:Fallback xmlns="">
      <p:transition spd="slow" advTm="3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18" grpId="0"/>
      <p:bldP spid="1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4799"/>
            <a:ext cx="9144000" cy="6731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0905" y="11349"/>
            <a:ext cx="1517529" cy="1260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en-US" altLang="zh-CN" sz="12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4" y="348961"/>
            <a:ext cx="5193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主要研究内容与方案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1217" y="4016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949348" y="420063"/>
            <a:ext cx="2597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头部位姿识别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691348"/>
            <a:ext cx="311668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头部位姿精确识别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80905" y="2435574"/>
            <a:ext cx="7765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点来间接对病人病灶点进行定位是医疗导航系统常用的方法</a:t>
            </a:r>
            <a:endParaRPr lang="zh-CN" altLang="en-US" dirty="0"/>
          </a:p>
        </p:txBody>
      </p:sp>
      <p:pic>
        <p:nvPicPr>
          <p:cNvPr id="24" name="图片 23" descr="C:\Users\19299\Desktop\IJWWZB5(Z]~9(FM7F%71}OQ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6972"/>
            <a:ext cx="2814374" cy="2197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 descr="C:\Users\19299\AppData\Roaming\Tencent\Users\1929916596\QQ\WinTemp\RichOle\KM[)~34SJCFOJA(CBW%R_DA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296" y="3266972"/>
            <a:ext cx="3147177" cy="18647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右箭头 2"/>
          <p:cNvSpPr/>
          <p:nvPr/>
        </p:nvSpPr>
        <p:spPr>
          <a:xfrm>
            <a:off x="5969609" y="4016366"/>
            <a:ext cx="89323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846" y="3235387"/>
            <a:ext cx="2209412" cy="321612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13376" y="6158494"/>
            <a:ext cx="7765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库中角点检测的方法检测头部标记的角点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652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3"/>
    </mc:Choice>
    <mc:Fallback xmlns="">
      <p:transition spd="slow" advTm="7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4799"/>
            <a:ext cx="9144000" cy="6731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0905" y="11349"/>
            <a:ext cx="1517529" cy="1260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en-US" altLang="zh-CN" sz="12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4" y="348961"/>
            <a:ext cx="5193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主要研究内容与方案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1217" y="4016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 descr="C:\Users\19299\AppData\Roaming\Tencent\Users\1929916596\QQ\WinTemp\RichOle\{9[7C]J(1XTV4P1}5]PW}IQ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83" y="2283979"/>
            <a:ext cx="3464417" cy="24641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813582" y="5654108"/>
            <a:ext cx="6781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贴附多个二维码，利用</a:t>
            </a:r>
            <a:r>
              <a:rPr lang="en-US" altLang="zh-CN" sz="2000" b="1" dirty="0" err="1" smtClean="0"/>
              <a:t>ARToolKit</a:t>
            </a:r>
            <a:r>
              <a:rPr lang="zh-CN" altLang="en-US" sz="2000" b="1" dirty="0" smtClean="0"/>
              <a:t>库写入</a:t>
            </a:r>
            <a:r>
              <a:rPr lang="en-US" altLang="zh-CN" sz="2000" b="1" dirty="0" smtClean="0"/>
              <a:t>ID</a:t>
            </a:r>
            <a:r>
              <a:rPr lang="zh-CN" altLang="en-US" sz="2000" b="1" dirty="0" smtClean="0"/>
              <a:t>，解决遮挡问题</a:t>
            </a:r>
            <a:endParaRPr lang="zh-CN" altLang="en-US" sz="2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5949348" y="420063"/>
            <a:ext cx="278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治疗头位姿识别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85" y="2077147"/>
            <a:ext cx="3768949" cy="28778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0" y="1525886"/>
            <a:ext cx="311668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治疗</a:t>
            </a:r>
            <a:r>
              <a:rPr lang="zh-CN" altLang="en-US" sz="2000" dirty="0" smtClean="0"/>
              <a:t>头位姿识别常用方法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870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8"/>
    </mc:Choice>
    <mc:Fallback xmlns="">
      <p:transition spd="slow" advTm="15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4799"/>
            <a:ext cx="9144000" cy="6731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0905" y="11349"/>
            <a:ext cx="1517529" cy="1260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en-US" altLang="zh-CN" sz="12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4" y="348961"/>
            <a:ext cx="5193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主要研究内容与方案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1217" y="4016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57" y="2476843"/>
            <a:ext cx="4327971" cy="324137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2689" y="2667260"/>
            <a:ext cx="4256468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100" dirty="0" smtClean="0">
                <a:latin typeface="Times New Roman" panose="02020603050405020304" pitchFamily="18" charset="0"/>
              </a:rPr>
              <a:t>检测障碍物坐标信息，辅助机械      </a:t>
            </a:r>
            <a:endParaRPr lang="en-US" altLang="zh-CN" sz="2000" kern="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 smtClean="0">
                <a:latin typeface="Times New Roman" panose="02020603050405020304" pitchFamily="18" charset="0"/>
              </a:rPr>
              <a:t>      臂避开障碍物，完成路径规划</a:t>
            </a:r>
            <a:endParaRPr lang="zh-CN" altLang="zh-CN" sz="2000" kern="100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1769249"/>
            <a:ext cx="203486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三维重建作用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949348" y="420063"/>
            <a:ext cx="2597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三维重建</a:t>
            </a:r>
          </a:p>
        </p:txBody>
      </p:sp>
      <p:sp>
        <p:nvSpPr>
          <p:cNvPr id="10" name="矩形 9"/>
          <p:cNvSpPr/>
          <p:nvPr/>
        </p:nvSpPr>
        <p:spPr>
          <a:xfrm>
            <a:off x="112689" y="4201032"/>
            <a:ext cx="42564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100" dirty="0" smtClean="0">
                <a:latin typeface="Times New Roman" panose="02020603050405020304" pitchFamily="18" charset="0"/>
              </a:rPr>
              <a:t>对病人头部三维重建，得到患者头部外观模型，方便后期配准</a:t>
            </a:r>
            <a:endParaRPr lang="en-US" altLang="zh-CN" sz="2000" kern="1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20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"/>
    </mc:Choice>
    <mc:Fallback xmlns="">
      <p:transition spd="slow" advTm="2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4799"/>
            <a:ext cx="9144000" cy="6731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0905" y="11349"/>
            <a:ext cx="1517529" cy="1260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en-US" altLang="zh-CN" sz="12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4" y="348961"/>
            <a:ext cx="5193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主要研究内容与方案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1217" y="4016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348" y="420063"/>
            <a:ext cx="2597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三维重建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0" y="1769249"/>
            <a:ext cx="137803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常见方法：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806760" y="2723530"/>
            <a:ext cx="3353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基于单目图像的三维重建</a:t>
            </a:r>
            <a:endParaRPr lang="zh-CN" altLang="en-US" sz="20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902563" y="4068416"/>
            <a:ext cx="3862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基于深度相机的三维重建</a:t>
            </a:r>
            <a:endParaRPr lang="zh-CN" altLang="en-US" sz="20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1009303" y="5413302"/>
            <a:ext cx="326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基于双目的三维重建</a:t>
            </a:r>
            <a:endParaRPr lang="zh-CN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798433" y="3411362"/>
            <a:ext cx="674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从运动信息中来恢复三维场景结构，适用于大规模、无尺度信息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926434" y="4756248"/>
            <a:ext cx="622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可以直接获得深度信息，但是噪点严重，精度不够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926434" y="6101134"/>
            <a:ext cx="622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从两个视点观测同一物体，将视差信息转换为深度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30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"/>
    </mc:Choice>
    <mc:Fallback xmlns="">
      <p:transition spd="slow" advTm="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  <p:bldP spid="3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4799"/>
            <a:ext cx="9144000" cy="6731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0905" y="11349"/>
            <a:ext cx="1517529" cy="1260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en-US" altLang="zh-CN" sz="12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4" y="348961"/>
            <a:ext cx="5193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主要研究内容与方案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1217" y="4016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348" y="420063"/>
            <a:ext cx="2597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三维重建</a:t>
            </a:r>
          </a:p>
        </p:txBody>
      </p:sp>
      <p:pic>
        <p:nvPicPr>
          <p:cNvPr id="14" name="图片 13" descr="C:\Users\19299\AppData\Roaming\Tencent\Users\1929916596\QQ\WinTemp\RichOle\$C@}IM~SIPKXDB43]O5(7[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17" y="1271349"/>
            <a:ext cx="4393291" cy="316710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文本框 21"/>
          <p:cNvSpPr txBox="1"/>
          <p:nvPr/>
        </p:nvSpPr>
        <p:spPr>
          <a:xfrm>
            <a:off x="0" y="1769249"/>
            <a:ext cx="137803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具体原理：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24001" y="4438457"/>
                <a:ext cx="2242473" cy="618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4438457"/>
                <a:ext cx="2242473" cy="618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695057" y="4438457"/>
                <a:ext cx="3021340" cy="618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𝑓𝑏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       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057" y="4438457"/>
                <a:ext cx="3021340" cy="618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3876541" y="4593354"/>
            <a:ext cx="818516" cy="309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-1" y="5334550"/>
            <a:ext cx="137803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具体实现：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12426" y="5879678"/>
            <a:ext cx="716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设计一个旋转平台，在治疗前，旋转平台，双目采集机械臂工作空间障碍物和人体头颅数据，传到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端进行建模，治疗过程中，动态监视。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048250" y="1930400"/>
            <a:ext cx="31750" cy="13335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911725" y="3204011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596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3"/>
    </mc:Choice>
    <mc:Fallback xmlns="">
      <p:transition spd="slow"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24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4799"/>
            <a:ext cx="9144000" cy="6731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0905" y="11349"/>
            <a:ext cx="1517529" cy="1260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en-US" altLang="zh-CN" sz="12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4" y="348961"/>
            <a:ext cx="5193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主要研究内容与方案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1217" y="4016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348" y="420063"/>
            <a:ext cx="2597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整体设计方案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9116" y="5956356"/>
            <a:ext cx="258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整体设计方案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" y="1315511"/>
            <a:ext cx="7410450" cy="450532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5773003" y="1569493"/>
            <a:ext cx="1774209" cy="11054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709116" y="4506036"/>
            <a:ext cx="2240232" cy="131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429300" y="2269170"/>
            <a:ext cx="1473957" cy="1019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216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11"/>
    </mc:Choice>
    <mc:Fallback xmlns="">
      <p:transition spd="slow" advTm="158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4799"/>
            <a:ext cx="9144000" cy="6731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0905" y="11349"/>
            <a:ext cx="1517529" cy="1260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endParaRPr lang="en-US" altLang="zh-CN" sz="12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4" y="348961"/>
            <a:ext cx="5193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pic>
        <p:nvPicPr>
          <p:cNvPr id="27" name="图片 26" descr="20140611200459_65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950" y="304799"/>
            <a:ext cx="741050" cy="654007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11085"/>
              </p:ext>
            </p:extLst>
          </p:nvPr>
        </p:nvGraphicFramePr>
        <p:xfrm>
          <a:off x="339143" y="1619082"/>
          <a:ext cx="8470006" cy="469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453"/>
                <a:gridCol w="5576553"/>
              </a:tblGrid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课题进展与预期目标</a:t>
                      </a:r>
                      <a:endParaRPr lang="zh-CN" altLang="en-US" dirty="0"/>
                    </a:p>
                  </a:txBody>
                  <a:tcPr/>
                </a:tc>
              </a:tr>
              <a:tr h="373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2017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6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月初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—2017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8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月末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收集资料，查阅文献，确定研究内容与研究方案。</a:t>
                      </a:r>
                    </a:p>
                  </a:txBody>
                  <a:tcPr/>
                </a:tc>
              </a:tr>
              <a:tr h="606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2017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9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月初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—2017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9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月</a:t>
                      </a:r>
                      <a:r>
                        <a:rPr lang="zh-CN" altLang="en-US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中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整理相关文献资料和近期研究成果，撰写开题报告，准备开题答辩。</a:t>
                      </a:r>
                      <a:endParaRPr lang="zh-CN" altLang="zh-CN" sz="18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/>
                </a:tc>
              </a:tr>
              <a:tr h="6463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2017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9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月末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—2017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10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月末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学习</a:t>
                      </a:r>
                      <a:r>
                        <a:rPr lang="zh-CN" altLang="en-US" sz="18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二维码和特殊标记识别</a:t>
                      </a:r>
                      <a:r>
                        <a:rPr lang="zh-CN" altLang="zh-CN" sz="18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知识，</a:t>
                      </a:r>
                      <a:r>
                        <a:rPr lang="zh-CN" altLang="en-US" sz="18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并进行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TMS</a:t>
                      </a:r>
                      <a:r>
                        <a:rPr lang="zh-CN" altLang="en-US" sz="18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治疗头位姿和头部位姿识别相关实验</a:t>
                      </a:r>
                      <a:endParaRPr lang="zh-CN" altLang="zh-CN" sz="18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/>
                </a:tc>
              </a:tr>
              <a:tr h="606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2017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11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月初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—2017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11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月末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学习学习基于脸部关键点几何模型和特征回归的头部姿势识别方法</a:t>
                      </a:r>
                      <a:endParaRPr lang="zh-CN" altLang="zh-CN" sz="18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/>
                </a:tc>
              </a:tr>
              <a:tr h="4432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2017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12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月初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—2018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月末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学习三维重建相关知识并对患者周围进行三维重建</a:t>
                      </a:r>
                      <a:endParaRPr lang="zh-CN" altLang="zh-CN" sz="18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/>
                </a:tc>
              </a:tr>
              <a:tr h="4507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2018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3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月初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—2018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月末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学习头部外观三维重建知识并对大脑外观进行建模</a:t>
                      </a:r>
                      <a:endParaRPr lang="zh-CN" altLang="zh-CN" sz="18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/>
                </a:tc>
              </a:tr>
              <a:tr h="4893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2018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5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月初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—2018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年</a:t>
                      </a:r>
                      <a:r>
                        <a:rPr lang="en-US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7</a:t>
                      </a:r>
                      <a:r>
                        <a:rPr lang="zh-CN" altLang="zh-CN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月末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结合机械臂进行整体实验，修改并完善出整体方案</a:t>
                      </a:r>
                      <a:endParaRPr lang="zh-CN" altLang="zh-CN" sz="18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/>
                </a:tc>
              </a:tr>
              <a:tr h="6067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2018</a:t>
                      </a:r>
                      <a:r>
                        <a:rPr lang="zh-CN" altLang="en-US" sz="1600" dirty="0" smtClean="0"/>
                        <a:t>年</a:t>
                      </a:r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dirty="0" smtClean="0"/>
                        <a:t>月初</a:t>
                      </a:r>
                      <a:r>
                        <a:rPr lang="en-US" altLang="zh-CN" sz="1600" dirty="0" smtClean="0"/>
                        <a:t>—2018</a:t>
                      </a:r>
                      <a:r>
                        <a:rPr lang="zh-CN" altLang="en-US" sz="1600" dirty="0" smtClean="0"/>
                        <a:t>年</a:t>
                      </a:r>
                      <a:r>
                        <a:rPr lang="en-US" altLang="zh-CN" sz="1600" dirty="0" smtClean="0"/>
                        <a:t>11</a:t>
                      </a:r>
                      <a:r>
                        <a:rPr lang="zh-CN" altLang="en-US" sz="1600" dirty="0" smtClean="0"/>
                        <a:t>月末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撰写毕业论文，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准备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毕业答辩。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6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7"/>
    </mc:Choice>
    <mc:Fallback xmlns="">
      <p:transition spd="slow" advTm="1817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4799"/>
            <a:ext cx="9144000" cy="6731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0905" y="11349"/>
            <a:ext cx="1517529" cy="1260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2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five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26434" y="348961"/>
            <a:ext cx="5193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具备条件和所需条件</a:t>
            </a:r>
          </a:p>
        </p:txBody>
      </p:sp>
      <p:pic>
        <p:nvPicPr>
          <p:cNvPr id="27" name="图片 26" descr="20140611200459_65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950" y="304799"/>
            <a:ext cx="741050" cy="65400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11791" y="175920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DC9F0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已具备的条件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50108" y="250914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高精度单目相机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818147" y="2172704"/>
            <a:ext cx="3777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30490" y="3214909"/>
            <a:ext cx="1135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Kinect V1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327233" y="1897071"/>
            <a:ext cx="107415" cy="1074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27233" y="4568082"/>
            <a:ext cx="107415" cy="1074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818147" y="4780776"/>
            <a:ext cx="3753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371" y="2878473"/>
            <a:ext cx="3028950" cy="15144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419146" y="439294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DC9F0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</a:t>
            </a:r>
            <a:r>
              <a:rPr lang="zh-CN" altLang="en-US" b="1" dirty="0" smtClean="0">
                <a:solidFill>
                  <a:srgbClr val="DC9F0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需的</a:t>
            </a:r>
            <a:r>
              <a:rPr lang="zh-CN" altLang="en-US" b="1" dirty="0">
                <a:solidFill>
                  <a:srgbClr val="DC9F0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条件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/>
          <a:srcRect l="17762" t="1400"/>
          <a:stretch/>
        </p:blipFill>
        <p:spPr>
          <a:xfrm>
            <a:off x="5469691" y="5084787"/>
            <a:ext cx="1136310" cy="169200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18" name="矩形 17"/>
          <p:cNvSpPr/>
          <p:nvPr/>
        </p:nvSpPr>
        <p:spPr>
          <a:xfrm>
            <a:off x="1230490" y="5113760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高性能</a:t>
            </a:r>
            <a:r>
              <a:rPr lang="en-US" altLang="zh-CN" kern="100" dirty="0">
                <a:latin typeface="Times New Roman" panose="02020603050405020304" pitchFamily="18" charset="0"/>
              </a:rPr>
              <a:t>PC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机一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台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卡一个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327233" y="574612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双目相机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7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"/>
    </mc:Choice>
    <mc:Fallback xmlns="">
      <p:transition spd="slow" advTm="88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4799"/>
            <a:ext cx="9144000" cy="6731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0905" y="11349"/>
            <a:ext cx="1517529" cy="1260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six</a:t>
            </a:r>
            <a:endParaRPr lang="en-US" altLang="zh-CN" sz="12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4" y="348961"/>
            <a:ext cx="5193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预计困难和解决方案</a:t>
            </a:r>
          </a:p>
        </p:txBody>
      </p:sp>
      <p:pic>
        <p:nvPicPr>
          <p:cNvPr id="27" name="图片 26" descr="20140611200459_65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950" y="304799"/>
            <a:ext cx="741050" cy="65400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86229" y="1736386"/>
            <a:ext cx="6735033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没有前期研究基础和经验，大量的新知识需要学习；</a:t>
            </a:r>
            <a:endParaRPr lang="zh-CN" altLang="zh-CN" kern="100" dirty="0"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图像处理方面相关知识之前没有接触过，需要自己从头学起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kern="100" dirty="0"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zh-CN" dirty="0"/>
              <a:t>机器学习方面原理比较晦涩，需要大量的数学知识，所以自己之前学的矩阵和优化算法等还需重新学习一遍，以加强对</a:t>
            </a:r>
            <a:r>
              <a:rPr lang="zh-CN" altLang="zh-CN" dirty="0" smtClean="0"/>
              <a:t>机器</a:t>
            </a:r>
            <a:r>
              <a:rPr lang="zh-CN" altLang="en-US" dirty="0" smtClean="0"/>
              <a:t>学习的认识。</a:t>
            </a:r>
            <a:endParaRPr lang="en-US" altLang="zh-CN" dirty="0" smtClean="0"/>
          </a:p>
          <a:p>
            <a:pPr algn="just">
              <a:lnSpc>
                <a:spcPct val="120000"/>
              </a:lnSpc>
            </a:pPr>
            <a:r>
              <a:rPr lang="en-US" altLang="zh-CN" kern="10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4.   </a:t>
            </a:r>
            <a:r>
              <a:rPr lang="zh-CN" altLang="en-US" kern="10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运算量大，对计算机的硬件要求高。</a:t>
            </a:r>
            <a:endParaRPr lang="zh-CN" altLang="zh-CN" kern="100" dirty="0">
              <a:latin typeface="Times New Roman" panose="02020603050405020304" pitchFamily="18" charset="0"/>
              <a:cs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80142" y="135948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DC9F0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预计困难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1926434" y="1490438"/>
            <a:ext cx="107415" cy="1074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415380" y="1728812"/>
            <a:ext cx="3777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926434" y="382311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DC9F0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解决方案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872725" y="3954069"/>
            <a:ext cx="107415" cy="1074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1468645" y="4192443"/>
            <a:ext cx="3753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86229" y="4430816"/>
            <a:ext cx="64987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边应用边学习再应用的方法进行主要知识的系统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学习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实际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动手通过代码具体实现各种模型和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kern="100" dirty="0" smtClean="0"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积极的通过网络或其他渠道与相关专业人士请教，吸取经验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kern="100" dirty="0"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zh-CN" dirty="0"/>
              <a:t>旁听计算机专业图像处理和机器视觉相关的课程，有些东西老师会在课堂上讲，而且会系统一些，自己学起来也比快。</a:t>
            </a:r>
            <a:endParaRPr lang="zh-CN" altLang="zh-CN" kern="100" dirty="0">
              <a:latin typeface="Times New Roman" panose="02020603050405020304" pitchFamily="18" charset="0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91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24834"/>
            <a:ext cx="9144000" cy="5339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349362" y="196234"/>
            <a:ext cx="1711257" cy="96202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5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249911" y="1685955"/>
            <a:ext cx="625725" cy="632869"/>
            <a:chOff x="2150758" y="1685955"/>
            <a:chExt cx="625725" cy="632869"/>
          </a:xfrm>
        </p:grpSpPr>
        <p:sp>
          <p:nvSpPr>
            <p:cNvPr id="7" name="矩形 6"/>
            <p:cNvSpPr/>
            <p:nvPr/>
          </p:nvSpPr>
          <p:spPr>
            <a:xfrm>
              <a:off x="2236483" y="1778824"/>
              <a:ext cx="540000" cy="540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2150758" y="1685955"/>
              <a:ext cx="540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500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45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260036" y="2488443"/>
            <a:ext cx="625725" cy="632869"/>
            <a:chOff x="2160883" y="2538141"/>
            <a:chExt cx="625725" cy="632869"/>
          </a:xfrm>
        </p:grpSpPr>
        <p:sp>
          <p:nvSpPr>
            <p:cNvPr id="9" name="矩形 8"/>
            <p:cNvSpPr/>
            <p:nvPr/>
          </p:nvSpPr>
          <p:spPr>
            <a:xfrm>
              <a:off x="2246608" y="2631010"/>
              <a:ext cx="540000" cy="540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2160883" y="2538141"/>
              <a:ext cx="540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500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45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78842" y="3290931"/>
            <a:ext cx="625725" cy="632869"/>
            <a:chOff x="2179689" y="3390320"/>
            <a:chExt cx="625725" cy="632869"/>
          </a:xfrm>
        </p:grpSpPr>
        <p:sp>
          <p:nvSpPr>
            <p:cNvPr id="11" name="矩形 10"/>
            <p:cNvSpPr/>
            <p:nvPr/>
          </p:nvSpPr>
          <p:spPr>
            <a:xfrm>
              <a:off x="2265414" y="3483189"/>
              <a:ext cx="540000" cy="540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79689" y="3390320"/>
              <a:ext cx="540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500" dirty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sz="45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288968" y="4104436"/>
            <a:ext cx="625725" cy="632869"/>
            <a:chOff x="2189815" y="4181739"/>
            <a:chExt cx="625725" cy="632869"/>
          </a:xfrm>
        </p:grpSpPr>
        <p:sp>
          <p:nvSpPr>
            <p:cNvPr id="13" name="矩形 12"/>
            <p:cNvSpPr/>
            <p:nvPr/>
          </p:nvSpPr>
          <p:spPr>
            <a:xfrm>
              <a:off x="2275540" y="4274608"/>
              <a:ext cx="540000" cy="540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89815" y="4181739"/>
              <a:ext cx="540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500" dirty="0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sz="45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3077998" y="1685955"/>
            <a:ext cx="3836723" cy="540000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课题来源与研究目的和意义</a:t>
            </a:r>
          </a:p>
        </p:txBody>
      </p:sp>
      <p:sp>
        <p:nvSpPr>
          <p:cNvPr id="16" name="矩形 15"/>
          <p:cNvSpPr/>
          <p:nvPr/>
        </p:nvSpPr>
        <p:spPr>
          <a:xfrm>
            <a:off x="3077998" y="2487747"/>
            <a:ext cx="3836723" cy="540000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</a:t>
            </a:r>
          </a:p>
        </p:txBody>
      </p:sp>
      <p:sp>
        <p:nvSpPr>
          <p:cNvPr id="17" name="矩形 16"/>
          <p:cNvSpPr/>
          <p:nvPr/>
        </p:nvSpPr>
        <p:spPr>
          <a:xfrm>
            <a:off x="3077998" y="3289539"/>
            <a:ext cx="3836723" cy="540000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主要研究内容与方案</a:t>
            </a:r>
          </a:p>
        </p:txBody>
      </p:sp>
      <p:sp>
        <p:nvSpPr>
          <p:cNvPr id="18" name="矩形 17"/>
          <p:cNvSpPr/>
          <p:nvPr/>
        </p:nvSpPr>
        <p:spPr>
          <a:xfrm>
            <a:off x="3077998" y="4102348"/>
            <a:ext cx="3836723" cy="540000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  <a:endParaRPr lang="zh-CN" altLang="en-US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298147" y="4906924"/>
            <a:ext cx="625725" cy="632869"/>
            <a:chOff x="2198994" y="5050235"/>
            <a:chExt cx="625725" cy="632869"/>
          </a:xfrm>
        </p:grpSpPr>
        <p:sp>
          <p:nvSpPr>
            <p:cNvPr id="19" name="矩形 18"/>
            <p:cNvSpPr/>
            <p:nvPr/>
          </p:nvSpPr>
          <p:spPr>
            <a:xfrm>
              <a:off x="2284719" y="5143104"/>
              <a:ext cx="540000" cy="540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198994" y="5050235"/>
              <a:ext cx="540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5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zh-CN" altLang="en-US" sz="45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087177" y="4904140"/>
            <a:ext cx="3836723" cy="540000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已具备的条件和所需条件</a:t>
            </a:r>
            <a:endParaRPr lang="zh-CN" altLang="en-US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329360" y="5709413"/>
            <a:ext cx="625725" cy="632869"/>
            <a:chOff x="2230207" y="5863651"/>
            <a:chExt cx="625725" cy="632869"/>
          </a:xfrm>
        </p:grpSpPr>
        <p:sp>
          <p:nvSpPr>
            <p:cNvPr id="22" name="矩形 21"/>
            <p:cNvSpPr/>
            <p:nvPr/>
          </p:nvSpPr>
          <p:spPr>
            <a:xfrm>
              <a:off x="2315932" y="5956520"/>
              <a:ext cx="540000" cy="540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230207" y="5863651"/>
              <a:ext cx="540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500" dirty="0"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lang="zh-CN" altLang="en-US" sz="45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118390" y="5705934"/>
            <a:ext cx="3836723" cy="540000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预计困难与解决方案</a:t>
            </a:r>
            <a:endParaRPr lang="zh-CN" altLang="en-US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 descr="20140611200459_65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950" y="395686"/>
            <a:ext cx="741050" cy="5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"/>
    </mc:Choice>
    <mc:Fallback xmlns="">
      <p:transition spd="slow" advTm="1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87857" y="2420962"/>
            <a:ext cx="725230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 smtClean="0">
                <a:solidFill>
                  <a:srgbClr val="404040"/>
                </a:solidFill>
                <a:latin typeface="Aharoni" panose="02010803020104030203" pitchFamily="2" charset="-79"/>
                <a:ea typeface="微软雅黑" panose="020B0503020204020204" pitchFamily="34" charset="-122"/>
                <a:cs typeface="Aharoni" panose="02010803020104030203" pitchFamily="2" charset="-79"/>
              </a:rPr>
              <a:t>THANKS</a:t>
            </a:r>
            <a:endParaRPr lang="zh-CN" altLang="en-US" sz="13800" b="1" dirty="0">
              <a:solidFill>
                <a:srgbClr val="404040"/>
              </a:solidFill>
              <a:latin typeface="Aharoni" panose="02010803020104030203" pitchFamily="2" charset="-79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69175" y="183463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ea typeface="微软雅黑" panose="020B0503020204020204" pitchFamily="34" charset="-122"/>
                <a:cs typeface="Aharoni" panose="02010803020104030203" pitchFamily="2" charset="-79"/>
              </a:rPr>
              <a:t>欢迎批评指正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7351833" y="1985538"/>
            <a:ext cx="425187" cy="859008"/>
            <a:chOff x="575" y="12"/>
            <a:chExt cx="394" cy="796"/>
          </a:xfrm>
          <a:solidFill>
            <a:srgbClr val="404040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575" y="143"/>
              <a:ext cx="394" cy="665"/>
            </a:xfrm>
            <a:custGeom>
              <a:avLst/>
              <a:gdLst>
                <a:gd name="T0" fmla="*/ 116 w 166"/>
                <a:gd name="T1" fmla="*/ 71 h 279"/>
                <a:gd name="T2" fmla="*/ 147 w 166"/>
                <a:gd name="T3" fmla="*/ 124 h 279"/>
                <a:gd name="T4" fmla="*/ 161 w 166"/>
                <a:gd name="T5" fmla="*/ 118 h 279"/>
                <a:gd name="T6" fmla="*/ 119 w 166"/>
                <a:gd name="T7" fmla="*/ 24 h 279"/>
                <a:gd name="T8" fmla="*/ 81 w 166"/>
                <a:gd name="T9" fmla="*/ 4 h 279"/>
                <a:gd name="T10" fmla="*/ 53 w 166"/>
                <a:gd name="T11" fmla="*/ 19 h 279"/>
                <a:gd name="T12" fmla="*/ 44 w 166"/>
                <a:gd name="T13" fmla="*/ 63 h 279"/>
                <a:gd name="T14" fmla="*/ 44 w 166"/>
                <a:gd name="T15" fmla="*/ 67 h 279"/>
                <a:gd name="T16" fmla="*/ 0 w 166"/>
                <a:gd name="T17" fmla="*/ 120 h 279"/>
                <a:gd name="T18" fmla="*/ 11 w 166"/>
                <a:gd name="T19" fmla="*/ 129 h 279"/>
                <a:gd name="T20" fmla="*/ 44 w 166"/>
                <a:gd name="T21" fmla="*/ 99 h 279"/>
                <a:gd name="T22" fmla="*/ 44 w 166"/>
                <a:gd name="T23" fmla="*/ 136 h 279"/>
                <a:gd name="T24" fmla="*/ 24 w 166"/>
                <a:gd name="T25" fmla="*/ 279 h 279"/>
                <a:gd name="T26" fmla="*/ 40 w 166"/>
                <a:gd name="T27" fmla="*/ 279 h 279"/>
                <a:gd name="T28" fmla="*/ 59 w 166"/>
                <a:gd name="T29" fmla="*/ 227 h 279"/>
                <a:gd name="T30" fmla="*/ 78 w 166"/>
                <a:gd name="T31" fmla="*/ 179 h 279"/>
                <a:gd name="T32" fmla="*/ 103 w 166"/>
                <a:gd name="T33" fmla="*/ 227 h 279"/>
                <a:gd name="T34" fmla="*/ 153 w 166"/>
                <a:gd name="T35" fmla="*/ 276 h 279"/>
                <a:gd name="T36" fmla="*/ 166 w 166"/>
                <a:gd name="T37" fmla="*/ 263 h 279"/>
                <a:gd name="T38" fmla="*/ 126 w 166"/>
                <a:gd name="T39" fmla="*/ 211 h 279"/>
                <a:gd name="T40" fmla="*/ 117 w 166"/>
                <a:gd name="T41" fmla="*/ 133 h 279"/>
                <a:gd name="T42" fmla="*/ 116 w 166"/>
                <a:gd name="T43" fmla="*/ 7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6" h="279">
                  <a:moveTo>
                    <a:pt x="116" y="71"/>
                  </a:moveTo>
                  <a:cubicBezTo>
                    <a:pt x="147" y="124"/>
                    <a:pt x="147" y="124"/>
                    <a:pt x="147" y="124"/>
                  </a:cubicBezTo>
                  <a:cubicBezTo>
                    <a:pt x="161" y="118"/>
                    <a:pt x="161" y="118"/>
                    <a:pt x="161" y="118"/>
                  </a:cubicBezTo>
                  <a:cubicBezTo>
                    <a:pt x="161" y="118"/>
                    <a:pt x="135" y="52"/>
                    <a:pt x="119" y="24"/>
                  </a:cubicBezTo>
                  <a:cubicBezTo>
                    <a:pt x="106" y="0"/>
                    <a:pt x="81" y="4"/>
                    <a:pt x="81" y="4"/>
                  </a:cubicBezTo>
                  <a:cubicBezTo>
                    <a:pt x="81" y="4"/>
                    <a:pt x="63" y="4"/>
                    <a:pt x="53" y="19"/>
                  </a:cubicBezTo>
                  <a:cubicBezTo>
                    <a:pt x="48" y="27"/>
                    <a:pt x="44" y="40"/>
                    <a:pt x="44" y="63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24" y="279"/>
                    <a:pt x="24" y="279"/>
                    <a:pt x="24" y="279"/>
                  </a:cubicBezTo>
                  <a:cubicBezTo>
                    <a:pt x="40" y="279"/>
                    <a:pt x="40" y="279"/>
                    <a:pt x="40" y="279"/>
                  </a:cubicBezTo>
                  <a:cubicBezTo>
                    <a:pt x="59" y="227"/>
                    <a:pt x="59" y="227"/>
                    <a:pt x="59" y="227"/>
                  </a:cubicBezTo>
                  <a:cubicBezTo>
                    <a:pt x="78" y="179"/>
                    <a:pt x="78" y="179"/>
                    <a:pt x="78" y="179"/>
                  </a:cubicBezTo>
                  <a:cubicBezTo>
                    <a:pt x="103" y="227"/>
                    <a:pt x="103" y="227"/>
                    <a:pt x="103" y="227"/>
                  </a:cubicBezTo>
                  <a:cubicBezTo>
                    <a:pt x="153" y="276"/>
                    <a:pt x="153" y="276"/>
                    <a:pt x="153" y="276"/>
                  </a:cubicBezTo>
                  <a:cubicBezTo>
                    <a:pt x="166" y="263"/>
                    <a:pt x="166" y="263"/>
                    <a:pt x="166" y="263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17" y="133"/>
                    <a:pt x="117" y="133"/>
                    <a:pt x="117" y="133"/>
                  </a:cubicBezTo>
                  <a:cubicBezTo>
                    <a:pt x="116" y="71"/>
                    <a:pt x="116" y="71"/>
                    <a:pt x="116" y="7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752" y="12"/>
              <a:ext cx="121" cy="1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644769" y="4201579"/>
            <a:ext cx="7702062" cy="7006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48867" y="1955949"/>
            <a:ext cx="674397" cy="888596"/>
            <a:chOff x="747" y="939"/>
            <a:chExt cx="1124" cy="1481"/>
          </a:xfrm>
          <a:solidFill>
            <a:srgbClr val="FFC000"/>
          </a:solidFill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1117" y="939"/>
              <a:ext cx="300" cy="299"/>
            </a:xfrm>
            <a:custGeom>
              <a:avLst/>
              <a:gdLst>
                <a:gd name="T0" fmla="*/ 18 w 43"/>
                <a:gd name="T1" fmla="*/ 3 h 43"/>
                <a:gd name="T2" fmla="*/ 40 w 43"/>
                <a:gd name="T3" fmla="*/ 23 h 43"/>
                <a:gd name="T4" fmla="*/ 8 w 43"/>
                <a:gd name="T5" fmla="*/ 31 h 43"/>
                <a:gd name="T6" fmla="*/ 18 w 43"/>
                <a:gd name="T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43">
                  <a:moveTo>
                    <a:pt x="18" y="3"/>
                  </a:moveTo>
                  <a:cubicBezTo>
                    <a:pt x="30" y="0"/>
                    <a:pt x="43" y="11"/>
                    <a:pt x="40" y="23"/>
                  </a:cubicBezTo>
                  <a:cubicBezTo>
                    <a:pt x="39" y="39"/>
                    <a:pt x="16" y="43"/>
                    <a:pt x="8" y="31"/>
                  </a:cubicBezTo>
                  <a:cubicBezTo>
                    <a:pt x="0" y="22"/>
                    <a:pt x="6" y="5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747" y="995"/>
              <a:ext cx="1124" cy="1425"/>
            </a:xfrm>
            <a:custGeom>
              <a:avLst/>
              <a:gdLst>
                <a:gd name="T0" fmla="*/ 125 w 161"/>
                <a:gd name="T1" fmla="*/ 22 h 205"/>
                <a:gd name="T2" fmla="*/ 145 w 161"/>
                <a:gd name="T3" fmla="*/ 1 h 205"/>
                <a:gd name="T4" fmla="*/ 158 w 161"/>
                <a:gd name="T5" fmla="*/ 5 h 205"/>
                <a:gd name="T6" fmla="*/ 152 w 161"/>
                <a:gd name="T7" fmla="*/ 20 h 205"/>
                <a:gd name="T8" fmla="*/ 132 w 161"/>
                <a:gd name="T9" fmla="*/ 40 h 205"/>
                <a:gd name="T10" fmla="*/ 99 w 161"/>
                <a:gd name="T11" fmla="*/ 53 h 205"/>
                <a:gd name="T12" fmla="*/ 99 w 161"/>
                <a:gd name="T13" fmla="*/ 116 h 205"/>
                <a:gd name="T14" fmla="*/ 131 w 161"/>
                <a:gd name="T15" fmla="*/ 188 h 205"/>
                <a:gd name="T16" fmla="*/ 117 w 161"/>
                <a:gd name="T17" fmla="*/ 201 h 205"/>
                <a:gd name="T18" fmla="*/ 108 w 161"/>
                <a:gd name="T19" fmla="*/ 189 h 205"/>
                <a:gd name="T20" fmla="*/ 77 w 161"/>
                <a:gd name="T21" fmla="*/ 121 h 205"/>
                <a:gd name="T22" fmla="*/ 73 w 161"/>
                <a:gd name="T23" fmla="*/ 121 h 205"/>
                <a:gd name="T24" fmla="*/ 40 w 161"/>
                <a:gd name="T25" fmla="*/ 191 h 205"/>
                <a:gd name="T26" fmla="*/ 30 w 161"/>
                <a:gd name="T27" fmla="*/ 202 h 205"/>
                <a:gd name="T28" fmla="*/ 18 w 161"/>
                <a:gd name="T29" fmla="*/ 189 h 205"/>
                <a:gd name="T30" fmla="*/ 52 w 161"/>
                <a:gd name="T31" fmla="*/ 118 h 205"/>
                <a:gd name="T32" fmla="*/ 52 w 161"/>
                <a:gd name="T33" fmla="*/ 57 h 205"/>
                <a:gd name="T34" fmla="*/ 18 w 161"/>
                <a:gd name="T35" fmla="*/ 96 h 205"/>
                <a:gd name="T36" fmla="*/ 5 w 161"/>
                <a:gd name="T37" fmla="*/ 95 h 205"/>
                <a:gd name="T38" fmla="*/ 7 w 161"/>
                <a:gd name="T39" fmla="*/ 82 h 205"/>
                <a:gd name="T40" fmla="*/ 41 w 161"/>
                <a:gd name="T41" fmla="*/ 41 h 205"/>
                <a:gd name="T42" fmla="*/ 53 w 161"/>
                <a:gd name="T43" fmla="*/ 34 h 205"/>
                <a:gd name="T44" fmla="*/ 94 w 161"/>
                <a:gd name="T45" fmla="*/ 34 h 205"/>
                <a:gd name="T46" fmla="*/ 112 w 161"/>
                <a:gd name="T47" fmla="*/ 29 h 205"/>
                <a:gd name="T48" fmla="*/ 125 w 161"/>
                <a:gd name="T49" fmla="*/ 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1" h="205">
                  <a:moveTo>
                    <a:pt x="125" y="22"/>
                  </a:moveTo>
                  <a:cubicBezTo>
                    <a:pt x="132" y="15"/>
                    <a:pt x="138" y="7"/>
                    <a:pt x="145" y="1"/>
                  </a:cubicBezTo>
                  <a:cubicBezTo>
                    <a:pt x="150" y="1"/>
                    <a:pt x="155" y="0"/>
                    <a:pt x="158" y="5"/>
                  </a:cubicBezTo>
                  <a:cubicBezTo>
                    <a:pt x="161" y="11"/>
                    <a:pt x="155" y="16"/>
                    <a:pt x="152" y="20"/>
                  </a:cubicBezTo>
                  <a:cubicBezTo>
                    <a:pt x="145" y="26"/>
                    <a:pt x="139" y="34"/>
                    <a:pt x="132" y="40"/>
                  </a:cubicBezTo>
                  <a:cubicBezTo>
                    <a:pt x="121" y="46"/>
                    <a:pt x="110" y="49"/>
                    <a:pt x="99" y="53"/>
                  </a:cubicBezTo>
                  <a:cubicBezTo>
                    <a:pt x="99" y="74"/>
                    <a:pt x="98" y="95"/>
                    <a:pt x="99" y="116"/>
                  </a:cubicBezTo>
                  <a:cubicBezTo>
                    <a:pt x="109" y="141"/>
                    <a:pt x="121" y="164"/>
                    <a:pt x="131" y="188"/>
                  </a:cubicBezTo>
                  <a:cubicBezTo>
                    <a:pt x="135" y="197"/>
                    <a:pt x="124" y="205"/>
                    <a:pt x="117" y="201"/>
                  </a:cubicBezTo>
                  <a:cubicBezTo>
                    <a:pt x="112" y="198"/>
                    <a:pt x="110" y="193"/>
                    <a:pt x="108" y="189"/>
                  </a:cubicBezTo>
                  <a:cubicBezTo>
                    <a:pt x="98" y="166"/>
                    <a:pt x="87" y="144"/>
                    <a:pt x="77" y="121"/>
                  </a:cubicBezTo>
                  <a:cubicBezTo>
                    <a:pt x="76" y="121"/>
                    <a:pt x="74" y="121"/>
                    <a:pt x="73" y="121"/>
                  </a:cubicBezTo>
                  <a:cubicBezTo>
                    <a:pt x="62" y="145"/>
                    <a:pt x="51" y="168"/>
                    <a:pt x="40" y="191"/>
                  </a:cubicBezTo>
                  <a:cubicBezTo>
                    <a:pt x="38" y="195"/>
                    <a:pt x="35" y="200"/>
                    <a:pt x="30" y="202"/>
                  </a:cubicBezTo>
                  <a:cubicBezTo>
                    <a:pt x="24" y="203"/>
                    <a:pt x="15" y="197"/>
                    <a:pt x="18" y="189"/>
                  </a:cubicBezTo>
                  <a:cubicBezTo>
                    <a:pt x="29" y="165"/>
                    <a:pt x="41" y="142"/>
                    <a:pt x="52" y="118"/>
                  </a:cubicBezTo>
                  <a:cubicBezTo>
                    <a:pt x="52" y="97"/>
                    <a:pt x="52" y="77"/>
                    <a:pt x="52" y="57"/>
                  </a:cubicBezTo>
                  <a:cubicBezTo>
                    <a:pt x="40" y="69"/>
                    <a:pt x="30" y="83"/>
                    <a:pt x="18" y="96"/>
                  </a:cubicBezTo>
                  <a:cubicBezTo>
                    <a:pt x="15" y="100"/>
                    <a:pt x="8" y="100"/>
                    <a:pt x="5" y="95"/>
                  </a:cubicBezTo>
                  <a:cubicBezTo>
                    <a:pt x="0" y="91"/>
                    <a:pt x="4" y="85"/>
                    <a:pt x="7" y="82"/>
                  </a:cubicBezTo>
                  <a:cubicBezTo>
                    <a:pt x="18" y="68"/>
                    <a:pt x="30" y="55"/>
                    <a:pt x="41" y="41"/>
                  </a:cubicBezTo>
                  <a:cubicBezTo>
                    <a:pt x="44" y="38"/>
                    <a:pt x="48" y="34"/>
                    <a:pt x="53" y="34"/>
                  </a:cubicBezTo>
                  <a:cubicBezTo>
                    <a:pt x="66" y="34"/>
                    <a:pt x="80" y="34"/>
                    <a:pt x="94" y="34"/>
                  </a:cubicBezTo>
                  <a:cubicBezTo>
                    <a:pt x="100" y="34"/>
                    <a:pt x="106" y="31"/>
                    <a:pt x="112" y="29"/>
                  </a:cubicBezTo>
                  <a:cubicBezTo>
                    <a:pt x="116" y="27"/>
                    <a:pt x="122" y="26"/>
                    <a:pt x="1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7702237">
            <a:off x="7783999" y="1434803"/>
            <a:ext cx="834348" cy="834062"/>
            <a:chOff x="408706" y="597492"/>
            <a:chExt cx="2513151" cy="2512289"/>
          </a:xfrm>
          <a:solidFill>
            <a:schemeClr val="bg1">
              <a:lumMod val="95000"/>
            </a:schemeClr>
          </a:solidFill>
        </p:grpSpPr>
        <p:sp>
          <p:nvSpPr>
            <p:cNvPr id="22" name="等腰三角形 21"/>
            <p:cNvSpPr/>
            <p:nvPr/>
          </p:nvSpPr>
          <p:spPr>
            <a:xfrm rot="7388066">
              <a:off x="2128107" y="2105656"/>
              <a:ext cx="736600" cy="8509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rot="14086867">
              <a:off x="408708" y="597490"/>
              <a:ext cx="2512289" cy="25122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!!?</a:t>
              </a:r>
              <a:endPara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200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4"/>
    </mc:Choice>
    <mc:Fallback xmlns="">
      <p:transition spd="slow" advTm="175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4799"/>
            <a:ext cx="9144000" cy="6731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0905" y="11349"/>
            <a:ext cx="1517529" cy="1260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22651" y="348961"/>
            <a:ext cx="5193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课题来源与研究目的和意义</a:t>
            </a:r>
          </a:p>
        </p:txBody>
      </p:sp>
      <p:sp>
        <p:nvSpPr>
          <p:cNvPr id="19" name="矩形 18"/>
          <p:cNvSpPr/>
          <p:nvPr/>
        </p:nvSpPr>
        <p:spPr>
          <a:xfrm>
            <a:off x="152115" y="1910592"/>
            <a:ext cx="4265339" cy="40011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课题来源：深圳科创委基础研究项目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2115" y="2898968"/>
            <a:ext cx="2178961" cy="40011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研究目的和意义：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114" y="3573172"/>
            <a:ext cx="527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脑相关</a:t>
            </a:r>
            <a:r>
              <a:rPr lang="zh-CN" altLang="en-US" sz="2000" dirty="0" smtClean="0"/>
              <a:t>疾病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例如老年痴呆、孤独症等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在</a:t>
            </a:r>
            <a:r>
              <a:rPr lang="zh-CN" altLang="en-US" sz="2000" dirty="0" smtClean="0"/>
              <a:t>老年人病中所占的比例</a:t>
            </a:r>
            <a:r>
              <a:rPr lang="zh-CN" altLang="en-US" sz="2000" dirty="0"/>
              <a:t>逐年</a:t>
            </a:r>
            <a:r>
              <a:rPr lang="zh-CN" altLang="en-US" sz="2000" dirty="0" smtClean="0"/>
              <a:t>上升</a:t>
            </a:r>
            <a:r>
              <a:rPr lang="en-US" altLang="zh-CN" sz="2000" dirty="0" smtClean="0"/>
              <a:t>·</a:t>
            </a:r>
            <a:endParaRPr lang="zh-CN" altLang="en-US" sz="2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52114" y="4395596"/>
            <a:ext cx="527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经颅磁</a:t>
            </a:r>
            <a:r>
              <a:rPr lang="zh-CN" altLang="zh-CN" sz="2000" dirty="0" smtClean="0"/>
              <a:t>刺激</a:t>
            </a:r>
            <a:r>
              <a:rPr lang="en-US" altLang="zh-CN" sz="2000" dirty="0" smtClean="0"/>
              <a:t>(TMS )</a:t>
            </a:r>
            <a:r>
              <a:rPr lang="zh-CN" altLang="en-US" sz="2000" dirty="0" smtClean="0"/>
              <a:t>能通过向大脑发射一定强度的磁场来改变老年痴呆患者的症状</a:t>
            </a:r>
            <a:endParaRPr lang="zh-CN" altLang="en-US" sz="2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52114" y="5318225"/>
            <a:ext cx="476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临床大都是</a:t>
            </a:r>
            <a:r>
              <a:rPr lang="zh-CN" altLang="en-US" sz="2000" dirty="0"/>
              <a:t>采用</a:t>
            </a:r>
            <a:r>
              <a:rPr lang="zh-CN" altLang="zh-CN" sz="2000" dirty="0"/>
              <a:t>手持</a:t>
            </a:r>
            <a:r>
              <a:rPr lang="en-US" altLang="zh-CN" sz="2000" dirty="0" smtClean="0"/>
              <a:t>TMS</a:t>
            </a:r>
            <a:r>
              <a:rPr lang="zh-CN" altLang="en-US" sz="2000" dirty="0"/>
              <a:t>治疗</a:t>
            </a:r>
            <a:r>
              <a:rPr lang="zh-CN" altLang="zh-CN" sz="2000" dirty="0" smtClean="0"/>
              <a:t>头</a:t>
            </a:r>
            <a:r>
              <a:rPr lang="zh-CN" altLang="en-US" sz="2000" dirty="0"/>
              <a:t>或固定</a:t>
            </a:r>
            <a:r>
              <a:rPr lang="zh-CN" altLang="en-US" sz="2000" dirty="0" smtClean="0"/>
              <a:t>框架，医生凭经验确定刺激位置</a:t>
            </a:r>
            <a:endParaRPr lang="zh-CN" altLang="en-US" sz="2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52114" y="6150114"/>
            <a:ext cx="4896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精确</a:t>
            </a:r>
            <a:r>
              <a:rPr lang="zh-CN" altLang="en-US" sz="2000" dirty="0" smtClean="0"/>
              <a:t>识别头部、</a:t>
            </a:r>
            <a:r>
              <a:rPr lang="en-US" altLang="zh-CN" sz="2000" dirty="0" smtClean="0"/>
              <a:t>TMS</a:t>
            </a:r>
            <a:r>
              <a:rPr lang="zh-CN" altLang="en-US" sz="2000" dirty="0" smtClean="0"/>
              <a:t>治疗头位置的医疗导航系统，实现</a:t>
            </a:r>
            <a:r>
              <a:rPr lang="zh-CN" altLang="en-US" sz="2000" dirty="0"/>
              <a:t>智能精准治疗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51" y="4456090"/>
            <a:ext cx="2978552" cy="23206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50" y="1901527"/>
            <a:ext cx="2978553" cy="2344559"/>
          </a:xfrm>
          <a:prstGeom prst="rect">
            <a:avLst/>
          </a:prstGeom>
        </p:spPr>
      </p:pic>
      <p:pic>
        <p:nvPicPr>
          <p:cNvPr id="27" name="图片 26" descr="20140611200459_65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2950" y="304799"/>
            <a:ext cx="741050" cy="6540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508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8"/>
    </mc:Choice>
    <mc:Fallback xmlns="">
      <p:transition spd="slow" advTm="42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  <p:bldP spid="23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4799"/>
            <a:ext cx="9144000" cy="6731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0905" y="11349"/>
            <a:ext cx="1517529" cy="1260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en-US" altLang="zh-CN" sz="12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2651" y="348961"/>
            <a:ext cx="5193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</a:t>
            </a:r>
          </a:p>
        </p:txBody>
      </p:sp>
      <p:pic>
        <p:nvPicPr>
          <p:cNvPr id="27" name="图片 26" descr="20140611200459_65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950" y="304799"/>
            <a:ext cx="741050" cy="65400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2433" y="1564799"/>
            <a:ext cx="332735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医疗导航系统研究现状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97222"/>
              </p:ext>
            </p:extLst>
          </p:nvPr>
        </p:nvGraphicFramePr>
        <p:xfrm>
          <a:off x="372271" y="3396623"/>
          <a:ext cx="8399457" cy="317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819"/>
                <a:gridCol w="2451482"/>
                <a:gridCol w="3148156"/>
              </a:tblGrid>
              <a:tr h="36987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导航系统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劣势</a:t>
                      </a:r>
                      <a:endParaRPr lang="zh-CN" altLang="en-US" dirty="0"/>
                    </a:p>
                  </a:txBody>
                  <a:tcPr/>
                </a:tc>
              </a:tr>
              <a:tr h="647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机械导航系统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定位精度高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自由度受限 、系统体积大、定位一个目标</a:t>
                      </a:r>
                      <a:endParaRPr lang="zh-CN" altLang="en-US" sz="2000" dirty="0"/>
                    </a:p>
                  </a:txBody>
                  <a:tcPr/>
                </a:tc>
              </a:tr>
              <a:tr h="637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超声波导航系统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成本低、校准方便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易受空气环境影响、定位精度差 、超声波易被遮挡</a:t>
                      </a:r>
                      <a:endParaRPr lang="zh-CN" altLang="en-US" sz="2000" dirty="0"/>
                    </a:p>
                  </a:txBody>
                  <a:tcPr/>
                </a:tc>
              </a:tr>
              <a:tr h="647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电磁导航系统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成本低 、体积小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定位范围小 、</a:t>
                      </a:r>
                    </a:p>
                    <a:p>
                      <a:r>
                        <a:rPr lang="zh-CN" altLang="en-US" sz="2000" dirty="0" smtClean="0"/>
                        <a:t>易受电磁环境影响</a:t>
                      </a:r>
                      <a:endParaRPr lang="zh-CN" altLang="en-US" sz="2000" dirty="0"/>
                    </a:p>
                  </a:txBody>
                  <a:tcPr/>
                </a:tc>
              </a:tr>
              <a:tr h="647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视觉导航系统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定位精度高、结构简单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遮挡问题不能解决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60870" y="2344658"/>
            <a:ext cx="192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机械导航系统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171417" y="2847518"/>
            <a:ext cx="21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视觉</a:t>
            </a:r>
            <a:r>
              <a:rPr lang="zh-CN" altLang="en-US" dirty="0" smtClean="0"/>
              <a:t>导航系统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260870" y="2847518"/>
            <a:ext cx="194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电磁</a:t>
            </a:r>
            <a:r>
              <a:rPr lang="zh-CN" altLang="en-US" dirty="0" smtClean="0"/>
              <a:t>导航系统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171417" y="2344658"/>
            <a:ext cx="21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超声波</a:t>
            </a:r>
            <a:r>
              <a:rPr lang="zh-CN" altLang="en-US" dirty="0" smtClean="0"/>
              <a:t>导航系统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472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7"/>
    </mc:Choice>
    <mc:Fallback xmlns="">
      <p:transition spd="slow" advTm="1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2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4799"/>
            <a:ext cx="9144000" cy="6731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0905" y="11349"/>
            <a:ext cx="1517529" cy="1260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en-US" altLang="zh-CN" sz="12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2651" y="348961"/>
            <a:ext cx="5193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</a:t>
            </a:r>
          </a:p>
        </p:txBody>
      </p:sp>
      <p:pic>
        <p:nvPicPr>
          <p:cNvPr id="27" name="图片 26" descr="20140611200459_65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950" y="304799"/>
            <a:ext cx="741050" cy="65400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1217" y="41432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461937" y="3208016"/>
            <a:ext cx="3975881" cy="2928570"/>
            <a:chOff x="0" y="1564799"/>
            <a:chExt cx="3975881" cy="2928570"/>
          </a:xfrm>
        </p:grpSpPr>
        <p:sp>
          <p:nvSpPr>
            <p:cNvPr id="13" name="文本框 12"/>
            <p:cNvSpPr txBox="1"/>
            <p:nvPr/>
          </p:nvSpPr>
          <p:spPr>
            <a:xfrm>
              <a:off x="1425235" y="4124037"/>
              <a:ext cx="2104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Polaris</a:t>
              </a:r>
              <a:r>
                <a:rPr lang="zh-CN" altLang="en-US" dirty="0" smtClean="0"/>
                <a:t>的主要设备</a:t>
              </a:r>
              <a:endParaRPr lang="zh-CN" altLang="en-US" dirty="0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64799"/>
              <a:ext cx="3975881" cy="2341671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721217" y="2371056"/>
            <a:ext cx="572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加拿大的</a:t>
            </a:r>
            <a:r>
              <a:rPr lang="en-US" altLang="zh-CN" dirty="0" smtClean="0"/>
              <a:t>NDI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MicronTracker</a:t>
            </a:r>
            <a:r>
              <a:rPr lang="zh-CN" altLang="en-US" dirty="0" smtClean="0"/>
              <a:t>， 美国的 </a:t>
            </a:r>
            <a:r>
              <a:rPr lang="en-US" altLang="zh-CN" dirty="0" err="1" smtClean="0"/>
              <a:t>OptiTrack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542477" y="3208016"/>
            <a:ext cx="2476500" cy="3235502"/>
            <a:chOff x="5606871" y="2191123"/>
            <a:chExt cx="2476500" cy="323550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6871" y="2191123"/>
              <a:ext cx="2476500" cy="2481178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931084" y="5057293"/>
              <a:ext cx="15266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MicronTracker</a:t>
              </a:r>
              <a:endParaRPr lang="zh-CN" altLang="en-US"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536" y="1571495"/>
            <a:ext cx="393048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视觉医疗</a:t>
            </a:r>
            <a:r>
              <a:rPr lang="zh-CN" altLang="en-US" sz="2400" dirty="0"/>
              <a:t>导航系统研究现状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682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"/>
    </mc:Choice>
    <mc:Fallback xmlns="">
      <p:transition spd="slow" advTm="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4799"/>
            <a:ext cx="9144000" cy="6731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0905" y="11349"/>
            <a:ext cx="1517529" cy="1260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en-US" altLang="zh-CN" sz="12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2651" y="348961"/>
            <a:ext cx="5193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</a:t>
            </a:r>
          </a:p>
        </p:txBody>
      </p:sp>
      <p:pic>
        <p:nvPicPr>
          <p:cNvPr id="27" name="图片 26" descr="20140611200459_65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950" y="304799"/>
            <a:ext cx="741050" cy="65400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1217" y="41432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6967" y="2409312"/>
            <a:ext cx="8325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国内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商业医疗器械设备商也陆续推出手术导航的产品，目前国内主要是以深圳安科公司的</a:t>
            </a:r>
            <a:r>
              <a:rPr lang="zh-CN" altLang="zh-CN" kern="100" dirty="0">
                <a:ea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Times New Roman" panose="02020603050405020304" pitchFamily="18" charset="0"/>
              </a:rPr>
              <a:t>ASA-610V 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神经手术导航系统和</a:t>
            </a:r>
            <a:r>
              <a:rPr lang="zh-CN" altLang="zh-CN" kern="100" dirty="0">
                <a:ea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Times New Roman" panose="02020603050405020304" pitchFamily="18" charset="0"/>
              </a:rPr>
              <a:t>ASA-630V 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骨科手术导航系统为代表，这两种导航系统已经被有效用在临床上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08278" y="3617540"/>
            <a:ext cx="66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国内高校：清华大学，上海交大，北京航空航天，吉林大学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6" y="1571495"/>
            <a:ext cx="393048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视觉医疗</a:t>
            </a:r>
            <a:r>
              <a:rPr lang="zh-CN" altLang="en-US" sz="2400" dirty="0"/>
              <a:t>导航系统研究现状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55" y="3332643"/>
            <a:ext cx="3166069" cy="352754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0" y="2333306"/>
            <a:ext cx="8139448" cy="43161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827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6"/>
    </mc:Choice>
    <mc:Fallback xmlns="">
      <p:transition spd="slow" advTm="8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4799"/>
            <a:ext cx="9144000" cy="6731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0905" y="11349"/>
            <a:ext cx="1517529" cy="1260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en-US" altLang="zh-CN" sz="12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4" y="348961"/>
            <a:ext cx="5193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主要研究内容与方案</a:t>
            </a:r>
          </a:p>
        </p:txBody>
      </p:sp>
      <p:pic>
        <p:nvPicPr>
          <p:cNvPr id="27" name="图片 26" descr="20140611200459_65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950" y="304799"/>
            <a:ext cx="741050" cy="65400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1217" y="41432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7509" y="1738648"/>
            <a:ext cx="38707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经颅</a:t>
            </a:r>
            <a:r>
              <a:rPr lang="zh-CN" altLang="en-US" sz="2000" dirty="0" smtClean="0"/>
              <a:t>磁治疗导航系统的主要功能：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280905" y="253469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空间定位技术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0905" y="333318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三维重建和可视化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47509" y="4112494"/>
            <a:ext cx="38707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主要研究内容：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23979" y="47263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病人头部位姿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识别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3979" y="5223814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latin typeface="Times New Roman" panose="02020603050405020304" pitchFamily="18" charset="0"/>
              </a:rPr>
              <a:t>TMS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治疗头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位姿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识别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80905" y="5748915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机器人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工作空间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和病人头外部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三维重建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163" y="1938703"/>
            <a:ext cx="2281367" cy="230505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15792" y="633196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系统整体设计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162" y="4561154"/>
            <a:ext cx="2281367" cy="20639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818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"/>
    </mc:Choice>
    <mc:Fallback xmlns="">
      <p:transition spd="slow" advTm="6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19" grpId="0" animBg="1"/>
      <p:bldP spid="11" grpId="0"/>
      <p:bldP spid="12" grpId="0"/>
      <p:bldP spid="14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4799"/>
            <a:ext cx="9144000" cy="6731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0905" y="11349"/>
            <a:ext cx="1517529" cy="1260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en-US" altLang="zh-CN" sz="12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4" y="348961"/>
            <a:ext cx="5193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主要研究内容与方案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1217" y="4016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949348" y="420063"/>
            <a:ext cx="2597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头部位姿识别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6695" y="2650820"/>
            <a:ext cx="453032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        得到病人头部相对机器人坐标系的空间位姿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0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280905" y="4016366"/>
            <a:ext cx="1698619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识别方案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80905" y="1712030"/>
            <a:ext cx="1723549" cy="461665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zh-CN" altLang="en-US" sz="2400" dirty="0"/>
              <a:t>主要作用：</a:t>
            </a:r>
            <a:endParaRPr lang="en-US" altLang="zh-CN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319890" y="5216292"/>
            <a:ext cx="4457133" cy="1476925"/>
            <a:chOff x="319890" y="5216292"/>
            <a:chExt cx="4457133" cy="1476925"/>
          </a:xfrm>
        </p:grpSpPr>
        <p:grpSp>
          <p:nvGrpSpPr>
            <p:cNvPr id="14" name="组合 13"/>
            <p:cNvGrpSpPr/>
            <p:nvPr/>
          </p:nvGrpSpPr>
          <p:grpSpPr>
            <a:xfrm>
              <a:off x="319890" y="5216292"/>
              <a:ext cx="2062702" cy="1476925"/>
              <a:chOff x="319890" y="5216292"/>
              <a:chExt cx="2062702" cy="1476925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19890" y="5216292"/>
                <a:ext cx="186538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基于脸部关键点</a:t>
                </a:r>
                <a:r>
                  <a:rPr lang="zh-CN" altLang="zh-CN" sz="20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几何模型</a:t>
                </a:r>
                <a:endParaRPr lang="en-US" altLang="zh-CN" sz="20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453611" y="6293107"/>
                <a:ext cx="12747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特征回归</a:t>
                </a:r>
              </a:p>
            </p:txBody>
          </p:sp>
          <p:sp>
            <p:nvSpPr>
              <p:cNvPr id="9" name="右大括号 8"/>
              <p:cNvSpPr/>
              <p:nvPr/>
            </p:nvSpPr>
            <p:spPr>
              <a:xfrm>
                <a:off x="2004454" y="5357611"/>
                <a:ext cx="378138" cy="1266191"/>
              </a:xfrm>
              <a:prstGeom prst="rightBrace">
                <a:avLst>
                  <a:gd name="adj1" fmla="val 83712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2511859" y="5806040"/>
              <a:ext cx="2265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模式识别方法粗定位</a:t>
              </a:r>
              <a:endParaRPr lang="zh-CN" altLang="en-US" dirty="0"/>
            </a:p>
          </p:txBody>
        </p:sp>
      </p:grpSp>
      <p:sp>
        <p:nvSpPr>
          <p:cNvPr id="12" name="右箭头 11"/>
          <p:cNvSpPr/>
          <p:nvPr/>
        </p:nvSpPr>
        <p:spPr>
          <a:xfrm>
            <a:off x="4777023" y="5865109"/>
            <a:ext cx="876802" cy="251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53824" y="5850484"/>
            <a:ext cx="273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基于标记点的精确定位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124" y="1929882"/>
            <a:ext cx="2619375" cy="29241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920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"/>
    </mc:Choice>
    <mc:Fallback xmlns="">
      <p:transition spd="slow" advTm="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2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4799"/>
            <a:ext cx="9144000" cy="6731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0905" y="11349"/>
            <a:ext cx="1517529" cy="1260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en-US" altLang="zh-CN" sz="12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4" y="348961"/>
            <a:ext cx="5193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主要研究内容与方案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0" y="1685583"/>
            <a:ext cx="311668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头部位姿粗识别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117885" y="2499927"/>
            <a:ext cx="4332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基于脸部关键点几何模型的方法</a:t>
            </a:r>
            <a:endParaRPr lang="zh-CN" altLang="en-US" sz="20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348" y="420063"/>
            <a:ext cx="2597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头部位姿识别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13" y="4341691"/>
            <a:ext cx="1697021" cy="214659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6905" y="3045359"/>
            <a:ext cx="8832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借鉴</a:t>
            </a:r>
            <a:r>
              <a:rPr lang="zh-CN" altLang="en-US" dirty="0"/>
              <a:t>人类视觉对头部姿势的感知</a:t>
            </a:r>
            <a:r>
              <a:rPr lang="zh-CN" altLang="en-US" dirty="0" smtClean="0"/>
              <a:t>机理，利用</a:t>
            </a:r>
            <a:r>
              <a:rPr lang="zh-CN" altLang="en-US" dirty="0"/>
              <a:t>脸部</a:t>
            </a:r>
            <a:r>
              <a:rPr lang="zh-CN" altLang="en-US" dirty="0" smtClean="0"/>
              <a:t>关键</a:t>
            </a:r>
            <a:r>
              <a:rPr lang="zh-CN" altLang="en-US" dirty="0"/>
              <a:t>点的相对位置来估计头部</a:t>
            </a:r>
            <a:r>
              <a:rPr lang="zh-CN" altLang="en-US" dirty="0" smtClean="0"/>
              <a:t>姿势基本流程为先</a:t>
            </a:r>
            <a:r>
              <a:rPr lang="zh-CN" altLang="en-US" dirty="0"/>
              <a:t>确定脸部关键点所在位置，然后通过</a:t>
            </a:r>
            <a:r>
              <a:rPr lang="zh-CN" altLang="en-US" dirty="0" smtClean="0"/>
              <a:t>关键</a:t>
            </a:r>
            <a:r>
              <a:rPr lang="zh-CN" altLang="en-US" dirty="0"/>
              <a:t>点的相对位置来估计头部</a:t>
            </a:r>
            <a:r>
              <a:rPr lang="zh-CN" altLang="en-US" dirty="0" smtClean="0"/>
              <a:t>姿势。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45" y="4558283"/>
            <a:ext cx="1904762" cy="1647619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530567" y="5212338"/>
            <a:ext cx="1172397" cy="340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600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"/>
    </mc:Choice>
    <mc:Fallback xmlns="">
      <p:transition spd="slow" advTm="43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2|0.9|0.3|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2|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|0|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2|0.5|0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|0|0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|0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|0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3172</TotalTime>
  <Words>1324</Words>
  <Application>Microsoft Office PowerPoint</Application>
  <PresentationFormat>全屏显示(4:3)</PresentationFormat>
  <Paragraphs>186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Aharoni</vt:lpstr>
      <vt:lpstr>黑体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张庆培</dc:creator>
  <cp:lastModifiedBy>张庆培</cp:lastModifiedBy>
  <cp:revision>248</cp:revision>
  <dcterms:created xsi:type="dcterms:W3CDTF">2017-08-14T07:03:25Z</dcterms:created>
  <dcterms:modified xsi:type="dcterms:W3CDTF">2017-09-21T03:51:03Z</dcterms:modified>
</cp:coreProperties>
</file>