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56" r:id="rId2"/>
    <p:sldId id="257" r:id="rId3"/>
    <p:sldId id="275" r:id="rId4"/>
    <p:sldId id="276" r:id="rId5"/>
    <p:sldId id="277" r:id="rId6"/>
    <p:sldId id="258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69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62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0483-7497-4111-A1E7-95230513EF2F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BE956-9B9A-4DE3-A749-108618ACB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7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BE956-9B9A-4DE3-A749-108618ACB68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55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406041" y="18247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 userDrawn="1"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894128" y="-21511"/>
            <a:ext cx="6346231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51721" y="2708476"/>
            <a:ext cx="5995000" cy="170216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kumimoji="1" lang="en-US" altLang="ja-JP" smtClean="0"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rPr>
              <a:t>Reactive Extensions</a:t>
            </a:r>
            <a:r>
              <a:rPr kumimoji="1" lang="ja-JP" altLang="en-US" smtClean="0"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rPr>
              <a:t>で</a:t>
            </a:r>
            <a:r>
              <a:rPr kumimoji="1" lang="en-US" altLang="ja-JP" smtClean="0"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smtClean="0"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rPr>
            </a:br>
            <a:r>
              <a:rPr lang="en-US" altLang="ja-JP" smtClean="0"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rPr>
              <a:t>WP7</a:t>
            </a:r>
            <a:r>
              <a:rPr lang="ja-JP" altLang="en-US" smtClean="0"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rPr>
              <a:t>の</a:t>
            </a:r>
            <a:r>
              <a:rPr kumimoji="1" lang="ja-JP" altLang="en-US" smtClean="0"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rPr>
              <a:t>非同期処理を簡単に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7" y="4421080"/>
            <a:ext cx="3309803" cy="126062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kumimoji="1" lang="en-US" altLang="ja-JP" i="1" smtClean="0">
                <a:solidFill>
                  <a:schemeClr val="tx2"/>
                </a:solidFill>
              </a:rPr>
              <a:t>@neuecc – 2011/5/21</a:t>
            </a:r>
            <a:endParaRPr kumimoji="1" lang="ja-JP" altLang="en-US" i="1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41521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1"/>
            <a:ext cx="3505200" cy="6239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3" y="601884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0" y="693795"/>
            <a:ext cx="3359623" cy="546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2" y="4133089"/>
            <a:ext cx="3300573" cy="15195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7F18DF8-F344-4CF6-9FB9-6A6A6219A469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6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2"/>
            <a:ext cx="1332156" cy="365125"/>
          </a:xfrm>
          <a:prstGeom prst="rect">
            <a:avLst/>
          </a:prstGeom>
        </p:spPr>
        <p:txBody>
          <a:bodyPr/>
          <a:lstStyle/>
          <a:p>
            <a:fld id="{9EDB478F-702C-4640-8C2B-B3CC7C343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4" y="1288177"/>
            <a:ext cx="6777317" cy="35089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7F18DF8-F344-4CF6-9FB9-6A6A6219A469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2"/>
            <a:ext cx="1332156" cy="365125"/>
          </a:xfrm>
          <a:prstGeom prst="rect">
            <a:avLst/>
          </a:prstGeom>
        </p:spPr>
        <p:txBody>
          <a:bodyPr/>
          <a:lstStyle/>
          <a:p>
            <a:fld id="{9EDB478F-702C-4640-8C2B-B3CC7C343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1030147"/>
            <a:ext cx="1484453" cy="4780344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7F18DF8-F344-4CF6-9FB9-6A6A6219A469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2"/>
            <a:ext cx="1332156" cy="365125"/>
          </a:xfrm>
          <a:prstGeom prst="rect">
            <a:avLst/>
          </a:prstGeom>
        </p:spPr>
        <p:txBody>
          <a:bodyPr/>
          <a:lstStyle/>
          <a:p>
            <a:fld id="{9EDB478F-702C-4640-8C2B-B3CC7C343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4" y="1504201"/>
            <a:ext cx="7488946" cy="4877127"/>
          </a:xfrm>
          <a:prstGeom prst="rect">
            <a:avLst/>
          </a:prstGeom>
        </p:spPr>
        <p:txBody>
          <a:bodyPr/>
          <a:lstStyle>
            <a:lvl2pPr marL="640080" indent="-274320">
              <a:buFont typeface="Wingdings" pitchFamily="2" charset="2"/>
              <a:buChar char="l"/>
              <a:defRPr/>
            </a:lvl2pPr>
            <a:lvl3pPr marL="914400" indent="-228600">
              <a:buFont typeface="Wingdings" pitchFamily="2" charset="2"/>
              <a:buChar char="l"/>
              <a:defRPr/>
            </a:lvl3pPr>
            <a:lvl4pPr marL="1124712" indent="-228600">
              <a:buFont typeface="Wingdings" pitchFamily="2" charset="2"/>
              <a:buChar char="l"/>
              <a:defRPr/>
            </a:lvl4pPr>
            <a:lvl5pPr marL="132588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79208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i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7" y="4267200"/>
            <a:ext cx="6637467" cy="152041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7F18DF8-F344-4CF6-9FB9-6A6A6219A469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2"/>
            <a:ext cx="1332156" cy="365125"/>
          </a:xfrm>
          <a:prstGeom prst="rect">
            <a:avLst/>
          </a:prstGeom>
        </p:spPr>
        <p:txBody>
          <a:bodyPr/>
          <a:lstStyle/>
          <a:p>
            <a:fld id="{9EDB478F-702C-4640-8C2B-B3CC7C343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なし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332656"/>
            <a:ext cx="6637468" cy="6192688"/>
          </a:xfrm>
        </p:spPr>
        <p:txBody>
          <a:bodyPr anchor="ctr">
            <a:normAutofit/>
          </a:bodyPr>
          <a:lstStyle>
            <a:lvl1pPr algn="l">
              <a:defRPr sz="3000" b="0" cap="none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0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7F18DF8-F344-4CF6-9FB9-6A6A6219A469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2"/>
            <a:ext cx="1332156" cy="365125"/>
          </a:xfrm>
          <a:prstGeom prst="rect">
            <a:avLst/>
          </a:prstGeom>
        </p:spPr>
        <p:txBody>
          <a:bodyPr/>
          <a:lstStyle/>
          <a:p>
            <a:fld id="{9EDB478F-702C-4640-8C2B-B3CC7C343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5"/>
            <a:ext cx="3419856" cy="283579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9" y="2316009"/>
            <a:ext cx="30557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5"/>
            <a:ext cx="3419856" cy="283579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7F18DF8-F344-4CF6-9FB9-6A6A6219A469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2"/>
            <a:ext cx="1332156" cy="365125"/>
          </a:xfrm>
          <a:prstGeom prst="rect">
            <a:avLst/>
          </a:prstGeom>
        </p:spPr>
        <p:txBody>
          <a:bodyPr/>
          <a:lstStyle/>
          <a:p>
            <a:fld id="{9EDB478F-702C-4640-8C2B-B3CC7C343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7F18DF8-F344-4CF6-9FB9-6A6A6219A469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2"/>
            <a:ext cx="1332156" cy="365125"/>
          </a:xfrm>
          <a:prstGeom prst="rect">
            <a:avLst/>
          </a:prstGeom>
        </p:spPr>
        <p:txBody>
          <a:bodyPr/>
          <a:lstStyle/>
          <a:p>
            <a:fld id="{9EDB478F-702C-4640-8C2B-B3CC7C343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7F18DF8-F344-4CF6-9FB9-6A6A6219A469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2"/>
            <a:ext cx="1332156" cy="365125"/>
          </a:xfrm>
          <a:prstGeom prst="rect">
            <a:avLst/>
          </a:prstGeom>
        </p:spPr>
        <p:txBody>
          <a:bodyPr/>
          <a:lstStyle/>
          <a:p>
            <a:fld id="{9EDB478F-702C-4640-8C2B-B3CC7C343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1"/>
            <a:ext cx="3505200" cy="6239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7F18DF8-F344-4CF6-9FB9-6A6A6219A469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2"/>
            <a:ext cx="1332156" cy="365125"/>
          </a:xfrm>
          <a:prstGeom prst="rect">
            <a:avLst/>
          </a:prstGeom>
        </p:spPr>
        <p:txBody>
          <a:bodyPr/>
          <a:lstStyle/>
          <a:p>
            <a:fld id="{9EDB478F-702C-4640-8C2B-B3CC7C343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8" name="Rectangle 57"/>
          <p:cNvSpPr/>
          <p:nvPr/>
        </p:nvSpPr>
        <p:spPr>
          <a:xfrm>
            <a:off x="905573" y="601884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6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6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5"/>
            <a:ext cx="3298784" cy="15179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404665"/>
            <a:ext cx="7024744" cy="7305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eue.cc/2011/10/07_346.html" TargetMode="External"/><Relationship Id="rId2" Type="http://schemas.openxmlformats.org/officeDocument/2006/relationships/hyperlink" Target="http://reactiveproperty.codeplex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ue.cc/" TargetMode="External"/><Relationship Id="rId2" Type="http://schemas.openxmlformats.org/officeDocument/2006/relationships/hyperlink" Target="http://twitter.com/neuec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executor.codeplex.com/" TargetMode="External"/><Relationship Id="rId5" Type="http://schemas.openxmlformats.org/officeDocument/2006/relationships/hyperlink" Target="http://chainingassertion.codeplex.com/" TargetMode="External"/><Relationship Id="rId4" Type="http://schemas.openxmlformats.org/officeDocument/2006/relationships/hyperlink" Target="http://linqjs.codeplex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91680" y="2708476"/>
            <a:ext cx="6355041" cy="1702160"/>
          </a:xfrm>
        </p:spPr>
        <p:txBody>
          <a:bodyPr anchor="t">
            <a:normAutofit fontScale="90000"/>
          </a:bodyPr>
          <a:lstStyle/>
          <a:p>
            <a:r>
              <a:rPr lang="en-US" altLang="ja-JP" smtClean="0"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rPr>
              <a:t>ReactiveProperty</a:t>
            </a:r>
            <a:r>
              <a:rPr lang="en-US" altLang="ja-JP" dirty="0" smtClean="0"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rPr>
              <a:t/>
            </a:r>
            <a:br>
              <a:rPr lang="en-US" altLang="ja-JP" dirty="0" smtClean="0"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rPr>
            </a:br>
            <a:r>
              <a:rPr lang="en-US" altLang="ja-JP" dirty="0" smtClean="0"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rPr>
              <a:t>MVVM &amp; </a:t>
            </a:r>
            <a:r>
              <a:rPr lang="en-US" altLang="ja-JP" dirty="0" err="1" smtClean="0"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rPr>
              <a:t>Async</a:t>
            </a:r>
            <a:r>
              <a:rPr lang="en-US" altLang="ja-JP" dirty="0" smtClean="0"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rPr>
              <a:t> Extensions for Rx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i="1" dirty="0" smtClean="0">
                <a:solidFill>
                  <a:schemeClr val="tx2"/>
                </a:solidFill>
              </a:rPr>
              <a:t>@</a:t>
            </a:r>
            <a:r>
              <a:rPr kumimoji="1" lang="en-US" altLang="ja-JP" i="1" dirty="0" err="1" smtClean="0">
                <a:solidFill>
                  <a:schemeClr val="tx2"/>
                </a:solidFill>
              </a:rPr>
              <a:t>neuecc</a:t>
            </a:r>
            <a:r>
              <a:rPr kumimoji="1" lang="en-US" altLang="ja-JP" i="1" dirty="0" smtClean="0">
                <a:solidFill>
                  <a:schemeClr val="tx2"/>
                </a:solidFill>
              </a:rPr>
              <a:t> - 2011/10/08</a:t>
            </a:r>
            <a:endParaRPr kumimoji="1" lang="ja-JP" alt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ja-JP" sz="7000" i="1" dirty="0" smtClean="0">
                <a:solidFill>
                  <a:schemeClr val="accent1"/>
                </a:solidFill>
                <a:latin typeface="Segoe UI Light" pitchFamily="34" charset="0"/>
              </a:rPr>
              <a:t>Demo</a:t>
            </a:r>
            <a:endParaRPr kumimoji="1" lang="ja-JP" altLang="en-US" sz="7000" i="1" dirty="0">
              <a:solidFill>
                <a:schemeClr val="accent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solidFill>
                  <a:schemeClr val="accent1"/>
                </a:solidFill>
              </a:rPr>
              <a:t/>
            </a:r>
            <a:br>
              <a:rPr lang="en-US" altLang="ja-JP" sz="4000" dirty="0" smtClean="0">
                <a:solidFill>
                  <a:schemeClr val="accent1"/>
                </a:solidFill>
              </a:rPr>
            </a:br>
            <a:r>
              <a:rPr lang="ja-JP" altLang="en-US" sz="5000" dirty="0" smtClean="0"/>
              <a:t>言語が思考を規定する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(</a:t>
            </a:r>
            <a:r>
              <a:rPr lang="ja-JP" altLang="en-US" sz="2000" dirty="0" smtClean="0"/>
              <a:t>サピア</a:t>
            </a:r>
            <a:r>
              <a:rPr lang="en-US" altLang="ja-JP" sz="2000" dirty="0" smtClean="0"/>
              <a:t>=</a:t>
            </a:r>
            <a:r>
              <a:rPr lang="ja-JP" altLang="en-US" sz="2000" dirty="0" smtClean="0"/>
              <a:t>ウォーフの仮説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62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表現力</a:t>
            </a:r>
            <a:r>
              <a:rPr lang="ja-JP" altLang="en-US" dirty="0" smtClean="0"/>
              <a:t>を広げるものである</a:t>
            </a:r>
            <a:endParaRPr lang="en-US" altLang="ja-JP" dirty="0" smtClean="0"/>
          </a:p>
          <a:p>
            <a:r>
              <a:rPr lang="ja-JP" altLang="en-US" dirty="0" smtClean="0"/>
              <a:t>同時に、表現力を縛るものでもある</a:t>
            </a:r>
            <a:endParaRPr lang="en-US" altLang="ja-JP" dirty="0" smtClean="0"/>
          </a:p>
          <a:p>
            <a:pPr lvl="1"/>
            <a:r>
              <a:rPr lang="ja-JP" altLang="en-US" dirty="0"/>
              <a:t>悪い</a:t>
            </a:r>
            <a:r>
              <a:rPr lang="ja-JP" altLang="en-US" dirty="0" smtClean="0"/>
              <a:t>意味ではなく、縛る「ため」もある</a:t>
            </a:r>
            <a:endParaRPr lang="en-US" altLang="ja-JP" dirty="0" smtClean="0"/>
          </a:p>
          <a:p>
            <a:r>
              <a:rPr lang="ja-JP" altLang="en-US" dirty="0" smtClean="0"/>
              <a:t>フレームワーク</a:t>
            </a:r>
            <a:r>
              <a:rPr lang="en-US" altLang="ja-JP" dirty="0" smtClean="0"/>
              <a:t>/</a:t>
            </a:r>
            <a:r>
              <a:rPr lang="ja-JP" altLang="en-US" dirty="0" smtClean="0"/>
              <a:t>パターンも思考を規定する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常に進化を模索しよう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不変の正しさなんて存在しない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時代が、対象が、前提が変わる、その中で変わらないものなんてあるわけがない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ある</a:t>
            </a:r>
            <a:r>
              <a:rPr lang="ja-JP" altLang="en-US" dirty="0"/>
              <a:t>としたら</a:t>
            </a:r>
            <a:r>
              <a:rPr lang="ja-JP" altLang="en-US" dirty="0" smtClean="0"/>
              <a:t>、抽象すぎて</a:t>
            </a:r>
            <a:r>
              <a:rPr lang="ja-JP" altLang="en-US" dirty="0"/>
              <a:t>役</a:t>
            </a:r>
            <a:r>
              <a:rPr lang="ja-JP" altLang="en-US" dirty="0" smtClean="0"/>
              <a:t>にたたないもの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例えば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クラス（全ての共通）とかね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大事</a:t>
            </a:r>
            <a:r>
              <a:rPr lang="ja-JP" altLang="en-US" dirty="0"/>
              <a:t>なのだけど</a:t>
            </a:r>
            <a:r>
              <a:rPr lang="ja-JP" altLang="en-US" dirty="0" smtClean="0"/>
              <a:t>、そのままでは何も使えない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パターンは？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Reactive Extensions</a:t>
            </a:r>
            <a:r>
              <a:rPr lang="ja-JP" altLang="en-US" dirty="0" smtClean="0"/>
              <a:t>は異質でしょう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LINQ</a:t>
            </a:r>
            <a:r>
              <a:rPr lang="ja-JP" altLang="en-US" dirty="0" smtClean="0"/>
              <a:t>も登場時は異質のものとして扱われましたね</a:t>
            </a:r>
            <a:endParaRPr lang="en-US" altLang="ja-JP" dirty="0" smtClean="0"/>
          </a:p>
          <a:p>
            <a:r>
              <a:rPr lang="ja-JP" altLang="en-US" dirty="0" smtClean="0"/>
              <a:t>それをフルに活用する</a:t>
            </a:r>
            <a:r>
              <a:rPr lang="en-US" altLang="ja-JP" dirty="0" err="1" smtClean="0"/>
              <a:t>ReactiveProperty</a:t>
            </a:r>
            <a:r>
              <a:rPr lang="ja-JP" altLang="en-US" dirty="0" smtClean="0"/>
              <a:t>も相当異質</a:t>
            </a:r>
            <a:endParaRPr lang="en-US" altLang="ja-JP" dirty="0" smtClean="0"/>
          </a:p>
          <a:p>
            <a:pPr marL="365760" lvl="1" indent="0">
              <a:buNone/>
            </a:pPr>
            <a:endParaRPr lang="en-US" altLang="ja-JP" dirty="0"/>
          </a:p>
          <a:p>
            <a:r>
              <a:rPr lang="ja-JP" altLang="en-US" dirty="0" smtClean="0"/>
              <a:t>だからこそ、そこに次の解があるのでは？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ないかもしれませんがそんなものは知りません</a:t>
            </a:r>
            <a:r>
              <a:rPr lang="en-US" altLang="ja-JP" dirty="0" smtClean="0">
                <a:sym typeface="Wingdings" pitchFamily="2" charset="2"/>
              </a:rPr>
              <a:t>:)</a:t>
            </a:r>
          </a:p>
          <a:p>
            <a:endParaRPr lang="en-US" altLang="ja-JP" dirty="0" smtClean="0">
              <a:sym typeface="Wingdings" pitchFamily="2" charset="2"/>
            </a:endParaRPr>
          </a:p>
          <a:p>
            <a:r>
              <a:rPr lang="ja-JP" altLang="en-US" dirty="0" smtClean="0">
                <a:sym typeface="Wingdings" pitchFamily="2" charset="2"/>
              </a:rPr>
              <a:t>新しいパラダイムを楽しもう！</a:t>
            </a:r>
            <a:endParaRPr lang="en-US" altLang="ja-JP" dirty="0" smtClean="0">
              <a:sym typeface="Wingdings" pitchFamily="2" charset="2"/>
            </a:endParaRPr>
          </a:p>
          <a:p>
            <a:pPr lvl="1"/>
            <a:r>
              <a:rPr lang="en-US" altLang="ja-JP" dirty="0" smtClean="0">
                <a:sym typeface="Wingdings" pitchFamily="2" charset="2"/>
              </a:rPr>
              <a:t>F is for Fun! – F#</a:t>
            </a:r>
          </a:p>
          <a:p>
            <a:r>
              <a:rPr lang="en-US" altLang="ja-JP" dirty="0">
                <a:sym typeface="Wingdings" pitchFamily="2" charset="2"/>
              </a:rPr>
              <a:t>All or Nothing</a:t>
            </a:r>
            <a:r>
              <a:rPr lang="ja-JP" altLang="en-US" dirty="0">
                <a:sym typeface="Wingdings" pitchFamily="2" charset="2"/>
              </a:rPr>
              <a:t>では</a:t>
            </a:r>
            <a:r>
              <a:rPr lang="ja-JP" altLang="en-US" dirty="0" smtClean="0">
                <a:sym typeface="Wingdings" pitchFamily="2" charset="2"/>
              </a:rPr>
              <a:t>ない</a:t>
            </a:r>
            <a:endParaRPr lang="en-US" altLang="ja-JP" dirty="0" smtClean="0">
              <a:sym typeface="Wingdings" pitchFamily="2" charset="2"/>
            </a:endParaRPr>
          </a:p>
          <a:p>
            <a:pPr lvl="1"/>
            <a:r>
              <a:rPr lang="ja-JP" altLang="en-US" dirty="0" smtClean="0">
                <a:sym typeface="Wingdings" pitchFamily="2" charset="2"/>
              </a:rPr>
              <a:t>共存し融合したとき、次の世代へ進むのでは</a:t>
            </a:r>
            <a:endParaRPr lang="en-US" altLang="ja-JP" dirty="0">
              <a:sym typeface="Wingdings" pitchFamily="2" charset="2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新しいパラダイムへ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3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ダウンロード・サンプルは</a:t>
            </a:r>
            <a:r>
              <a:rPr lang="en-US" altLang="ja-JP" dirty="0" err="1" smtClean="0"/>
              <a:t>Codeplex</a:t>
            </a:r>
            <a:r>
              <a:rPr lang="ja-JP" altLang="en-US" dirty="0" smtClean="0"/>
              <a:t>にあります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http://reactiveproperty.codeplex.com/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NuGet</a:t>
            </a:r>
            <a:r>
              <a:rPr lang="ja-JP" altLang="en-US" dirty="0" smtClean="0"/>
              <a:t>でインストールすること</a:t>
            </a:r>
            <a:r>
              <a:rPr lang="ja-JP" altLang="en-US" smtClean="0"/>
              <a:t>も</a:t>
            </a:r>
            <a:r>
              <a:rPr lang="ja-JP" altLang="en-US" smtClean="0"/>
              <a:t>可能</a:t>
            </a:r>
            <a:endParaRPr lang="en-US" altLang="ja-JP" smtClean="0"/>
          </a:p>
          <a:p>
            <a:pPr lvl="1"/>
            <a:r>
              <a:rPr lang="en-US" altLang="ja-JP" smtClean="0"/>
              <a:t>WPF/Silverlight/Windows Phone 7</a:t>
            </a:r>
            <a:r>
              <a:rPr lang="ja-JP" altLang="en-US" smtClean="0"/>
              <a:t>対応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/>
              <a:t>日本語</a:t>
            </a:r>
            <a:r>
              <a:rPr lang="ja-JP" altLang="en-US" dirty="0" smtClean="0"/>
              <a:t>での紹介・説明の記事はこちらに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neue.cc/2011/10/07_346.html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ぜひ、試してください！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23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Twitter : </a:t>
            </a:r>
            <a:r>
              <a:rPr lang="en-US" altLang="ja-JP" dirty="0">
                <a:hlinkClick r:id="rId2"/>
              </a:rPr>
              <a:t>@</a:t>
            </a:r>
            <a:r>
              <a:rPr lang="en-US" altLang="ja-JP" dirty="0" err="1" smtClean="0">
                <a:hlinkClick r:id="rId2"/>
              </a:rPr>
              <a:t>neuecc</a:t>
            </a:r>
            <a:endParaRPr lang="en-US" altLang="ja-JP" dirty="0" smtClean="0"/>
          </a:p>
          <a:p>
            <a:r>
              <a:rPr lang="en-US" altLang="ja-JP" dirty="0" smtClean="0"/>
              <a:t>HN : </a:t>
            </a:r>
            <a:r>
              <a:rPr lang="en-US" altLang="ja-JP" dirty="0" err="1" smtClean="0"/>
              <a:t>neuecc</a:t>
            </a:r>
            <a:r>
              <a:rPr lang="en-US" altLang="ja-JP" dirty="0" smtClean="0"/>
              <a:t> ("</a:t>
            </a:r>
            <a:r>
              <a:rPr lang="ja-JP" altLang="en-US" dirty="0" smtClean="0"/>
              <a:t>のいえ</a:t>
            </a:r>
            <a:r>
              <a:rPr lang="en-US" altLang="ja-JP" dirty="0" smtClean="0"/>
              <a:t>"</a:t>
            </a:r>
            <a:r>
              <a:rPr lang="ja-JP" altLang="en-US" dirty="0" smtClean="0"/>
              <a:t>と読ませています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lang="en-US" altLang="ja-JP" dirty="0" smtClean="0"/>
              <a:t>Microsoft MVP for </a:t>
            </a:r>
            <a:r>
              <a:rPr lang="en-US" altLang="ja-JP" strike="sngStrike" dirty="0"/>
              <a:t>C#</a:t>
            </a:r>
            <a:r>
              <a:rPr lang="en-US" altLang="ja-JP" dirty="0"/>
              <a:t> </a:t>
            </a:r>
            <a:r>
              <a:rPr lang="en-US" altLang="ja-JP" dirty="0" smtClean="0"/>
              <a:t>LINQ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Blog : </a:t>
            </a:r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://neue.cc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pPr lvl="1"/>
            <a:r>
              <a:rPr lang="en-US" altLang="ja-JP" dirty="0"/>
              <a:t>LINQ</a:t>
            </a:r>
            <a:r>
              <a:rPr lang="ja-JP" altLang="en-US" dirty="0"/>
              <a:t>とか</a:t>
            </a:r>
            <a:r>
              <a:rPr lang="en-US" altLang="ja-JP" dirty="0"/>
              <a:t>Reactive </a:t>
            </a:r>
            <a:r>
              <a:rPr lang="en-US" altLang="ja-JP" dirty="0" smtClean="0"/>
              <a:t>Extensions(Rx)</a:t>
            </a:r>
            <a:r>
              <a:rPr lang="ja-JP" altLang="en-US" dirty="0" smtClean="0"/>
              <a:t>のことがメイン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en-US" altLang="ja-JP" dirty="0" err="1"/>
              <a:t>CodePlex</a:t>
            </a:r>
            <a:r>
              <a:rPr lang="ja-JP" altLang="en-US" dirty="0" smtClean="0"/>
              <a:t>に色々ライブラリ</a:t>
            </a:r>
            <a:r>
              <a:rPr lang="ja-JP" altLang="en-US" dirty="0"/>
              <a:t>公開して</a:t>
            </a:r>
            <a:r>
              <a:rPr lang="ja-JP" altLang="en-US" dirty="0" smtClean="0"/>
              <a:t>います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LINQ to Objects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実装 </a:t>
            </a:r>
            <a:r>
              <a:rPr lang="en-US" altLang="ja-JP" dirty="0" smtClean="0"/>
              <a:t>: </a:t>
            </a:r>
            <a:r>
              <a:rPr lang="en-US" altLang="ja-JP" dirty="0" smtClean="0">
                <a:hlinkClick r:id="rId4"/>
              </a:rPr>
              <a:t>linq.js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単体テスト用</a:t>
            </a:r>
            <a:r>
              <a:rPr lang="ja-JP" altLang="en-US" dirty="0"/>
              <a:t>拡張</a:t>
            </a:r>
            <a:r>
              <a:rPr lang="ja-JP" altLang="en-US" dirty="0" smtClean="0"/>
              <a:t>メソッド </a:t>
            </a:r>
            <a:r>
              <a:rPr lang="en-US" altLang="ja-JP" dirty="0" smtClean="0"/>
              <a:t>: </a:t>
            </a:r>
            <a:r>
              <a:rPr lang="en-US" altLang="ja-JP" dirty="0" smtClean="0">
                <a:hlinkClick r:id="rId5"/>
              </a:rPr>
              <a:t>Chaining Assertion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生</a:t>
            </a:r>
            <a:r>
              <a:rPr lang="en-US" altLang="ja-JP" dirty="0" smtClean="0"/>
              <a:t>SQL</a:t>
            </a:r>
            <a:r>
              <a:rPr lang="ja-JP" altLang="en-US" dirty="0" smtClean="0"/>
              <a:t>文ベースの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用ヘルパー </a:t>
            </a:r>
            <a:r>
              <a:rPr lang="en-US" altLang="ja-JP" dirty="0" smtClean="0"/>
              <a:t>: </a:t>
            </a:r>
            <a:r>
              <a:rPr lang="en-US" altLang="ja-JP" dirty="0" err="1" smtClean="0">
                <a:hlinkClick r:id="rId6"/>
              </a:rPr>
              <a:t>DbExecutor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Profile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1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 smtClean="0">
                <a:solidFill>
                  <a:schemeClr val="accent1"/>
                </a:solidFill>
                <a:latin typeface="Segoe UI Light" pitchFamily="34" charset="0"/>
              </a:rPr>
              <a:t>Reactive Extensions</a:t>
            </a:r>
            <a:endParaRPr kumimoji="1" lang="ja-JP" altLang="en-US" sz="6000" dirty="0">
              <a:solidFill>
                <a:schemeClr val="accent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Microsoft</a:t>
            </a:r>
            <a:r>
              <a:rPr lang="ja-JP" altLang="en-US" sz="4000" dirty="0" smtClean="0"/>
              <a:t>が開発している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データアクセステクノロジ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WP7</a:t>
            </a:r>
            <a:r>
              <a:rPr lang="ja-JP" altLang="en-US" sz="2000" dirty="0" err="1" smtClean="0"/>
              <a:t>には</a:t>
            </a:r>
            <a:r>
              <a:rPr lang="ja-JP" altLang="en-US" sz="2000" dirty="0" smtClean="0"/>
              <a:t>標準搭載、それ以外は追加インストール。</a:t>
            </a:r>
            <a:r>
              <a:rPr lang="en-US" altLang="ja-JP" sz="2000" dirty="0" smtClean="0"/>
              <a:t>.NET4.5</a:t>
            </a:r>
            <a:r>
              <a:rPr lang="ja-JP" altLang="en-US" sz="2000" dirty="0" err="1" smtClean="0"/>
              <a:t>には</a:t>
            </a:r>
            <a:r>
              <a:rPr lang="ja-JP" altLang="en-US" sz="2000" dirty="0" smtClean="0"/>
              <a:t>標準で載るかも載らないかも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>
                <a:solidFill>
                  <a:schemeClr val="accent1"/>
                </a:solidFill>
              </a:rPr>
              <a:t>LINQ to Asynchronous</a:t>
            </a:r>
            <a:br>
              <a:rPr lang="en-US" altLang="ja-JP" sz="4000" dirty="0" smtClean="0">
                <a:solidFill>
                  <a:schemeClr val="accent1"/>
                </a:solidFill>
              </a:rPr>
            </a:br>
            <a:r>
              <a:rPr lang="en-US" altLang="ja-JP" sz="4000" dirty="0" smtClean="0">
                <a:solidFill>
                  <a:schemeClr val="accent1"/>
                </a:solidFill>
              </a:rPr>
              <a:t>LINQ to Events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イベントと非同期が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LINQ</a:t>
            </a:r>
            <a:r>
              <a:rPr lang="ja-JP" altLang="en-US" sz="4000" dirty="0" smtClean="0"/>
              <a:t>で書けるようになる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11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詳しくは</a:t>
            </a:r>
            <a:r>
              <a:rPr kumimoji="1" lang="en-US" altLang="ja-JP" sz="4000" dirty="0" smtClean="0"/>
              <a:t>WEB</a:t>
            </a:r>
            <a:r>
              <a:rPr kumimoji="1" lang="ja-JP" altLang="en-US" sz="4000" dirty="0" smtClean="0"/>
              <a:t>で。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1500" dirty="0" smtClean="0"/>
              <a:t>某</a:t>
            </a:r>
            <a:r>
              <a:rPr lang="en-US" altLang="ja-JP" sz="1500" dirty="0"/>
              <a:t>@</a:t>
            </a:r>
            <a:r>
              <a:rPr lang="en-US" altLang="ja-JP" sz="1500" dirty="0" smtClean="0"/>
              <a:t>IT</a:t>
            </a:r>
            <a:r>
              <a:rPr lang="ja-JP" altLang="en-US" sz="1500" dirty="0" err="1" smtClean="0"/>
              <a:t>で近</a:t>
            </a:r>
            <a:r>
              <a:rPr lang="ja-JP" altLang="en-US" sz="1500" dirty="0" smtClean="0"/>
              <a:t>日中に連載予定</a:t>
            </a:r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767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smtClean="0">
                <a:solidFill>
                  <a:schemeClr val="accent1"/>
                </a:solidFill>
                <a:latin typeface="Segoe UI Light" pitchFamily="34" charset="0"/>
              </a:rPr>
              <a:t>ReactiveProperty</a:t>
            </a:r>
            <a:endParaRPr kumimoji="1" lang="ja-JP" altLang="en-US" sz="6000" dirty="0">
              <a:solidFill>
                <a:schemeClr val="accent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XAML</a:t>
            </a:r>
            <a:r>
              <a:rPr lang="ja-JP" altLang="en-US" dirty="0" smtClean="0"/>
              <a:t>を</a:t>
            </a:r>
            <a:r>
              <a:rPr lang="en-US" altLang="ja-JP" dirty="0" smtClean="0"/>
              <a:t>UI</a:t>
            </a:r>
            <a:r>
              <a:rPr lang="ja-JP" altLang="en-US" dirty="0" smtClean="0"/>
              <a:t>作成に使うシーンの広がり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WPF</a:t>
            </a:r>
          </a:p>
          <a:p>
            <a:pPr lvl="1"/>
            <a:r>
              <a:rPr lang="en-US" altLang="ja-JP" dirty="0" smtClean="0"/>
              <a:t>Silverlight</a:t>
            </a:r>
            <a:endParaRPr lang="en-US" altLang="ja-JP" dirty="0"/>
          </a:p>
          <a:p>
            <a:pPr lvl="1"/>
            <a:r>
              <a:rPr lang="en-US" altLang="ja-JP" dirty="0" smtClean="0"/>
              <a:t>Windows Phone 7</a:t>
            </a:r>
          </a:p>
          <a:p>
            <a:pPr lvl="1"/>
            <a:r>
              <a:rPr lang="en-US" altLang="ja-JP" dirty="0" err="1" smtClean="0"/>
              <a:t>WinRT</a:t>
            </a:r>
            <a:r>
              <a:rPr lang="en-US" altLang="ja-JP" dirty="0" smtClean="0"/>
              <a:t>(Windows </a:t>
            </a:r>
            <a:r>
              <a:rPr lang="en-US" altLang="ja-JP" smtClean="0"/>
              <a:t>8)</a:t>
            </a:r>
          </a:p>
          <a:p>
            <a:pPr lvl="1"/>
            <a:endParaRPr lang="en-US" altLang="ja-JP"/>
          </a:p>
          <a:p>
            <a:r>
              <a:rPr lang="en-US" altLang="ja-JP" smtClean="0"/>
              <a:t>WPF</a:t>
            </a:r>
            <a:r>
              <a:rPr lang="ja-JP" altLang="en-US" smtClean="0"/>
              <a:t>が死ぬとか</a:t>
            </a:r>
            <a:r>
              <a:rPr lang="en-US" altLang="ja-JP" smtClean="0"/>
              <a:t>Silverlight</a:t>
            </a:r>
            <a:r>
              <a:rPr lang="ja-JP" altLang="en-US" smtClean="0"/>
              <a:t>は終了とかどうでもいい</a:t>
            </a:r>
            <a:endParaRPr lang="en-US" altLang="ja-JP" smtClean="0"/>
          </a:p>
          <a:p>
            <a:pPr lvl="1"/>
            <a:r>
              <a:rPr lang="en-US" altLang="ja-JP" smtClean="0"/>
              <a:t>XAML</a:t>
            </a:r>
            <a:r>
              <a:rPr lang="ja-JP" altLang="en-US" smtClean="0"/>
              <a:t>を</a:t>
            </a:r>
            <a:r>
              <a:rPr lang="en-US" altLang="ja-JP" smtClean="0"/>
              <a:t>UI</a:t>
            </a:r>
            <a:r>
              <a:rPr lang="ja-JP" altLang="en-US" smtClean="0"/>
              <a:t>作成に使うアプリという枠で考える</a:t>
            </a:r>
            <a:endParaRPr lang="en-US" altLang="ja-JP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アプリケーション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23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XAML</a:t>
            </a:r>
            <a:r>
              <a:rPr lang="ja-JP" altLang="en-US" dirty="0" smtClean="0"/>
              <a:t>アプリケーションはイベントの塊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マウス・ジェスチャー・センサーはイベント</a:t>
            </a:r>
            <a:endParaRPr lang="en-US" altLang="ja-JP" dirty="0" smtClean="0"/>
          </a:p>
          <a:p>
            <a:pPr lvl="1"/>
            <a:r>
              <a:rPr lang="ja-JP" altLang="en-US" dirty="0"/>
              <a:t>通知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INotifyPropertyChanged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はイベント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それ経由によりデータバインドも同様にイベント</a:t>
            </a:r>
            <a:endParaRPr lang="en-US" altLang="ja-JP" dirty="0"/>
          </a:p>
          <a:p>
            <a:pPr lvl="2"/>
            <a:endParaRPr lang="en-US" altLang="ja-JP" dirty="0" smtClean="0"/>
          </a:p>
          <a:p>
            <a:r>
              <a:rPr lang="en-US" altLang="ja-JP" dirty="0" smtClean="0"/>
              <a:t>XAML</a:t>
            </a:r>
            <a:r>
              <a:rPr lang="ja-JP" altLang="en-US" dirty="0" smtClean="0"/>
              <a:t>アプリケーションは非同期の塊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WPF</a:t>
            </a:r>
            <a:r>
              <a:rPr lang="ja-JP" altLang="en-US" dirty="0" smtClean="0"/>
              <a:t>は除く、但し</a:t>
            </a:r>
            <a:r>
              <a:rPr lang="en-US" altLang="ja-JP" dirty="0" err="1" smtClean="0"/>
              <a:t>WinRT</a:t>
            </a:r>
            <a:r>
              <a:rPr lang="ja-JP" altLang="en-US" dirty="0" smtClean="0"/>
              <a:t>は非同期中心なのでデスクトップアプリケーションも非同期へ向かうトレンド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イベント・非同期 </a:t>
            </a:r>
            <a:r>
              <a:rPr lang="en-US" altLang="ja-JP" dirty="0" smtClean="0"/>
              <a:t>=&gt; </a:t>
            </a:r>
            <a:r>
              <a:rPr lang="en-US" altLang="ja-JP" dirty="0" smtClean="0">
                <a:solidFill>
                  <a:schemeClr val="accent1"/>
                </a:solidFill>
              </a:rPr>
              <a:t>Reactive Extensions</a:t>
            </a:r>
          </a:p>
          <a:p>
            <a:pPr lvl="1"/>
            <a:r>
              <a:rPr lang="ja-JP" altLang="en-US" dirty="0" smtClean="0"/>
              <a:t>これら二つは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と非常に相性が良い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と</a:t>
            </a:r>
            <a:r>
              <a:rPr lang="en-US" altLang="ja-JP" dirty="0" smtClean="0"/>
              <a:t>XAML</a:t>
            </a:r>
            <a:r>
              <a:rPr lang="ja-JP" altLang="en-US" dirty="0" smtClean="0"/>
              <a:t>アプリケーション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17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Rx</a:t>
            </a:r>
            <a:r>
              <a:rPr lang="ja-JP" altLang="en-US" dirty="0" smtClean="0"/>
              <a:t>を</a:t>
            </a:r>
            <a:r>
              <a:rPr lang="en-US" altLang="ja-JP" dirty="0"/>
              <a:t>UI</a:t>
            </a:r>
            <a:r>
              <a:rPr lang="ja-JP" altLang="en-US" dirty="0" smtClean="0"/>
              <a:t>と繋げやすくするためのライブラリ</a:t>
            </a:r>
            <a:endParaRPr lang="en-US" altLang="ja-JP" dirty="0"/>
          </a:p>
          <a:p>
            <a:pPr lvl="1"/>
            <a:r>
              <a:rPr lang="en-US" altLang="ja-JP" dirty="0" smtClean="0"/>
              <a:t>Rx</a:t>
            </a:r>
            <a:r>
              <a:rPr lang="ja-JP" altLang="en-US" dirty="0" smtClean="0"/>
              <a:t>そのままでは</a:t>
            </a:r>
            <a:r>
              <a:rPr lang="en-US" altLang="ja-JP" dirty="0" smtClean="0"/>
              <a:t>XAML</a:t>
            </a:r>
            <a:r>
              <a:rPr lang="ja-JP" altLang="en-US" dirty="0" smtClean="0"/>
              <a:t>とは繋がりにくい</a:t>
            </a:r>
            <a:endParaRPr lang="en-US" altLang="ja-JP" dirty="0"/>
          </a:p>
          <a:p>
            <a:pPr lvl="1"/>
            <a:r>
              <a:rPr lang="ja-JP" altLang="en-US" dirty="0" smtClean="0"/>
              <a:t>特に、</a:t>
            </a:r>
            <a:r>
              <a:rPr lang="en-US" altLang="ja-JP" dirty="0" smtClean="0"/>
              <a:t>MVVM</a:t>
            </a:r>
            <a:r>
              <a:rPr lang="ja-JP" altLang="en-US" dirty="0" smtClean="0"/>
              <a:t>として、</a:t>
            </a:r>
            <a:r>
              <a:rPr lang="en-US" altLang="ja-JP" dirty="0" smtClean="0"/>
              <a:t>View</a:t>
            </a:r>
            <a:r>
              <a:rPr lang="ja-JP" altLang="en-US" dirty="0" smtClean="0"/>
              <a:t>が完全に分離されている状態では不可能に近く、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の力を</a:t>
            </a:r>
            <a:r>
              <a:rPr lang="en-US" altLang="ja-JP" dirty="0" smtClean="0"/>
              <a:t>UI</a:t>
            </a:r>
            <a:r>
              <a:rPr lang="ja-JP" altLang="en-US" smtClean="0"/>
              <a:t>をコントロールすることに活かしにくかった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err="1" smtClean="0"/>
              <a:t>ReactiveProperty</a:t>
            </a:r>
            <a:r>
              <a:rPr lang="ja-JP" altLang="en-US" dirty="0" smtClean="0"/>
              <a:t>の中身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UI</a:t>
            </a:r>
            <a:r>
              <a:rPr lang="ja-JP" altLang="en-US" dirty="0" smtClean="0"/>
              <a:t>と</a:t>
            </a:r>
            <a:r>
              <a:rPr lang="en-US" altLang="ja-JP" dirty="0" smtClean="0"/>
              <a:t>Rx</a:t>
            </a:r>
            <a:r>
              <a:rPr lang="ja-JP" altLang="en-US" dirty="0" smtClean="0"/>
              <a:t>を接続するためのクラス群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非同期をより簡単にするための拡張メソッド群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ReactiveProperty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43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eLime">
  <a:themeElements>
    <a:clrScheme name="コンポジッ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Segoe-Meiryo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オースティン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i="1" smtClean="0">
            <a:solidFill>
              <a:schemeClr val="tx2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5400"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CustomeLime</Template>
  <TotalTime>6515</TotalTime>
  <Words>507</Words>
  <Application>Microsoft Office PowerPoint</Application>
  <PresentationFormat>画面に合わせる (4:3)</PresentationFormat>
  <Paragraphs>83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CustomeLime</vt:lpstr>
      <vt:lpstr>ReactiveProperty MVVM &amp; Async Extensions for Rx</vt:lpstr>
      <vt:lpstr>Profile</vt:lpstr>
      <vt:lpstr>Reactive Extensions</vt:lpstr>
      <vt:lpstr>Microsoftが開発している データアクセステクノロジ WP7には標準搭載、それ以外は追加インストール。.NET4.5には標準で載るかも載らないかも  LINQ to Asynchronous LINQ to Events  イベントと非同期が LINQで書けるようになる</vt:lpstr>
      <vt:lpstr>詳しくはWEBで。 某@ITで近日中に連載予定</vt:lpstr>
      <vt:lpstr>ReactiveProperty</vt:lpstr>
      <vt:lpstr>XAMLアプリケーション</vt:lpstr>
      <vt:lpstr>RxとXAMLアプリケーション</vt:lpstr>
      <vt:lpstr>ReactivePropertyとは</vt:lpstr>
      <vt:lpstr>Demo</vt:lpstr>
      <vt:lpstr> 言語が思考を規定する (サピア=ウォーフの仮説)</vt:lpstr>
      <vt:lpstr>フレームワーク/パターンは？</vt:lpstr>
      <vt:lpstr>新しいパラダイムへ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linq.js Linq to Objects for JavaScript</dc:title>
  <dc:creator>neuecc</dc:creator>
  <cp:lastModifiedBy>neuecc</cp:lastModifiedBy>
  <cp:revision>57</cp:revision>
  <dcterms:created xsi:type="dcterms:W3CDTF">2011-08-06T04:27:23Z</dcterms:created>
  <dcterms:modified xsi:type="dcterms:W3CDTF">2011-10-12T19:05:00Z</dcterms:modified>
</cp:coreProperties>
</file>