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Source Code Pro"/>
      <p:regular r:id="rId21"/>
      <p:bold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4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7.xml"/><Relationship Id="rId24" Type="http://schemas.openxmlformats.org/officeDocument/2006/relationships/font" Target="fonts/Oswald-bold.fntdata"/><Relationship Id="rId12" Type="http://schemas.openxmlformats.org/officeDocument/2006/relationships/slide" Target="slides/slide6.xml"/><Relationship Id="rId23" Type="http://schemas.openxmlformats.org/officeDocument/2006/relationships/font" Target="fonts/Oswald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88e095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5688e0951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688e0951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688e0951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688e0951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688e0951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688e0951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688e0951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688e0951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688e0951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688e0951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688e0951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88e0951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88e0951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8e0951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688e0951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688e0951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688e0951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88e0951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88e0951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88e0951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88e0951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688e0951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688e0951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688e0951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688e0951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688e0951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688e0951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7" name="Google Shape;107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/home-credit-default-risk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cmapspublic3.ihmc.us/rid=1MSXWCGGP-1C6ZQFT-14FT/Lee_CART_MARS.pdf" TargetMode="External"/><Relationship Id="rId5" Type="http://schemas.openxmlformats.org/officeDocument/2006/relationships/hyperlink" Target="https://s3.amazonaws.com/academia.edu.documents/42950696/Credit_Risk_Assessment_Using_Statistical20160222-6962-17verql.pdf" TargetMode="External"/><Relationship Id="rId6" Type="http://schemas.openxmlformats.org/officeDocument/2006/relationships/hyperlink" Target="https://www.researchgate.net/publication/3336323_A_new_fuzzy_support_vector_machine_to_evaluate_credit_risk" TargetMode="External"/><Relationship Id="rId7" Type="http://schemas.openxmlformats.org/officeDocument/2006/relationships/hyperlink" Target="https://pdfs.semanticscholar.org/f531/a5f58eb8dfc36a08d54830b247e4f0f8158e.pdf" TargetMode="External"/><Relationship Id="rId8" Type="http://schemas.openxmlformats.org/officeDocument/2006/relationships/hyperlink" Target="https://link.springer.com/chapter/10.1007/11795131_7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ctrTitle"/>
          </p:nvPr>
        </p:nvSpPr>
        <p:spPr>
          <a:xfrm>
            <a:off x="1143000" y="446097"/>
            <a:ext cx="6858000" cy="17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t/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t/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Home Credit Default Risk Prediction</a:t>
            </a:r>
            <a:b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CS 6140 Machine Learning</a:t>
            </a:r>
            <a:endParaRPr sz="16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2700">
                <a:solidFill>
                  <a:srgbClr val="F2F4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Northeastern University </a:t>
            </a:r>
            <a:endParaRPr sz="2700">
              <a:solidFill>
                <a:srgbClr val="F2F4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6"/>
          <p:cNvSpPr txBox="1"/>
          <p:nvPr>
            <p:ph idx="1" type="subTitle"/>
          </p:nvPr>
        </p:nvSpPr>
        <p:spPr>
          <a:xfrm>
            <a:off x="308600" y="3108948"/>
            <a:ext cx="8275200" cy="15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: Qi Zhang    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Email: zhang.q@husky.neu.edu                          </a:t>
            </a:r>
            <a:endParaRPr/>
          </a:p>
        </p:txBody>
      </p:sp>
      <p:pic>
        <p:nvPicPr>
          <p:cNvPr id="115" name="Google Shape;11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9527" y="0"/>
            <a:ext cx="1474462" cy="14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rgbClr val="E11C5F">
              <a:alpha val="8885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</a:t>
            </a:r>
            <a:r>
              <a:rPr lang="en" sz="3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/>
          </a:p>
        </p:txBody>
      </p:sp>
      <p:pic>
        <p:nvPicPr>
          <p:cNvPr id="180" name="Google Shape;18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9527" y="0"/>
            <a:ext cx="1474462" cy="141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00" y="1764650"/>
            <a:ext cx="8079601" cy="22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9527" y="0"/>
            <a:ext cx="1474462" cy="141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200" y="317875"/>
            <a:ext cx="7335950" cy="4507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rgbClr val="E11C5F">
              <a:alpha val="8885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Conclusion/Findings</a:t>
            </a:r>
            <a:endParaRPr/>
          </a:p>
        </p:txBody>
      </p:sp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69700" y="1468825"/>
            <a:ext cx="89490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Logistic regression can do a relatively good job in prediction of credit risk. Using this model, I can obtain the AUC of 0.709.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Feature selection plays a very important role in prediction. By just modifying selected features, the AUC can be improved apparently.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Normalization and aggregation on dataset can help in improve prediction performance.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The performance of the logistic regression can not be improved further probably because of the existence of a lot of missing data.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94" name="Google Shape;19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9527" y="0"/>
            <a:ext cx="1474462" cy="14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rgbClr val="E11C5F">
              <a:alpha val="8885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continued ...</a:t>
            </a:r>
            <a:endParaRPr/>
          </a:p>
        </p:txBody>
      </p:sp>
      <p:sp>
        <p:nvSpPr>
          <p:cNvPr id="200" name="Google Shape;200;p38"/>
          <p:cNvSpPr txBox="1"/>
          <p:nvPr>
            <p:ph idx="1" type="body"/>
          </p:nvPr>
        </p:nvSpPr>
        <p:spPr>
          <a:xfrm>
            <a:off x="311700" y="1468825"/>
            <a:ext cx="852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More Data Processing Methods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Join more tables, Combination of different numeric features, Convert categorical features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Implement more advanced models: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Ensemble learning </a:t>
            </a:r>
            <a:endParaRPr sz="18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AdaBoost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XGBoost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Deep Learning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Neural Network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Representation Learning </a:t>
            </a:r>
            <a:endParaRPr sz="1800"/>
          </a:p>
        </p:txBody>
      </p:sp>
      <p:pic>
        <p:nvPicPr>
          <p:cNvPr id="201" name="Google Shape;20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9527" y="0"/>
            <a:ext cx="1474462" cy="14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11C5F">
              <a:alpha val="888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</a:t>
            </a:r>
            <a:r>
              <a:rPr lang="en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   You !</a:t>
            </a:r>
            <a:endParaRPr sz="3600"/>
          </a:p>
        </p:txBody>
      </p:sp>
      <p:pic>
        <p:nvPicPr>
          <p:cNvPr id="207" name="Google Shape;20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9527" y="0"/>
            <a:ext cx="1474462" cy="14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rgbClr val="E11C5F">
              <a:alpha val="8885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en" sz="3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/>
          </a:p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311700" y="1468825"/>
            <a:ext cx="8762700" cy="3284400"/>
          </a:xfrm>
          <a:prstGeom prst="rect">
            <a:avLst/>
          </a:prstGeom>
          <a:effectLst>
            <a:outerShdw blurRad="57150" rotWithShape="0" algn="bl" dir="5400000" dist="19050">
              <a:srgbClr val="F2F4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ML models </a:t>
            </a:r>
            <a:r>
              <a:rPr lang="en" sz="2400"/>
              <a:t>to predict home credit risk </a:t>
            </a:r>
            <a:r>
              <a:rPr lang="en" sz="2400"/>
              <a:t>(positive/negative) by selected features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 help company’s lending services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Highly challenging, many missing values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Implement and improve current models: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</a:t>
            </a:r>
            <a:r>
              <a:rPr lang="en" u="sng">
                <a:solidFill>
                  <a:schemeClr val="accent5"/>
                </a:solidFill>
                <a:hlinkClick r:id="rId3"/>
              </a:rPr>
              <a:t>Kaggle Featured Prediction Competition</a:t>
            </a:r>
            <a:endParaRPr/>
          </a:p>
        </p:txBody>
      </p:sp>
      <p:pic>
        <p:nvPicPr>
          <p:cNvPr id="122" name="Google Shape;12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9527" y="0"/>
            <a:ext cx="1474462" cy="14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rgbClr val="E11C5F">
              <a:alpha val="8885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Analysis</a:t>
            </a:r>
            <a:endParaRPr/>
          </a:p>
        </p:txBody>
      </p:sp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311700" y="1468825"/>
            <a:ext cx="852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Target Analysis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Binary values: 1, 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Get targets’ distribution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Features Analysis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Information gains of all features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Join more tables to get more features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Convert original features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Multiply value of feature “ext_source_2” 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Divide numeric features to 2 parts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Combine different categorical features</a:t>
            </a:r>
            <a:endParaRPr/>
          </a:p>
        </p:txBody>
      </p:sp>
      <p:pic>
        <p:nvPicPr>
          <p:cNvPr id="129" name="Google Shape;1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9527" y="0"/>
            <a:ext cx="1474462" cy="14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rgbClr val="E11C5F">
              <a:alpha val="8885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Analysis</a:t>
            </a:r>
            <a:endParaRPr/>
          </a:p>
        </p:txBody>
      </p:sp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150" y="1244450"/>
            <a:ext cx="5952876" cy="400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9527" y="0"/>
            <a:ext cx="1474462" cy="14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rgbClr val="E11C5F">
              <a:alpha val="8885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Analysis</a:t>
            </a:r>
            <a:endParaRPr/>
          </a:p>
        </p:txBody>
      </p:sp>
      <p:pic>
        <p:nvPicPr>
          <p:cNvPr id="142" name="Google Shape;14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9527" y="0"/>
            <a:ext cx="1474462" cy="141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225" y="1170875"/>
            <a:ext cx="6467700" cy="39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                 </a:t>
            </a:r>
            <a:endParaRPr/>
          </a:p>
        </p:txBody>
      </p:sp>
      <p:pic>
        <p:nvPicPr>
          <p:cNvPr id="149" name="Google Shape;1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400" y="1309650"/>
            <a:ext cx="3373249" cy="375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73400" y="1369300"/>
            <a:ext cx="3052624" cy="363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1650" y="1369300"/>
            <a:ext cx="3052624" cy="3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1"/>
          <p:cNvSpPr txBox="1"/>
          <p:nvPr>
            <p:ph type="title"/>
          </p:nvPr>
        </p:nvSpPr>
        <p:spPr>
          <a:xfrm>
            <a:off x="161500" y="97575"/>
            <a:ext cx="8912700" cy="733500"/>
          </a:xfrm>
          <a:prstGeom prst="rect">
            <a:avLst/>
          </a:prstGeom>
          <a:solidFill>
            <a:srgbClr val="E11C5F">
              <a:alpha val="8885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r>
              <a:rPr lang="en" sz="3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Analysis</a:t>
            </a:r>
            <a:endParaRPr/>
          </a:p>
        </p:txBody>
      </p:sp>
      <p:pic>
        <p:nvPicPr>
          <p:cNvPr id="153" name="Google Shape;153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69527" y="0"/>
            <a:ext cx="1474462" cy="14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rgbClr val="E11C5F">
              <a:alpha val="8885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Research</a:t>
            </a:r>
            <a:endParaRPr/>
          </a:p>
        </p:txBody>
      </p:sp>
      <p:pic>
        <p:nvPicPr>
          <p:cNvPr id="159" name="Google Shape;15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9527" y="0"/>
            <a:ext cx="1474462" cy="14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2"/>
          <p:cNvSpPr txBox="1"/>
          <p:nvPr/>
        </p:nvSpPr>
        <p:spPr>
          <a:xfrm>
            <a:off x="392700" y="1598325"/>
            <a:ext cx="83586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Mining the customer credit using classification and regression tree and multivariate adaptive regression splines</a:t>
            </a:r>
            <a:endParaRPr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  <a:hlinkClick r:id="rId5"/>
              </a:rPr>
              <a:t>Credit Risk Assessment using Statistical and Machine Learning: Basic Methodology and Risk Modeling Applications link</a:t>
            </a:r>
            <a:endParaRPr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  <a:hlinkClick r:id="rId6"/>
              </a:rPr>
              <a:t>A new fuzzy support vector machine to evaluate credit risk link</a:t>
            </a:r>
            <a:endParaRPr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7"/>
              </a:rPr>
              <a:t>Consumer credit-risk models via machine-learning algorithms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5.  </a:t>
            </a: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8"/>
              </a:rPr>
              <a:t>Credit Risk Evaluation with Least Square Support Vector Machine link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rgbClr val="E11C5F">
              <a:alpha val="8885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 of ML Models</a:t>
            </a:r>
            <a:endParaRPr/>
          </a:p>
        </p:txBody>
      </p:sp>
      <p:sp>
        <p:nvSpPr>
          <p:cNvPr id="166" name="Google Shape;166;p3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Linear Regression</a:t>
            </a:r>
            <a:endParaRPr sz="24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Easy implement, suitable for continuous targets</a:t>
            </a:r>
            <a:endParaRPr sz="18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Logistic Regression</a:t>
            </a:r>
            <a:endParaRPr sz="24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Easy implement, suitable for binary targets</a:t>
            </a:r>
            <a:endParaRPr sz="18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Decision Tree</a:t>
            </a:r>
            <a:endParaRPr sz="24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More complex computation, high time complexity</a:t>
            </a:r>
            <a:endParaRPr sz="1800"/>
          </a:p>
        </p:txBody>
      </p:sp>
      <p:pic>
        <p:nvPicPr>
          <p:cNvPr id="167" name="Google Shape;16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9527" y="0"/>
            <a:ext cx="1474462" cy="14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Logistic Regression</a:t>
            </a:r>
            <a:endParaRPr/>
          </a:p>
        </p:txBody>
      </p:sp>
      <p:sp>
        <p:nvSpPr>
          <p:cNvPr id="173" name="Google Shape;173;p3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data from database by SQL 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Filling missing values with mean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Normalize dataset by z-normalize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parameters (learning rate, threshold,sample size)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the grad of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weights for each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until the converge of weights or threshold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target values</a:t>
            </a:r>
            <a:endParaRPr/>
          </a:p>
        </p:txBody>
      </p:sp>
      <p:pic>
        <p:nvPicPr>
          <p:cNvPr id="174" name="Google Shape;17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9527" y="0"/>
            <a:ext cx="1474462" cy="14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